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3" r:id="rId2"/>
  </p:sldMasterIdLst>
  <p:notesMasterIdLst>
    <p:notesMasterId r:id="rId40"/>
  </p:notesMasterIdLst>
  <p:sldIdLst>
    <p:sldId id="292" r:id="rId3"/>
    <p:sldId id="351" r:id="rId4"/>
    <p:sldId id="315" r:id="rId5"/>
    <p:sldId id="347" r:id="rId6"/>
    <p:sldId id="348" r:id="rId7"/>
    <p:sldId id="349" r:id="rId8"/>
    <p:sldId id="350" r:id="rId9"/>
    <p:sldId id="345" r:id="rId10"/>
    <p:sldId id="344" r:id="rId11"/>
    <p:sldId id="317" r:id="rId12"/>
    <p:sldId id="318" r:id="rId13"/>
    <p:sldId id="259" r:id="rId14"/>
    <p:sldId id="337" r:id="rId15"/>
    <p:sldId id="320" r:id="rId16"/>
    <p:sldId id="321" r:id="rId17"/>
    <p:sldId id="322" r:id="rId18"/>
    <p:sldId id="323" r:id="rId19"/>
    <p:sldId id="324" r:id="rId20"/>
    <p:sldId id="325" r:id="rId21"/>
    <p:sldId id="326" r:id="rId22"/>
    <p:sldId id="327" r:id="rId23"/>
    <p:sldId id="328" r:id="rId24"/>
    <p:sldId id="329" r:id="rId25"/>
    <p:sldId id="330" r:id="rId26"/>
    <p:sldId id="332" r:id="rId27"/>
    <p:sldId id="331" r:id="rId28"/>
    <p:sldId id="333" r:id="rId29"/>
    <p:sldId id="308" r:id="rId30"/>
    <p:sldId id="335" r:id="rId31"/>
    <p:sldId id="336" r:id="rId32"/>
    <p:sldId id="338" r:id="rId33"/>
    <p:sldId id="339" r:id="rId34"/>
    <p:sldId id="340" r:id="rId35"/>
    <p:sldId id="341" r:id="rId36"/>
    <p:sldId id="342" r:id="rId37"/>
    <p:sldId id="346" r:id="rId38"/>
    <p:sldId id="312" r:id="rId39"/>
  </p:sldIdLst>
  <p:sldSz cx="12192000" cy="6858000"/>
  <p:notesSz cx="6858000" cy="9144000"/>
  <p:custDataLst>
    <p:tags r:id="rId4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ACC6"/>
    <a:srgbClr val="17375E"/>
    <a:srgbClr val="E6E6E6"/>
    <a:srgbClr val="125E9F"/>
    <a:srgbClr val="8DD6C5"/>
    <a:srgbClr val="D686A1"/>
    <a:srgbClr val="CDBF97"/>
    <a:srgbClr val="8D7545"/>
    <a:srgbClr val="ECE8E5"/>
    <a:srgbClr val="E4CB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32" autoAdjust="0"/>
    <p:restoredTop sz="94662" autoAdjust="0"/>
  </p:normalViewPr>
  <p:slideViewPr>
    <p:cSldViewPr snapToGrid="0">
      <p:cViewPr varScale="1">
        <p:scale>
          <a:sx n="66" d="100"/>
          <a:sy n="66" d="100"/>
        </p:scale>
        <p:origin x="-522"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77D22-AD28-43FC-8EB4-B134A7D334C3}" type="datetimeFigureOut">
              <a:rPr lang="zh-CN" altLang="en-US" smtClean="0"/>
              <a:t>2022/5/11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C8EFA-96ED-4A18-B46D-8BDC030E3AF6}" type="slidenum">
              <a:rPr lang="zh-CN" altLang="en-US" smtClean="0"/>
              <a:t>‹#›</a:t>
            </a:fld>
            <a:endParaRPr lang="zh-CN" altLang="en-US"/>
          </a:p>
        </p:txBody>
      </p:sp>
    </p:spTree>
    <p:extLst>
      <p:ext uri="{BB962C8B-B14F-4D97-AF65-F5344CB8AC3E}">
        <p14:creationId xmlns:p14="http://schemas.microsoft.com/office/powerpoint/2010/main" val="4216364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DA8C8EFA-96ED-4A18-B46D-8BDC030E3AF6}" type="slidenum">
              <a:rPr lang="zh-CN" altLang="en-US" smtClean="0"/>
              <a:t>2</a:t>
            </a:fld>
            <a:endParaRPr lang="zh-CN" altLang="en-US"/>
          </a:p>
        </p:txBody>
      </p:sp>
    </p:spTree>
    <p:extLst>
      <p:ext uri="{BB962C8B-B14F-4D97-AF65-F5344CB8AC3E}">
        <p14:creationId xmlns:p14="http://schemas.microsoft.com/office/powerpoint/2010/main" val="1539785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4141450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8301352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7157478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4041396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8213963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51405827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69259747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06994865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55953597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TextBox 3"/>
          <p:cNvSpPr txBox="1"/>
          <p:nvPr userDrawn="1"/>
        </p:nvSpPr>
        <p:spPr>
          <a:xfrm>
            <a:off x="107505" y="6472240"/>
            <a:ext cx="1800200" cy="118430"/>
          </a:xfrm>
          <a:prstGeom prst="rect">
            <a:avLst/>
          </a:prstGeom>
          <a:noFill/>
        </p:spPr>
        <p:txBody>
          <a:bodyPr wrap="square" rtlCol="0">
            <a:spAutoFit/>
          </a:bodyPr>
          <a:lstStyle/>
          <a:p>
            <a:pPr defTabSz="914400">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 /moban/</a:t>
            </a:r>
            <a:r>
              <a:rPr lang="zh-CN" altLang="en-US" sz="100" dirty="0">
                <a:solidFill>
                  <a:prstClr val="black"/>
                </a:solidFill>
                <a:latin typeface="微软雅黑" panose="020B0503020204020204" pitchFamily="34" charset="-122"/>
                <a:ea typeface="微软雅黑" panose="020B0503020204020204" pitchFamily="34" charset="-122"/>
              </a:rPr>
              <a:t> </a:t>
            </a:r>
            <a:endParaRPr lang="en-US" altLang="zh-CN" sz="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645130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485A32F-ABAD-4396-BC91-35700E4BC54E}"/>
              </a:ext>
            </a:extLst>
          </p:cNvPr>
          <p:cNvSpPr>
            <a:spLocks noGrp="1"/>
          </p:cNvSpPr>
          <p:nvPr>
            <p:ph type="dt" sz="half" idx="10"/>
          </p:nvPr>
        </p:nvSpPr>
        <p:spPr/>
        <p:txBody>
          <a:bodyPr/>
          <a:lstStyle/>
          <a:p>
            <a:fld id="{00A69124-F480-403E-A988-0BA85AE1B687}" type="datetimeFigureOut">
              <a:rPr lang="en-US" smtClean="0"/>
              <a:t>5/11/2022</a:t>
            </a:fld>
            <a:endParaRPr lang="en-US"/>
          </a:p>
        </p:txBody>
      </p:sp>
      <p:sp>
        <p:nvSpPr>
          <p:cNvPr id="3" name="Footer Placeholder 2">
            <a:extLst>
              <a:ext uri="{FF2B5EF4-FFF2-40B4-BE49-F238E27FC236}">
                <a16:creationId xmlns:a16="http://schemas.microsoft.com/office/drawing/2014/main" xmlns="" id="{A577B16B-7D1E-4DF0-A6B8-315DB4805E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0304AFA6-6058-4A08-BB82-C50B6D972E58}"/>
              </a:ext>
            </a:extLst>
          </p:cNvPr>
          <p:cNvSpPr>
            <a:spLocks noGrp="1"/>
          </p:cNvSpPr>
          <p:nvPr>
            <p:ph type="sldNum" sz="quarter" idx="12"/>
          </p:nvPr>
        </p:nvSpPr>
        <p:spPr/>
        <p:txBody>
          <a:bodyPr/>
          <a:lstStyle/>
          <a:p>
            <a:fld id="{51C3076B-7A76-4AF4-921E-2D2B80443D76}" type="slidenum">
              <a:rPr lang="en-US" smtClean="0"/>
              <a:t>‹#›</a:t>
            </a:fld>
            <a:endParaRPr lang="en-US"/>
          </a:p>
        </p:txBody>
      </p:sp>
    </p:spTree>
    <p:extLst>
      <p:ext uri="{BB962C8B-B14F-4D97-AF65-F5344CB8AC3E}">
        <p14:creationId xmlns:p14="http://schemas.microsoft.com/office/powerpoint/2010/main" val="15515274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87478073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52692110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8035335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mtClean="0">
                <a:solidFill>
                  <a:prstClr val="black"/>
                </a:solidFill>
              </a:rPr>
              <a:pPr defTabSz="914400"/>
              <a:t>2022/5/11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30306344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mtClean="0">
                <a:solidFill>
                  <a:prstClr val="black"/>
                </a:solidFill>
              </a:rPr>
              <a:pPr defTabSz="914400"/>
              <a:t>2022/5/11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42649196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964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CBE36D0-B958-4DC5-9411-48220BD994E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65051555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97363376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71359152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47153684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89847436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63211502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12926961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49033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2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KAVDJ\Pictures\administrasi-sulawesi-selatan-a1-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802" t="7736" r="18366" b="31917"/>
          <a:stretch/>
        </p:blipFill>
        <p:spPr bwMode="auto">
          <a:xfrm>
            <a:off x="-15687" y="1"/>
            <a:ext cx="121564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1">
            <a:extLst>
              <a:ext uri="{FF2B5EF4-FFF2-40B4-BE49-F238E27FC236}">
                <a16:creationId xmlns:a16="http://schemas.microsoft.com/office/drawing/2014/main" xmlns="" id="{4DF4EF31-D7BE-4A6A-9652-6FB163E56489}"/>
              </a:ext>
            </a:extLst>
          </p:cNvPr>
          <p:cNvSpPr/>
          <p:nvPr/>
        </p:nvSpPr>
        <p:spPr>
          <a:xfrm>
            <a:off x="0" y="0"/>
            <a:ext cx="12221029"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Freeform 9">
            <a:extLst>
              <a:ext uri="{FF2B5EF4-FFF2-40B4-BE49-F238E27FC236}">
                <a16:creationId xmlns:a16="http://schemas.microsoft.com/office/drawing/2014/main" xmlns="" id="{C144709C-E4B9-44DC-AA66-84D2AA480608}"/>
              </a:ext>
            </a:extLst>
          </p:cNvPr>
          <p:cNvSpPr>
            <a:spLocks/>
          </p:cNvSpPr>
          <p:nvPr/>
        </p:nvSpPr>
        <p:spPr bwMode="auto">
          <a:xfrm>
            <a:off x="5130800" y="0"/>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7"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cxnSp>
        <p:nvCxnSpPr>
          <p:cNvPr id="13" name="Straight Connector 55">
            <a:extLst>
              <a:ext uri="{FF2B5EF4-FFF2-40B4-BE49-F238E27FC236}">
                <a16:creationId xmlns:a16="http://schemas.microsoft.com/office/drawing/2014/main" xmlns="" id="{4A147BC5-CD74-4781-A6DE-C276C1E64C4B}"/>
              </a:ext>
            </a:extLst>
          </p:cNvPr>
          <p:cNvCxnSpPr/>
          <p:nvPr/>
        </p:nvCxnSpPr>
        <p:spPr>
          <a:xfrm>
            <a:off x="3067973" y="1929223"/>
            <a:ext cx="6242935"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5" name="Freeform 33">
            <a:extLst>
              <a:ext uri="{FF2B5EF4-FFF2-40B4-BE49-F238E27FC236}">
                <a16:creationId xmlns:a16="http://schemas.microsoft.com/office/drawing/2014/main" xmlns="" id="{75DBEF94-F82D-4044-8145-388903B5B291}"/>
              </a:ext>
            </a:extLst>
          </p:cNvPr>
          <p:cNvSpPr/>
          <p:nvPr/>
        </p:nvSpPr>
        <p:spPr>
          <a:xfrm>
            <a:off x="9767819" y="385958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8" name="TextBox 14">
            <a:extLst>
              <a:ext uri="{FF2B5EF4-FFF2-40B4-BE49-F238E27FC236}">
                <a16:creationId xmlns:a16="http://schemas.microsoft.com/office/drawing/2014/main" xmlns="" id="{54A230F8-B216-4E4B-9A3C-186D13ACC1FF}"/>
              </a:ext>
            </a:extLst>
          </p:cNvPr>
          <p:cNvSpPr txBox="1"/>
          <p:nvPr/>
        </p:nvSpPr>
        <p:spPr>
          <a:xfrm>
            <a:off x="1438801" y="178921"/>
            <a:ext cx="8857278" cy="430887"/>
          </a:xfrm>
          <a:prstGeom prst="rect">
            <a:avLst/>
          </a:prstGeom>
          <a:noFill/>
        </p:spPr>
        <p:txBody>
          <a:bodyPr wrap="square" lIns="0" tIns="0" rIns="0" bIns="0" rtlCol="0">
            <a:spAutoFit/>
          </a:bodyPr>
          <a:lstStyle/>
          <a:p>
            <a:pPr lvl="0" algn="ctr">
              <a:defRPr/>
            </a:pPr>
            <a:r>
              <a:rPr lang="id-ID" sz="2800" spc="300" dirty="0" smtClean="0">
                <a:solidFill>
                  <a:prstClr val="white"/>
                </a:solidFill>
                <a:cs typeface="+mn-ea"/>
                <a:sym typeface="+mn-lt"/>
              </a:rPr>
              <a:t>SEMINAR PROPOSAL</a:t>
            </a:r>
            <a:endParaRPr lang="en-US" sz="2800" spc="300" dirty="0">
              <a:solidFill>
                <a:prstClr val="white"/>
              </a:solidFill>
              <a:cs typeface="+mn-ea"/>
              <a:sym typeface="+mn-lt"/>
            </a:endParaRPr>
          </a:p>
        </p:txBody>
      </p:sp>
      <p:cxnSp>
        <p:nvCxnSpPr>
          <p:cNvPr id="19" name="Straight Connector 55">
            <a:extLst>
              <a:ext uri="{FF2B5EF4-FFF2-40B4-BE49-F238E27FC236}">
                <a16:creationId xmlns:a16="http://schemas.microsoft.com/office/drawing/2014/main" xmlns="" id="{899EDF92-ECA3-4A4D-A7B7-546188A7111E}"/>
              </a:ext>
            </a:extLst>
          </p:cNvPr>
          <p:cNvCxnSpPr/>
          <p:nvPr/>
        </p:nvCxnSpPr>
        <p:spPr>
          <a:xfrm>
            <a:off x="3067973" y="701923"/>
            <a:ext cx="6242935"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xmlns="" id="{F4E3EADA-B24F-4287-9BFF-FEB1023EF702}"/>
              </a:ext>
            </a:extLst>
          </p:cNvPr>
          <p:cNvSpPr>
            <a:spLocks/>
          </p:cNvSpPr>
          <p:nvPr/>
        </p:nvSpPr>
        <p:spPr bwMode="auto">
          <a:xfrm>
            <a:off x="10248476" y="1170295"/>
            <a:ext cx="928635" cy="41723"/>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solidFill>
            <a:schemeClr val="bg1"/>
          </a:solid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Oval 8">
            <a:extLst>
              <a:ext uri="{FF2B5EF4-FFF2-40B4-BE49-F238E27FC236}">
                <a16:creationId xmlns:a16="http://schemas.microsoft.com/office/drawing/2014/main" xmlns="" id="{A8DD38F7-B973-4299-A22D-2BE123C3971B}"/>
              </a:ext>
            </a:extLst>
          </p:cNvPr>
          <p:cNvSpPr/>
          <p:nvPr/>
        </p:nvSpPr>
        <p:spPr>
          <a:xfrm>
            <a:off x="11177111" y="1402375"/>
            <a:ext cx="201536" cy="201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Pie 13">
            <a:extLst>
              <a:ext uri="{FF2B5EF4-FFF2-40B4-BE49-F238E27FC236}">
                <a16:creationId xmlns:a16="http://schemas.microsoft.com/office/drawing/2014/main" xmlns="" id="{D78EE538-8250-4C40-8951-D7DFEBA2C832}"/>
              </a:ext>
            </a:extLst>
          </p:cNvPr>
          <p:cNvSpPr/>
          <p:nvPr/>
        </p:nvSpPr>
        <p:spPr>
          <a:xfrm>
            <a:off x="10971197" y="5964104"/>
            <a:ext cx="613364" cy="613362"/>
          </a:xfrm>
          <a:prstGeom prst="pie">
            <a:avLst>
              <a:gd name="adj1" fmla="val 10792961"/>
              <a:gd name="adj2" fmla="val 2078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8">
            <a:extLst>
              <a:ext uri="{FF2B5EF4-FFF2-40B4-BE49-F238E27FC236}">
                <a16:creationId xmlns:a16="http://schemas.microsoft.com/office/drawing/2014/main" xmlns="" id="{86DFD6D0-AF45-4D91-AB8D-E520D936AD18}"/>
              </a:ext>
            </a:extLst>
          </p:cNvPr>
          <p:cNvSpPr/>
          <p:nvPr/>
        </p:nvSpPr>
        <p:spPr>
          <a:xfrm>
            <a:off x="540168" y="797458"/>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pic>
        <p:nvPicPr>
          <p:cNvPr id="1027" name="Picture 3" descr="C:\Users\DIKAVDJ\Pictures\1620303432.jpg"/>
          <p:cNvPicPr>
            <a:picLocks noChangeAspect="1" noChangeArrowheads="1"/>
          </p:cNvPicPr>
          <p:nvPr/>
        </p:nvPicPr>
        <p:blipFill rotWithShape="1">
          <a:blip r:embed="rId4">
            <a:extLst>
              <a:ext uri="{28A0092B-C50C-407E-A947-70E740481C1C}">
                <a14:useLocalDpi xmlns:a14="http://schemas.microsoft.com/office/drawing/2010/main" val="0"/>
              </a:ext>
            </a:extLst>
          </a:blip>
          <a:srcRect l="24432" t="7158" r="48557" b="66612"/>
          <a:stretch/>
        </p:blipFill>
        <p:spPr bwMode="auto">
          <a:xfrm>
            <a:off x="82236" y="5876893"/>
            <a:ext cx="1749542" cy="7620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14">
            <a:extLst>
              <a:ext uri="{FF2B5EF4-FFF2-40B4-BE49-F238E27FC236}">
                <a16:creationId xmlns:a16="http://schemas.microsoft.com/office/drawing/2014/main" xmlns="" id="{54A230F8-B216-4E4B-9A3C-186D13ACC1FF}"/>
              </a:ext>
            </a:extLst>
          </p:cNvPr>
          <p:cNvSpPr txBox="1"/>
          <p:nvPr/>
        </p:nvSpPr>
        <p:spPr>
          <a:xfrm>
            <a:off x="2392394" y="6128069"/>
            <a:ext cx="7109737" cy="307777"/>
          </a:xfrm>
          <a:prstGeom prst="rect">
            <a:avLst/>
          </a:prstGeom>
          <a:noFill/>
        </p:spPr>
        <p:txBody>
          <a:bodyPr wrap="square" lIns="0" tIns="0" rIns="0" bIns="0" rtlCol="0">
            <a:spAutoFit/>
          </a:bodyPr>
          <a:lstStyle/>
          <a:p>
            <a:pPr lvl="0" algn="ctr">
              <a:defRPr/>
            </a:pPr>
            <a:r>
              <a:rPr lang="id-ID" sz="2000" spc="300" dirty="0" smtClean="0">
                <a:solidFill>
                  <a:prstClr val="white"/>
                </a:solidFill>
                <a:cs typeface="+mn-ea"/>
                <a:sym typeface="+mn-lt"/>
              </a:rPr>
              <a:t>Pendidikan Teknik Informatik &amp; Komputer</a:t>
            </a:r>
            <a:endParaRPr lang="en-US" sz="2000" spc="300" dirty="0">
              <a:solidFill>
                <a:prstClr val="white"/>
              </a:solidFill>
              <a:cs typeface="+mn-ea"/>
              <a:sym typeface="+mn-lt"/>
            </a:endParaRPr>
          </a:p>
        </p:txBody>
      </p:sp>
      <p:sp>
        <p:nvSpPr>
          <p:cNvPr id="30" name="Oval 8">
            <a:extLst>
              <a:ext uri="{FF2B5EF4-FFF2-40B4-BE49-F238E27FC236}">
                <a16:creationId xmlns:a16="http://schemas.microsoft.com/office/drawing/2014/main" xmlns="" id="{86DFD6D0-AF45-4D91-AB8D-E520D936AD18}"/>
              </a:ext>
            </a:extLst>
          </p:cNvPr>
          <p:cNvSpPr/>
          <p:nvPr/>
        </p:nvSpPr>
        <p:spPr>
          <a:xfrm>
            <a:off x="871529" y="569793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7" name="iṩ1îḓê">
            <a:extLst>
              <a:ext uri="{FF2B5EF4-FFF2-40B4-BE49-F238E27FC236}">
                <a16:creationId xmlns:a16="http://schemas.microsoft.com/office/drawing/2014/main" xmlns="" id="{6E2A7F35-6C56-47BD-82EA-26CA27126FE9}"/>
              </a:ext>
            </a:extLst>
          </p:cNvPr>
          <p:cNvSpPr/>
          <p:nvPr/>
        </p:nvSpPr>
        <p:spPr>
          <a:xfrm>
            <a:off x="6792687" y="3558989"/>
            <a:ext cx="4204862" cy="1047400"/>
          </a:xfrm>
          <a:prstGeom prst="roundRect">
            <a:avLst>
              <a:gd name="adj" fmla="val 50000"/>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2" name="iṩļïḓè">
            <a:extLst>
              <a:ext uri="{FF2B5EF4-FFF2-40B4-BE49-F238E27FC236}">
                <a16:creationId xmlns:a16="http://schemas.microsoft.com/office/drawing/2014/main" xmlns="" id="{F85868B1-9E44-4D5A-BDDA-E60E14A78E48}"/>
              </a:ext>
            </a:extLst>
          </p:cNvPr>
          <p:cNvSpPr txBox="1"/>
          <p:nvPr/>
        </p:nvSpPr>
        <p:spPr bwMode="auto">
          <a:xfrm>
            <a:off x="7387753" y="3721878"/>
            <a:ext cx="2995407" cy="360810"/>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id-ID" altLang="zh-CN" dirty="0" smtClean="0">
                <a:gradFill flip="none" rotWithShape="1">
                  <a:gsLst>
                    <a:gs pos="0">
                      <a:srgbClr val="125E9F"/>
                    </a:gs>
                    <a:gs pos="100000">
                      <a:srgbClr val="8DD6C5"/>
                    </a:gs>
                  </a:gsLst>
                  <a:lin ang="13500000" scaled="1"/>
                  <a:tileRect/>
                </a:gradFill>
                <a:cs typeface="+mn-ea"/>
                <a:sym typeface="+mn-lt"/>
              </a:rPr>
              <a:t>Fathahillah, S.Pd, M.Eng</a:t>
            </a:r>
            <a:endParaRPr lang="en-US" altLang="zh-CN" dirty="0">
              <a:gradFill flip="none" rotWithShape="1">
                <a:gsLst>
                  <a:gs pos="0">
                    <a:srgbClr val="125E9F"/>
                  </a:gs>
                  <a:gs pos="100000">
                    <a:srgbClr val="8DD6C5"/>
                  </a:gs>
                </a:gsLst>
                <a:lin ang="13500000" scaled="1"/>
                <a:tileRect/>
              </a:gradFill>
              <a:cs typeface="+mn-ea"/>
              <a:sym typeface="+mn-lt"/>
            </a:endParaRPr>
          </a:p>
        </p:txBody>
      </p:sp>
      <p:sp>
        <p:nvSpPr>
          <p:cNvPr id="23" name="iṩļïḓè">
            <a:extLst>
              <a:ext uri="{FF2B5EF4-FFF2-40B4-BE49-F238E27FC236}">
                <a16:creationId xmlns:a16="http://schemas.microsoft.com/office/drawing/2014/main" xmlns="" id="{F85868B1-9E44-4D5A-BDDA-E60E14A78E48}"/>
              </a:ext>
            </a:extLst>
          </p:cNvPr>
          <p:cNvSpPr txBox="1"/>
          <p:nvPr/>
        </p:nvSpPr>
        <p:spPr bwMode="auto">
          <a:xfrm>
            <a:off x="7395013" y="4077474"/>
            <a:ext cx="2995407" cy="360810"/>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id-ID" altLang="zh-CN" dirty="0" smtClean="0">
                <a:gradFill flip="none" rotWithShape="1">
                  <a:gsLst>
                    <a:gs pos="0">
                      <a:srgbClr val="125E9F"/>
                    </a:gs>
                    <a:gs pos="100000">
                      <a:srgbClr val="8DD6C5"/>
                    </a:gs>
                  </a:gsLst>
                  <a:lin ang="13500000" scaled="1"/>
                  <a:tileRect/>
                </a:gradFill>
                <a:cs typeface="+mn-ea"/>
                <a:sym typeface="+mn-lt"/>
              </a:rPr>
              <a:t>Penanggap II</a:t>
            </a:r>
            <a:endParaRPr lang="en-US" altLang="zh-CN" dirty="0">
              <a:gradFill flip="none" rotWithShape="1">
                <a:gsLst>
                  <a:gs pos="0">
                    <a:srgbClr val="125E9F"/>
                  </a:gs>
                  <a:gs pos="100000">
                    <a:srgbClr val="8DD6C5"/>
                  </a:gs>
                </a:gsLst>
                <a:lin ang="13500000" scaled="1"/>
                <a:tileRect/>
              </a:gradFill>
              <a:cs typeface="+mn-ea"/>
              <a:sym typeface="+mn-lt"/>
            </a:endParaRPr>
          </a:p>
        </p:txBody>
      </p:sp>
      <p:sp>
        <p:nvSpPr>
          <p:cNvPr id="24" name="iṩ1îḓê">
            <a:extLst>
              <a:ext uri="{FF2B5EF4-FFF2-40B4-BE49-F238E27FC236}">
                <a16:creationId xmlns:a16="http://schemas.microsoft.com/office/drawing/2014/main" xmlns="" id="{6E2A7F35-6C56-47BD-82EA-26CA27126FE9}"/>
              </a:ext>
            </a:extLst>
          </p:cNvPr>
          <p:cNvSpPr/>
          <p:nvPr/>
        </p:nvSpPr>
        <p:spPr>
          <a:xfrm>
            <a:off x="6792687" y="2150573"/>
            <a:ext cx="4190344" cy="1047400"/>
          </a:xfrm>
          <a:prstGeom prst="roundRect">
            <a:avLst>
              <a:gd name="adj" fmla="val 50000"/>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5" name="iṩļïḓè">
            <a:extLst>
              <a:ext uri="{FF2B5EF4-FFF2-40B4-BE49-F238E27FC236}">
                <a16:creationId xmlns:a16="http://schemas.microsoft.com/office/drawing/2014/main" xmlns="" id="{F85868B1-9E44-4D5A-BDDA-E60E14A78E48}"/>
              </a:ext>
            </a:extLst>
          </p:cNvPr>
          <p:cNvSpPr txBox="1"/>
          <p:nvPr/>
        </p:nvSpPr>
        <p:spPr bwMode="auto">
          <a:xfrm>
            <a:off x="6792687" y="2313462"/>
            <a:ext cx="4171022" cy="360810"/>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id-ID" altLang="zh-CN" sz="1400" dirty="0" smtClean="0">
                <a:gradFill flip="none" rotWithShape="1">
                  <a:gsLst>
                    <a:gs pos="0">
                      <a:srgbClr val="125E9F"/>
                    </a:gs>
                    <a:gs pos="100000">
                      <a:srgbClr val="8DD6C5"/>
                    </a:gs>
                  </a:gsLst>
                  <a:lin ang="13500000" scaled="1"/>
                  <a:tileRect/>
                </a:gradFill>
                <a:cs typeface="+mn-ea"/>
                <a:sym typeface="+mn-lt"/>
              </a:rPr>
              <a:t>Hj. Dyah Darma Andayani, S.T., M.Tel.Eng.</a:t>
            </a:r>
            <a:endParaRPr lang="en-US" altLang="zh-CN" sz="1400" dirty="0">
              <a:gradFill flip="none" rotWithShape="1">
                <a:gsLst>
                  <a:gs pos="0">
                    <a:srgbClr val="125E9F"/>
                  </a:gs>
                  <a:gs pos="100000">
                    <a:srgbClr val="8DD6C5"/>
                  </a:gs>
                </a:gsLst>
                <a:lin ang="13500000" scaled="1"/>
                <a:tileRect/>
              </a:gradFill>
              <a:cs typeface="+mn-ea"/>
              <a:sym typeface="+mn-lt"/>
            </a:endParaRPr>
          </a:p>
        </p:txBody>
      </p:sp>
      <p:sp>
        <p:nvSpPr>
          <p:cNvPr id="26" name="iṩļïḓè">
            <a:extLst>
              <a:ext uri="{FF2B5EF4-FFF2-40B4-BE49-F238E27FC236}">
                <a16:creationId xmlns:a16="http://schemas.microsoft.com/office/drawing/2014/main" xmlns="" id="{F85868B1-9E44-4D5A-BDDA-E60E14A78E48}"/>
              </a:ext>
            </a:extLst>
          </p:cNvPr>
          <p:cNvSpPr txBox="1"/>
          <p:nvPr/>
        </p:nvSpPr>
        <p:spPr bwMode="auto">
          <a:xfrm>
            <a:off x="7387754" y="2727114"/>
            <a:ext cx="2995407" cy="360810"/>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id-ID" altLang="zh-CN" dirty="0" smtClean="0">
                <a:gradFill flip="none" rotWithShape="1">
                  <a:gsLst>
                    <a:gs pos="0">
                      <a:srgbClr val="125E9F"/>
                    </a:gs>
                    <a:gs pos="100000">
                      <a:srgbClr val="8DD6C5"/>
                    </a:gs>
                  </a:gsLst>
                  <a:lin ang="13500000" scaled="1"/>
                  <a:tileRect/>
                </a:gradFill>
                <a:cs typeface="+mn-ea"/>
                <a:sym typeface="+mn-lt"/>
              </a:rPr>
              <a:t>Penanggap I</a:t>
            </a:r>
            <a:endParaRPr lang="en-US" altLang="zh-CN" dirty="0">
              <a:gradFill flip="none" rotWithShape="1">
                <a:gsLst>
                  <a:gs pos="0">
                    <a:srgbClr val="125E9F"/>
                  </a:gs>
                  <a:gs pos="100000">
                    <a:srgbClr val="8DD6C5"/>
                  </a:gs>
                </a:gsLst>
                <a:lin ang="13500000" scaled="1"/>
                <a:tileRect/>
              </a:gradFill>
              <a:cs typeface="+mn-ea"/>
              <a:sym typeface="+mn-lt"/>
            </a:endParaRPr>
          </a:p>
        </p:txBody>
      </p:sp>
      <p:sp>
        <p:nvSpPr>
          <p:cNvPr id="27" name="iṩ1îḓê">
            <a:extLst>
              <a:ext uri="{FF2B5EF4-FFF2-40B4-BE49-F238E27FC236}">
                <a16:creationId xmlns:a16="http://schemas.microsoft.com/office/drawing/2014/main" xmlns="" id="{6E2A7F35-6C56-47BD-82EA-26CA27126FE9}"/>
              </a:ext>
            </a:extLst>
          </p:cNvPr>
          <p:cNvSpPr/>
          <p:nvPr/>
        </p:nvSpPr>
        <p:spPr>
          <a:xfrm>
            <a:off x="1229452" y="3558990"/>
            <a:ext cx="4204862" cy="1047400"/>
          </a:xfrm>
          <a:prstGeom prst="roundRect">
            <a:avLst>
              <a:gd name="adj" fmla="val 50000"/>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8" name="iṩļïḓè">
            <a:extLst>
              <a:ext uri="{FF2B5EF4-FFF2-40B4-BE49-F238E27FC236}">
                <a16:creationId xmlns:a16="http://schemas.microsoft.com/office/drawing/2014/main" xmlns="" id="{F85868B1-9E44-4D5A-BDDA-E60E14A78E48}"/>
              </a:ext>
            </a:extLst>
          </p:cNvPr>
          <p:cNvSpPr txBox="1"/>
          <p:nvPr/>
        </p:nvSpPr>
        <p:spPr bwMode="auto">
          <a:xfrm>
            <a:off x="1229453" y="3721879"/>
            <a:ext cx="4185538" cy="360810"/>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id-ID" altLang="zh-CN" sz="1400" dirty="0" smtClean="0">
                <a:gradFill flip="none" rotWithShape="1">
                  <a:gsLst>
                    <a:gs pos="0">
                      <a:srgbClr val="125E9F"/>
                    </a:gs>
                    <a:gs pos="100000">
                      <a:srgbClr val="8DD6C5"/>
                    </a:gs>
                  </a:gsLst>
                  <a:lin ang="13500000" scaled="1"/>
                  <a:tileRect/>
                </a:gradFill>
                <a:cs typeface="+mn-ea"/>
                <a:sym typeface="+mn-lt"/>
              </a:rPr>
              <a:t>Dr. Abdul Muis Mappalotteng., M.Pd., M.T.</a:t>
            </a:r>
            <a:endParaRPr lang="en-US" altLang="zh-CN" sz="1400" dirty="0">
              <a:gradFill flip="none" rotWithShape="1">
                <a:gsLst>
                  <a:gs pos="0">
                    <a:srgbClr val="125E9F"/>
                  </a:gs>
                  <a:gs pos="100000">
                    <a:srgbClr val="8DD6C5"/>
                  </a:gs>
                </a:gsLst>
                <a:lin ang="13500000" scaled="1"/>
                <a:tileRect/>
              </a:gradFill>
              <a:cs typeface="+mn-ea"/>
              <a:sym typeface="+mn-lt"/>
            </a:endParaRPr>
          </a:p>
        </p:txBody>
      </p:sp>
      <p:sp>
        <p:nvSpPr>
          <p:cNvPr id="31" name="iṩļïḓè">
            <a:extLst>
              <a:ext uri="{FF2B5EF4-FFF2-40B4-BE49-F238E27FC236}">
                <a16:creationId xmlns:a16="http://schemas.microsoft.com/office/drawing/2014/main" xmlns="" id="{F85868B1-9E44-4D5A-BDDA-E60E14A78E48}"/>
              </a:ext>
            </a:extLst>
          </p:cNvPr>
          <p:cNvSpPr txBox="1"/>
          <p:nvPr/>
        </p:nvSpPr>
        <p:spPr bwMode="auto">
          <a:xfrm>
            <a:off x="1831778" y="4077475"/>
            <a:ext cx="2995407" cy="360810"/>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id-ID" altLang="zh-CN" dirty="0" smtClean="0">
                <a:gradFill flip="none" rotWithShape="1">
                  <a:gsLst>
                    <a:gs pos="0">
                      <a:srgbClr val="125E9F"/>
                    </a:gs>
                    <a:gs pos="100000">
                      <a:srgbClr val="8DD6C5"/>
                    </a:gs>
                  </a:gsLst>
                  <a:lin ang="13500000" scaled="1"/>
                  <a:tileRect/>
                </a:gradFill>
                <a:cs typeface="+mn-ea"/>
                <a:sym typeface="+mn-lt"/>
              </a:rPr>
              <a:t>Pembimbing II</a:t>
            </a:r>
            <a:endParaRPr lang="en-US" altLang="zh-CN" dirty="0">
              <a:gradFill flip="none" rotWithShape="1">
                <a:gsLst>
                  <a:gs pos="0">
                    <a:srgbClr val="125E9F"/>
                  </a:gs>
                  <a:gs pos="100000">
                    <a:srgbClr val="8DD6C5"/>
                  </a:gs>
                </a:gsLst>
                <a:lin ang="13500000" scaled="1"/>
                <a:tileRect/>
              </a:gradFill>
              <a:cs typeface="+mn-ea"/>
              <a:sym typeface="+mn-lt"/>
            </a:endParaRPr>
          </a:p>
        </p:txBody>
      </p:sp>
      <p:sp>
        <p:nvSpPr>
          <p:cNvPr id="32" name="iṩ1îḓê">
            <a:extLst>
              <a:ext uri="{FF2B5EF4-FFF2-40B4-BE49-F238E27FC236}">
                <a16:creationId xmlns:a16="http://schemas.microsoft.com/office/drawing/2014/main" xmlns="" id="{6E2A7F35-6C56-47BD-82EA-26CA27126FE9}"/>
              </a:ext>
            </a:extLst>
          </p:cNvPr>
          <p:cNvSpPr/>
          <p:nvPr/>
        </p:nvSpPr>
        <p:spPr>
          <a:xfrm>
            <a:off x="1229452" y="2150574"/>
            <a:ext cx="4190344" cy="1047400"/>
          </a:xfrm>
          <a:prstGeom prst="roundRect">
            <a:avLst>
              <a:gd name="adj" fmla="val 50000"/>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3" name="iṩļïḓè">
            <a:extLst>
              <a:ext uri="{FF2B5EF4-FFF2-40B4-BE49-F238E27FC236}">
                <a16:creationId xmlns:a16="http://schemas.microsoft.com/office/drawing/2014/main" xmlns="" id="{F85868B1-9E44-4D5A-BDDA-E60E14A78E48}"/>
              </a:ext>
            </a:extLst>
          </p:cNvPr>
          <p:cNvSpPr txBox="1"/>
          <p:nvPr/>
        </p:nvSpPr>
        <p:spPr bwMode="auto">
          <a:xfrm>
            <a:off x="1229452" y="2313463"/>
            <a:ext cx="4171022" cy="360810"/>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id-ID" altLang="zh-CN" dirty="0" smtClean="0">
                <a:gradFill flip="none" rotWithShape="1">
                  <a:gsLst>
                    <a:gs pos="0">
                      <a:srgbClr val="125E9F"/>
                    </a:gs>
                    <a:gs pos="100000">
                      <a:srgbClr val="8DD6C5"/>
                    </a:gs>
                  </a:gsLst>
                  <a:lin ang="13500000" scaled="1"/>
                  <a:tileRect/>
                </a:gradFill>
                <a:cs typeface="+mn-ea"/>
                <a:sym typeface="+mn-lt"/>
              </a:rPr>
              <a:t>Dr. Ir. Riana T. Mangesa, M.T</a:t>
            </a:r>
            <a:endParaRPr lang="en-US" altLang="zh-CN" dirty="0">
              <a:gradFill flip="none" rotWithShape="1">
                <a:gsLst>
                  <a:gs pos="0">
                    <a:srgbClr val="125E9F"/>
                  </a:gs>
                  <a:gs pos="100000">
                    <a:srgbClr val="8DD6C5"/>
                  </a:gs>
                </a:gsLst>
                <a:lin ang="13500000" scaled="1"/>
                <a:tileRect/>
              </a:gradFill>
              <a:cs typeface="+mn-ea"/>
              <a:sym typeface="+mn-lt"/>
            </a:endParaRPr>
          </a:p>
        </p:txBody>
      </p:sp>
      <p:sp>
        <p:nvSpPr>
          <p:cNvPr id="34" name="iṩļïḓè">
            <a:extLst>
              <a:ext uri="{FF2B5EF4-FFF2-40B4-BE49-F238E27FC236}">
                <a16:creationId xmlns:a16="http://schemas.microsoft.com/office/drawing/2014/main" xmlns="" id="{F85868B1-9E44-4D5A-BDDA-E60E14A78E48}"/>
              </a:ext>
            </a:extLst>
          </p:cNvPr>
          <p:cNvSpPr txBox="1"/>
          <p:nvPr/>
        </p:nvSpPr>
        <p:spPr bwMode="auto">
          <a:xfrm>
            <a:off x="1824519" y="2695148"/>
            <a:ext cx="2995407" cy="360810"/>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id-ID" altLang="zh-CN" dirty="0" smtClean="0">
                <a:gradFill flip="none" rotWithShape="1">
                  <a:gsLst>
                    <a:gs pos="0">
                      <a:srgbClr val="125E9F"/>
                    </a:gs>
                    <a:gs pos="100000">
                      <a:srgbClr val="8DD6C5"/>
                    </a:gs>
                  </a:gsLst>
                  <a:lin ang="13500000" scaled="1"/>
                  <a:tileRect/>
                </a:gradFill>
                <a:cs typeface="+mn-ea"/>
                <a:sym typeface="+mn-lt"/>
              </a:rPr>
              <a:t>Pembimbing I</a:t>
            </a:r>
            <a:endParaRPr lang="en-US" altLang="zh-CN" dirty="0">
              <a:gradFill flip="none" rotWithShape="1">
                <a:gsLst>
                  <a:gs pos="0">
                    <a:srgbClr val="125E9F"/>
                  </a:gs>
                  <a:gs pos="100000">
                    <a:srgbClr val="8DD6C5"/>
                  </a:gs>
                </a:gsLst>
                <a:lin ang="13500000" scaled="1"/>
                <a:tileRect/>
              </a:gradFill>
              <a:cs typeface="+mn-ea"/>
              <a:sym typeface="+mn-lt"/>
            </a:endParaRPr>
          </a:p>
        </p:txBody>
      </p:sp>
      <p:sp>
        <p:nvSpPr>
          <p:cNvPr id="36" name="TextBox 13">
            <a:extLst>
              <a:ext uri="{FF2B5EF4-FFF2-40B4-BE49-F238E27FC236}">
                <a16:creationId xmlns:a16="http://schemas.microsoft.com/office/drawing/2014/main" xmlns="" id="{E53F220E-CD34-4317-978C-287EB989B9DC}"/>
              </a:ext>
            </a:extLst>
          </p:cNvPr>
          <p:cNvSpPr txBox="1"/>
          <p:nvPr/>
        </p:nvSpPr>
        <p:spPr>
          <a:xfrm>
            <a:off x="927428" y="801412"/>
            <a:ext cx="10366171" cy="923330"/>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dirty="0" smtClean="0">
                <a:solidFill>
                  <a:prstClr val="white"/>
                </a:solidFill>
                <a:cs typeface="+mn-ea"/>
                <a:sym typeface="+mn-lt"/>
              </a:rPr>
              <a:t>PENGEMBANGAN SISTEM INFORMASI </a:t>
            </a:r>
            <a:r>
              <a:rPr lang="id-ID" sz="2000" b="1" dirty="0" smtClean="0">
                <a:solidFill>
                  <a:prstClr val="white"/>
                </a:solidFill>
                <a:cs typeface="+mn-ea"/>
                <a:sym typeface="+mn-lt"/>
              </a:rPr>
              <a:t>GEOGRAFIS PENYAJIAN </a:t>
            </a:r>
            <a:r>
              <a:rPr lang="id-ID" sz="2000" b="1" dirty="0" smtClean="0">
                <a:solidFill>
                  <a:prstClr val="white"/>
                </a:solidFill>
                <a:cs typeface="+mn-ea"/>
                <a:sym typeface="+mn-lt"/>
              </a:rPr>
              <a:t>DATA STATISTIK </a:t>
            </a:r>
            <a:endParaRPr lang="id-ID" sz="2000" b="1" dirty="0" smtClean="0">
              <a:solidFill>
                <a:prstClr val="white"/>
              </a:solidFill>
              <a:cs typeface="+mn-ea"/>
              <a:sym typeface="+mn-lt"/>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dirty="0" smtClean="0">
                <a:solidFill>
                  <a:prstClr val="white"/>
                </a:solidFill>
                <a:cs typeface="+mn-ea"/>
                <a:sym typeface="+mn-lt"/>
              </a:rPr>
              <a:t>DALAM </a:t>
            </a:r>
            <a:r>
              <a:rPr lang="id-ID" sz="2000" b="1" dirty="0" smtClean="0">
                <a:solidFill>
                  <a:prstClr val="white"/>
                </a:solidFill>
                <a:cs typeface="+mn-ea"/>
                <a:sym typeface="+mn-lt"/>
              </a:rPr>
              <a:t>BENTUK </a:t>
            </a:r>
            <a:r>
              <a:rPr lang="id-ID" sz="2000" b="1" dirty="0" smtClean="0">
                <a:solidFill>
                  <a:prstClr val="white"/>
                </a:solidFill>
                <a:cs typeface="+mn-ea"/>
                <a:sym typeface="+mn-lt"/>
              </a:rPr>
              <a:t>PETA </a:t>
            </a:r>
            <a:r>
              <a:rPr lang="id-ID" sz="2000" b="1" dirty="0" smtClean="0">
                <a:solidFill>
                  <a:prstClr val="white"/>
                </a:solidFill>
                <a:cs typeface="+mn-ea"/>
                <a:sym typeface="+mn-lt"/>
              </a:rPr>
              <a:t>TEMATIK BERBASIS </a:t>
            </a:r>
            <a:r>
              <a:rPr lang="id-ID" sz="2000" b="1" dirty="0" smtClean="0">
                <a:solidFill>
                  <a:prstClr val="white"/>
                </a:solidFill>
                <a:cs typeface="+mn-ea"/>
                <a:sym typeface="+mn-lt"/>
              </a:rPr>
              <a:t>WEB </a:t>
            </a:r>
          </a:p>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dirty="0" smtClean="0">
                <a:solidFill>
                  <a:prstClr val="white"/>
                </a:solidFill>
                <a:cs typeface="+mn-ea"/>
                <a:sym typeface="+mn-lt"/>
              </a:rPr>
              <a:t>BADAN </a:t>
            </a:r>
            <a:r>
              <a:rPr lang="id-ID" sz="2000" b="1" dirty="0" smtClean="0">
                <a:solidFill>
                  <a:prstClr val="white"/>
                </a:solidFill>
                <a:cs typeface="+mn-ea"/>
                <a:sym typeface="+mn-lt"/>
              </a:rPr>
              <a:t>PUSAT STATISTIK PROVINSI SULAWESI SELATAN </a:t>
            </a:r>
            <a:endParaRPr kumimoji="0" lang="en-US" sz="2000" b="1" i="0" u="none" strike="noStrike" kern="1200" cap="none" normalizeH="0" baseline="0" noProof="0" dirty="0">
              <a:ln>
                <a:noFill/>
              </a:ln>
              <a:solidFill>
                <a:prstClr val="white"/>
              </a:solidFill>
              <a:effectLst/>
              <a:uLnTx/>
              <a:uFillTx/>
              <a:cs typeface="+mn-ea"/>
              <a:sym typeface="+mn-lt"/>
            </a:endParaRPr>
          </a:p>
        </p:txBody>
      </p:sp>
      <p:grpSp>
        <p:nvGrpSpPr>
          <p:cNvPr id="37" name="Group 36"/>
          <p:cNvGrpSpPr/>
          <p:nvPr/>
        </p:nvGrpSpPr>
        <p:grpSpPr>
          <a:xfrm>
            <a:off x="4439899" y="4807300"/>
            <a:ext cx="3005068" cy="890632"/>
            <a:chOff x="4833733" y="4669106"/>
            <a:chExt cx="3292112" cy="568475"/>
          </a:xfrm>
        </p:grpSpPr>
        <p:sp>
          <p:nvSpPr>
            <p:cNvPr id="38" name="iṩ1îḓê">
              <a:extLst>
                <a:ext uri="{FF2B5EF4-FFF2-40B4-BE49-F238E27FC236}">
                  <a16:creationId xmlns:a16="http://schemas.microsoft.com/office/drawing/2014/main" xmlns="" id="{6E2A7F35-6C56-47BD-82EA-26CA27126FE9}"/>
                </a:ext>
              </a:extLst>
            </p:cNvPr>
            <p:cNvSpPr/>
            <p:nvPr/>
          </p:nvSpPr>
          <p:spPr>
            <a:xfrm>
              <a:off x="4844317" y="4669106"/>
              <a:ext cx="3281528" cy="568475"/>
            </a:xfrm>
            <a:prstGeom prst="roundRect">
              <a:avLst>
                <a:gd name="adj" fmla="val 50000"/>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9" name="iṩļïḓè">
              <a:extLst>
                <a:ext uri="{FF2B5EF4-FFF2-40B4-BE49-F238E27FC236}">
                  <a16:creationId xmlns:a16="http://schemas.microsoft.com/office/drawing/2014/main" xmlns="" id="{F85868B1-9E44-4D5A-BDDA-E60E14A78E48}"/>
                </a:ext>
              </a:extLst>
            </p:cNvPr>
            <p:cNvSpPr txBox="1"/>
            <p:nvPr/>
          </p:nvSpPr>
          <p:spPr bwMode="auto">
            <a:xfrm>
              <a:off x="4833733" y="4757514"/>
              <a:ext cx="3281528" cy="195829"/>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id-ID" altLang="zh-CN" sz="1600" dirty="0" smtClean="0">
                  <a:gradFill flip="none" rotWithShape="1">
                    <a:gsLst>
                      <a:gs pos="0">
                        <a:srgbClr val="125E9F"/>
                      </a:gs>
                      <a:gs pos="100000">
                        <a:srgbClr val="8DD6C5"/>
                      </a:gs>
                    </a:gsLst>
                    <a:lin ang="13500000" scaled="1"/>
                    <a:tileRect/>
                  </a:gradFill>
                  <a:cs typeface="+mn-ea"/>
                  <a:sym typeface="+mn-lt"/>
                </a:rPr>
                <a:t>Andi Muh Fadel Alfayed</a:t>
              </a:r>
              <a:endParaRPr lang="en-US" altLang="zh-CN" sz="1600" dirty="0">
                <a:gradFill flip="none" rotWithShape="1">
                  <a:gsLst>
                    <a:gs pos="0">
                      <a:srgbClr val="125E9F"/>
                    </a:gs>
                    <a:gs pos="100000">
                      <a:srgbClr val="8DD6C5"/>
                    </a:gs>
                  </a:gsLst>
                  <a:lin ang="13500000" scaled="1"/>
                  <a:tileRect/>
                </a:gradFill>
                <a:cs typeface="+mn-ea"/>
                <a:sym typeface="+mn-lt"/>
              </a:endParaRPr>
            </a:p>
          </p:txBody>
        </p:sp>
      </p:grpSp>
      <p:sp>
        <p:nvSpPr>
          <p:cNvPr id="40" name="iṩļïḓè">
            <a:extLst>
              <a:ext uri="{FF2B5EF4-FFF2-40B4-BE49-F238E27FC236}">
                <a16:creationId xmlns:a16="http://schemas.microsoft.com/office/drawing/2014/main" xmlns="" id="{F85868B1-9E44-4D5A-BDDA-E60E14A78E48}"/>
              </a:ext>
            </a:extLst>
          </p:cNvPr>
          <p:cNvSpPr txBox="1"/>
          <p:nvPr/>
        </p:nvSpPr>
        <p:spPr bwMode="auto">
          <a:xfrm>
            <a:off x="4439898" y="5248916"/>
            <a:ext cx="2995407" cy="405474"/>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id-ID" altLang="zh-CN" sz="1600" dirty="0" smtClean="0">
                <a:gradFill flip="none" rotWithShape="1">
                  <a:gsLst>
                    <a:gs pos="0">
                      <a:srgbClr val="125E9F"/>
                    </a:gs>
                    <a:gs pos="100000">
                      <a:srgbClr val="8DD6C5"/>
                    </a:gs>
                  </a:gsLst>
                  <a:lin ang="13500000" scaled="1"/>
                  <a:tileRect/>
                </a:gradFill>
                <a:cs typeface="+mn-ea"/>
                <a:sym typeface="+mn-lt"/>
              </a:rPr>
              <a:t>1729041069</a:t>
            </a:r>
            <a:endParaRPr lang="en-US" altLang="zh-CN" sz="1600" dirty="0">
              <a:gradFill flip="none" rotWithShape="1">
                <a:gsLst>
                  <a:gs pos="0">
                    <a:srgbClr val="125E9F"/>
                  </a:gs>
                  <a:gs pos="100000">
                    <a:srgbClr val="8DD6C5"/>
                  </a:gs>
                </a:gsLst>
                <a:lin ang="13500000" scaled="1"/>
                <a:tileRect/>
              </a:gradFill>
              <a:cs typeface="+mn-ea"/>
              <a:sym typeface="+mn-lt"/>
            </a:endParaRPr>
          </a:p>
        </p:txBody>
      </p:sp>
    </p:spTree>
    <p:custDataLst>
      <p:tags r:id="rId1"/>
    </p:custDataLst>
    <p:extLst>
      <p:ext uri="{BB962C8B-B14F-4D97-AF65-F5344CB8AC3E}">
        <p14:creationId xmlns:p14="http://schemas.microsoft.com/office/powerpoint/2010/main" val="12372749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randombar(horizontal)">
                                      <p:cBhvr>
                                        <p:cTn id="15" dur="500"/>
                                        <p:tgtEl>
                                          <p:spTgt spid="2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randombar(horizontal)">
                                      <p:cBhvr>
                                        <p:cTn id="18" dur="500"/>
                                        <p:tgtEl>
                                          <p:spTgt spid="21"/>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randombar(horizontal)">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randombar(horizontal)">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left)">
                                      <p:cBhvr>
                                        <p:cTn id="3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p:bldP spid="20" grpId="0" animBg="1"/>
      <p:bldP spid="21" grpId="0" animBg="1"/>
      <p:bldP spid="35" grpId="0" animBg="1"/>
      <p:bldP spid="29" grpId="0"/>
      <p:bldP spid="30" grpId="0" animBg="1"/>
      <p:bldP spid="3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ṩ1îḓê">
            <a:extLst>
              <a:ext uri="{FF2B5EF4-FFF2-40B4-BE49-F238E27FC236}">
                <a16:creationId xmlns:a16="http://schemas.microsoft.com/office/drawing/2014/main" xmlns="" id="{CDE2EFB4-FCF0-4C2D-AD5B-E01219D4D5D6}"/>
              </a:ext>
            </a:extLst>
          </p:cNvPr>
          <p:cNvSpPr/>
          <p:nvPr/>
        </p:nvSpPr>
        <p:spPr>
          <a:xfrm>
            <a:off x="1041400" y="4268652"/>
            <a:ext cx="4201413"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 name="TextBox 14">
            <a:extLst>
              <a:ext uri="{FF2B5EF4-FFF2-40B4-BE49-F238E27FC236}">
                <a16:creationId xmlns:a16="http://schemas.microsoft.com/office/drawing/2014/main" xmlns="" id="{45B551AE-ADD8-420F-897C-6AEC305277EA}"/>
              </a:ext>
            </a:extLst>
          </p:cNvPr>
          <p:cNvSpPr txBox="1"/>
          <p:nvPr/>
        </p:nvSpPr>
        <p:spPr>
          <a:xfrm>
            <a:off x="1320906" y="4399000"/>
            <a:ext cx="3921907"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spc="600" dirty="0" smtClean="0">
                <a:solidFill>
                  <a:prstClr val="white"/>
                </a:solidFill>
                <a:cs typeface="+mn-ea"/>
                <a:sym typeface="+mn-lt"/>
              </a:rPr>
              <a:t>METODE PENELITIAN</a:t>
            </a:r>
            <a:endParaRPr kumimoji="0" lang="en-US" sz="2000" b="0" i="0" u="none" strike="noStrike" kern="1200" cap="none" spc="600" normalizeH="0" baseline="0" noProof="0" dirty="0">
              <a:ln>
                <a:noFill/>
              </a:ln>
              <a:solidFill>
                <a:prstClr val="white"/>
              </a:solidFill>
              <a:effectLst/>
              <a:uLnTx/>
              <a:uFillTx/>
              <a:cs typeface="+mn-ea"/>
              <a:sym typeface="+mn-lt"/>
            </a:endParaRPr>
          </a:p>
        </p:txBody>
      </p:sp>
      <p:sp>
        <p:nvSpPr>
          <p:cNvPr id="4" name="TextBox 13">
            <a:extLst>
              <a:ext uri="{FF2B5EF4-FFF2-40B4-BE49-F238E27FC236}">
                <a16:creationId xmlns:a16="http://schemas.microsoft.com/office/drawing/2014/main" xmlns="" id="{6AB01D0A-A74B-4186-9910-98599D3AF320}"/>
              </a:ext>
            </a:extLst>
          </p:cNvPr>
          <p:cNvSpPr txBox="1"/>
          <p:nvPr/>
        </p:nvSpPr>
        <p:spPr>
          <a:xfrm>
            <a:off x="1640145" y="1583757"/>
            <a:ext cx="2779608" cy="2554545"/>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600" b="1" u="sng" spc="600" dirty="0" smtClean="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cs typeface="+mn-ea"/>
                <a:sym typeface="+mn-lt"/>
              </a:rPr>
              <a:t>0</a:t>
            </a:r>
            <a:r>
              <a:rPr lang="id-ID" sz="16600" b="1" u="sng" spc="600"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cs typeface="+mn-ea"/>
                <a:sym typeface="+mn-lt"/>
              </a:rPr>
              <a:t>3</a:t>
            </a:r>
            <a:endParaRPr kumimoji="0" lang="en-US" sz="16600" b="1" i="0" u="sng" strike="noStrike" kern="1200" cap="none" spc="600" normalizeH="0" baseline="0" noProof="0" dirty="0">
              <a:ln>
                <a:noFill/>
              </a:ln>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uLnTx/>
              <a:uFillTx/>
              <a:cs typeface="+mn-ea"/>
              <a:sym typeface="+mn-lt"/>
            </a:endParaRPr>
          </a:p>
        </p:txBody>
      </p:sp>
      <p:sp>
        <p:nvSpPr>
          <p:cNvPr id="5" name="Rectangle 144">
            <a:extLst>
              <a:ext uri="{FF2B5EF4-FFF2-40B4-BE49-F238E27FC236}">
                <a16:creationId xmlns:a16="http://schemas.microsoft.com/office/drawing/2014/main" xmlns="" id="{869EDBDF-1E2C-47E9-B115-DF4BA0B3F82D}"/>
              </a:ext>
            </a:extLst>
          </p:cNvPr>
          <p:cNvSpPr/>
          <p:nvPr/>
        </p:nvSpPr>
        <p:spPr>
          <a:xfrm>
            <a:off x="6095998" y="0"/>
            <a:ext cx="6096001"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cxnSp>
        <p:nvCxnSpPr>
          <p:cNvPr id="6" name="Straight Connector 55">
            <a:extLst>
              <a:ext uri="{FF2B5EF4-FFF2-40B4-BE49-F238E27FC236}">
                <a16:creationId xmlns:a16="http://schemas.microsoft.com/office/drawing/2014/main" xmlns="" id="{CCBFB560-7929-4CA7-A96B-190E544FBA1D}"/>
              </a:ext>
            </a:extLst>
          </p:cNvPr>
          <p:cNvCxnSpPr/>
          <p:nvPr/>
        </p:nvCxnSpPr>
        <p:spPr>
          <a:xfrm>
            <a:off x="6223824" y="6124176"/>
            <a:ext cx="6242935"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13">
            <a:extLst>
              <a:ext uri="{FF2B5EF4-FFF2-40B4-BE49-F238E27FC236}">
                <a16:creationId xmlns:a16="http://schemas.microsoft.com/office/drawing/2014/main" xmlns="" id="{EF972B8F-B57B-4B61-B2CE-5E79760D2C43}"/>
              </a:ext>
            </a:extLst>
          </p:cNvPr>
          <p:cNvSpPr txBox="1"/>
          <p:nvPr/>
        </p:nvSpPr>
        <p:spPr>
          <a:xfrm>
            <a:off x="6996645" y="1104277"/>
            <a:ext cx="4544899" cy="461665"/>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3000" b="1" spc="600" noProof="0" dirty="0" smtClean="0">
                <a:solidFill>
                  <a:prstClr val="white"/>
                </a:solidFill>
                <a:cs typeface="+mn-ea"/>
                <a:sym typeface="+mn-lt"/>
              </a:rPr>
              <a:t>JENIS PENELTIAN</a:t>
            </a:r>
            <a:endParaRPr kumimoji="0" lang="en-US" sz="3000" b="1" i="0" u="none" strike="noStrike" kern="1200" cap="none" spc="600" normalizeH="0" baseline="0" noProof="0" dirty="0">
              <a:ln>
                <a:noFill/>
              </a:ln>
              <a:solidFill>
                <a:prstClr val="white"/>
              </a:solidFill>
              <a:effectLst/>
              <a:uLnTx/>
              <a:uFillTx/>
              <a:cs typeface="+mn-ea"/>
              <a:sym typeface="+mn-lt"/>
            </a:endParaRPr>
          </a:p>
        </p:txBody>
      </p:sp>
      <p:cxnSp>
        <p:nvCxnSpPr>
          <p:cNvPr id="10" name="Straight Connector 55">
            <a:extLst>
              <a:ext uri="{FF2B5EF4-FFF2-40B4-BE49-F238E27FC236}">
                <a16:creationId xmlns:a16="http://schemas.microsoft.com/office/drawing/2014/main" xmlns="" id="{C1EEDE75-30B9-4357-BC48-AE4B504343AA}"/>
              </a:ext>
            </a:extLst>
          </p:cNvPr>
          <p:cNvCxnSpPr/>
          <p:nvPr/>
        </p:nvCxnSpPr>
        <p:spPr>
          <a:xfrm>
            <a:off x="6223824" y="751543"/>
            <a:ext cx="6242935"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Freeform 33">
            <a:extLst>
              <a:ext uri="{FF2B5EF4-FFF2-40B4-BE49-F238E27FC236}">
                <a16:creationId xmlns:a16="http://schemas.microsoft.com/office/drawing/2014/main" xmlns="" id="{9FC2420E-7666-40EC-A1E4-90B57BFC0419}"/>
              </a:ext>
            </a:extLst>
          </p:cNvPr>
          <p:cNvSpPr/>
          <p:nvPr/>
        </p:nvSpPr>
        <p:spPr>
          <a:xfrm rot="20064841">
            <a:off x="4292600" y="1660602"/>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3" name="Oval 8">
            <a:extLst>
              <a:ext uri="{FF2B5EF4-FFF2-40B4-BE49-F238E27FC236}">
                <a16:creationId xmlns:a16="http://schemas.microsoft.com/office/drawing/2014/main" xmlns="" id="{86DFD6D0-AF45-4D91-AB8D-E520D936AD18}"/>
              </a:ext>
            </a:extLst>
          </p:cNvPr>
          <p:cNvSpPr/>
          <p:nvPr/>
        </p:nvSpPr>
        <p:spPr>
          <a:xfrm>
            <a:off x="6394868" y="1156149"/>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4" name="TextBox 13">
            <a:extLst>
              <a:ext uri="{FF2B5EF4-FFF2-40B4-BE49-F238E27FC236}">
                <a16:creationId xmlns:a16="http://schemas.microsoft.com/office/drawing/2014/main" xmlns="" id="{EF972B8F-B57B-4B61-B2CE-5E79760D2C43}"/>
              </a:ext>
            </a:extLst>
          </p:cNvPr>
          <p:cNvSpPr txBox="1"/>
          <p:nvPr/>
        </p:nvSpPr>
        <p:spPr>
          <a:xfrm>
            <a:off x="7000762" y="1832642"/>
            <a:ext cx="4003275" cy="369332"/>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400" b="1" spc="600" dirty="0" smtClean="0">
                <a:solidFill>
                  <a:prstClr val="white"/>
                </a:solidFill>
                <a:cs typeface="+mn-ea"/>
                <a:sym typeface="+mn-lt"/>
              </a:rPr>
              <a:t>TEMPAT &amp; WAKTU</a:t>
            </a:r>
            <a:endParaRPr kumimoji="0" lang="en-US" sz="2400" b="1" i="0" u="none" strike="noStrike" kern="1200" cap="none" spc="600" normalizeH="0" baseline="0" noProof="0" dirty="0">
              <a:ln>
                <a:noFill/>
              </a:ln>
              <a:solidFill>
                <a:prstClr val="white"/>
              </a:solidFill>
              <a:effectLst/>
              <a:uLnTx/>
              <a:uFillTx/>
              <a:cs typeface="+mn-ea"/>
              <a:sym typeface="+mn-lt"/>
            </a:endParaRPr>
          </a:p>
        </p:txBody>
      </p:sp>
      <p:sp>
        <p:nvSpPr>
          <p:cNvPr id="15" name="Oval 8">
            <a:extLst>
              <a:ext uri="{FF2B5EF4-FFF2-40B4-BE49-F238E27FC236}">
                <a16:creationId xmlns:a16="http://schemas.microsoft.com/office/drawing/2014/main" xmlns="" id="{86DFD6D0-AF45-4D91-AB8D-E520D936AD18}"/>
              </a:ext>
            </a:extLst>
          </p:cNvPr>
          <p:cNvSpPr/>
          <p:nvPr/>
        </p:nvSpPr>
        <p:spPr>
          <a:xfrm>
            <a:off x="6394868" y="1833714"/>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6" name="TextBox 15">
            <a:extLst>
              <a:ext uri="{FF2B5EF4-FFF2-40B4-BE49-F238E27FC236}">
                <a16:creationId xmlns:a16="http://schemas.microsoft.com/office/drawing/2014/main" xmlns="" id="{EF972B8F-B57B-4B61-B2CE-5E79760D2C43}"/>
              </a:ext>
            </a:extLst>
          </p:cNvPr>
          <p:cNvSpPr txBox="1"/>
          <p:nvPr/>
        </p:nvSpPr>
        <p:spPr>
          <a:xfrm>
            <a:off x="7010669" y="2526268"/>
            <a:ext cx="4999638" cy="353943"/>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300" b="1" spc="600" dirty="0" smtClean="0">
                <a:solidFill>
                  <a:prstClr val="white"/>
                </a:solidFill>
                <a:cs typeface="+mn-ea"/>
                <a:sym typeface="+mn-lt"/>
              </a:rPr>
              <a:t>PROSEDUR PENELITIAN</a:t>
            </a:r>
            <a:endParaRPr kumimoji="0" lang="en-US" sz="2300" b="1" i="0" u="none" strike="noStrike" kern="1200" cap="none" spc="600" normalizeH="0" baseline="0" noProof="0" dirty="0">
              <a:ln>
                <a:noFill/>
              </a:ln>
              <a:solidFill>
                <a:prstClr val="white"/>
              </a:solidFill>
              <a:effectLst/>
              <a:uLnTx/>
              <a:uFillTx/>
              <a:cs typeface="+mn-ea"/>
              <a:sym typeface="+mn-lt"/>
            </a:endParaRPr>
          </a:p>
        </p:txBody>
      </p:sp>
      <p:sp>
        <p:nvSpPr>
          <p:cNvPr id="17" name="Oval 8">
            <a:extLst>
              <a:ext uri="{FF2B5EF4-FFF2-40B4-BE49-F238E27FC236}">
                <a16:creationId xmlns:a16="http://schemas.microsoft.com/office/drawing/2014/main" xmlns="" id="{86DFD6D0-AF45-4D91-AB8D-E520D936AD18}"/>
              </a:ext>
            </a:extLst>
          </p:cNvPr>
          <p:cNvSpPr/>
          <p:nvPr/>
        </p:nvSpPr>
        <p:spPr>
          <a:xfrm>
            <a:off x="6394952" y="2527340"/>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8" name="TextBox 17">
            <a:extLst>
              <a:ext uri="{FF2B5EF4-FFF2-40B4-BE49-F238E27FC236}">
                <a16:creationId xmlns:a16="http://schemas.microsoft.com/office/drawing/2014/main" xmlns="" id="{EF972B8F-B57B-4B61-B2CE-5E79760D2C43}"/>
              </a:ext>
            </a:extLst>
          </p:cNvPr>
          <p:cNvSpPr txBox="1"/>
          <p:nvPr/>
        </p:nvSpPr>
        <p:spPr>
          <a:xfrm>
            <a:off x="7012471" y="3212533"/>
            <a:ext cx="4615046" cy="369332"/>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400" b="1" spc="600" dirty="0" smtClean="0">
                <a:solidFill>
                  <a:prstClr val="white"/>
                </a:solidFill>
                <a:cs typeface="+mn-ea"/>
                <a:sym typeface="+mn-lt"/>
              </a:rPr>
              <a:t>RANCANGAN SISTEM</a:t>
            </a:r>
            <a:endParaRPr kumimoji="0" lang="en-US" sz="2400" b="1" i="0" u="none" strike="noStrike" kern="1200" cap="none" spc="600" normalizeH="0" baseline="0" noProof="0" dirty="0">
              <a:ln>
                <a:noFill/>
              </a:ln>
              <a:solidFill>
                <a:prstClr val="white"/>
              </a:solidFill>
              <a:effectLst/>
              <a:uLnTx/>
              <a:uFillTx/>
              <a:cs typeface="+mn-ea"/>
              <a:sym typeface="+mn-lt"/>
            </a:endParaRPr>
          </a:p>
        </p:txBody>
      </p:sp>
      <p:sp>
        <p:nvSpPr>
          <p:cNvPr id="19" name="Oval 8">
            <a:extLst>
              <a:ext uri="{FF2B5EF4-FFF2-40B4-BE49-F238E27FC236}">
                <a16:creationId xmlns:a16="http://schemas.microsoft.com/office/drawing/2014/main" xmlns="" id="{86DFD6D0-AF45-4D91-AB8D-E520D936AD18}"/>
              </a:ext>
            </a:extLst>
          </p:cNvPr>
          <p:cNvSpPr/>
          <p:nvPr/>
        </p:nvSpPr>
        <p:spPr>
          <a:xfrm>
            <a:off x="6394952" y="3213605"/>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0" name="TextBox 19">
            <a:extLst>
              <a:ext uri="{FF2B5EF4-FFF2-40B4-BE49-F238E27FC236}">
                <a16:creationId xmlns:a16="http://schemas.microsoft.com/office/drawing/2014/main" xmlns="" id="{EF972B8F-B57B-4B61-B2CE-5E79760D2C43}"/>
              </a:ext>
            </a:extLst>
          </p:cNvPr>
          <p:cNvSpPr txBox="1"/>
          <p:nvPr/>
        </p:nvSpPr>
        <p:spPr>
          <a:xfrm>
            <a:off x="7013788" y="3916400"/>
            <a:ext cx="4329134" cy="369332"/>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400" b="1" spc="600" dirty="0" smtClean="0">
                <a:solidFill>
                  <a:prstClr val="white"/>
                </a:solidFill>
                <a:cs typeface="+mn-ea"/>
                <a:sym typeface="+mn-lt"/>
              </a:rPr>
              <a:t>PENGUJIAN SISTEM</a:t>
            </a:r>
            <a:endParaRPr kumimoji="0" lang="en-US" sz="2400" b="1" i="0" u="none" strike="noStrike" kern="1200" cap="none" spc="600" normalizeH="0" baseline="0" noProof="0" dirty="0">
              <a:ln>
                <a:noFill/>
              </a:ln>
              <a:solidFill>
                <a:prstClr val="white"/>
              </a:solidFill>
              <a:effectLst/>
              <a:uLnTx/>
              <a:uFillTx/>
              <a:cs typeface="+mn-ea"/>
              <a:sym typeface="+mn-lt"/>
            </a:endParaRPr>
          </a:p>
        </p:txBody>
      </p:sp>
      <p:sp>
        <p:nvSpPr>
          <p:cNvPr id="21" name="Oval 8">
            <a:extLst>
              <a:ext uri="{FF2B5EF4-FFF2-40B4-BE49-F238E27FC236}">
                <a16:creationId xmlns:a16="http://schemas.microsoft.com/office/drawing/2014/main" xmlns="" id="{86DFD6D0-AF45-4D91-AB8D-E520D936AD18}"/>
              </a:ext>
            </a:extLst>
          </p:cNvPr>
          <p:cNvSpPr/>
          <p:nvPr/>
        </p:nvSpPr>
        <p:spPr>
          <a:xfrm>
            <a:off x="6405711" y="393017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2" name="TextBox 21">
            <a:extLst>
              <a:ext uri="{FF2B5EF4-FFF2-40B4-BE49-F238E27FC236}">
                <a16:creationId xmlns:a16="http://schemas.microsoft.com/office/drawing/2014/main" xmlns="" id="{EF972B8F-B57B-4B61-B2CE-5E79760D2C43}"/>
              </a:ext>
            </a:extLst>
          </p:cNvPr>
          <p:cNvSpPr txBox="1"/>
          <p:nvPr/>
        </p:nvSpPr>
        <p:spPr>
          <a:xfrm>
            <a:off x="7057759" y="4589500"/>
            <a:ext cx="4698401" cy="615553"/>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noProof="0" dirty="0" smtClean="0">
                <a:solidFill>
                  <a:prstClr val="white"/>
                </a:solidFill>
                <a:cs typeface="+mn-ea"/>
                <a:sym typeface="+mn-lt"/>
              </a:rPr>
              <a:t>TEKNIK PENGUMPULAN </a:t>
            </a:r>
          </a:p>
          <a:p>
            <a:pPr marL="0" marR="0" lvl="0" indent="0" defTabSz="457200" rtl="0" eaLnBrk="1" fontAlgn="auto" latinLnBrk="0" hangingPunct="1">
              <a:lnSpc>
                <a:spcPct val="100000"/>
              </a:lnSpc>
              <a:spcBef>
                <a:spcPts val="0"/>
              </a:spcBef>
              <a:spcAft>
                <a:spcPts val="0"/>
              </a:spcAft>
              <a:buClrTx/>
              <a:buSzTx/>
              <a:buFontTx/>
              <a:buNone/>
              <a:tabLst/>
              <a:defRPr/>
            </a:pPr>
            <a:r>
              <a:rPr lang="id-ID" sz="2000" b="1" spc="600" noProof="0" dirty="0" smtClean="0">
                <a:solidFill>
                  <a:prstClr val="white"/>
                </a:solidFill>
                <a:cs typeface="+mn-ea"/>
                <a:sym typeface="+mn-lt"/>
              </a:rPr>
              <a:t>DATA</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23" name="Oval 8">
            <a:extLst>
              <a:ext uri="{FF2B5EF4-FFF2-40B4-BE49-F238E27FC236}">
                <a16:creationId xmlns:a16="http://schemas.microsoft.com/office/drawing/2014/main" xmlns="" id="{86DFD6D0-AF45-4D91-AB8D-E520D936AD18}"/>
              </a:ext>
            </a:extLst>
          </p:cNvPr>
          <p:cNvSpPr/>
          <p:nvPr/>
        </p:nvSpPr>
        <p:spPr>
          <a:xfrm>
            <a:off x="6418411" y="465407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4" name="TextBox 23">
            <a:extLst>
              <a:ext uri="{FF2B5EF4-FFF2-40B4-BE49-F238E27FC236}">
                <a16:creationId xmlns:a16="http://schemas.microsoft.com/office/drawing/2014/main" xmlns="" id="{EF972B8F-B57B-4B61-B2CE-5E79760D2C43}"/>
              </a:ext>
            </a:extLst>
          </p:cNvPr>
          <p:cNvSpPr txBox="1"/>
          <p:nvPr/>
        </p:nvSpPr>
        <p:spPr>
          <a:xfrm>
            <a:off x="7074001" y="5465800"/>
            <a:ext cx="4589719"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noProof="0" dirty="0" smtClean="0">
                <a:solidFill>
                  <a:prstClr val="white"/>
                </a:solidFill>
                <a:cs typeface="+mn-ea"/>
                <a:sym typeface="+mn-lt"/>
              </a:rPr>
              <a:t>TEKNIK ANALISIS DATA</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25" name="Oval 8">
            <a:extLst>
              <a:ext uri="{FF2B5EF4-FFF2-40B4-BE49-F238E27FC236}">
                <a16:creationId xmlns:a16="http://schemas.microsoft.com/office/drawing/2014/main" xmlns="" id="{86DFD6D0-AF45-4D91-AB8D-E520D936AD18}"/>
              </a:ext>
            </a:extLst>
          </p:cNvPr>
          <p:cNvSpPr/>
          <p:nvPr/>
        </p:nvSpPr>
        <p:spPr>
          <a:xfrm>
            <a:off x="6418411" y="542877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31389068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randombar(horizontal)">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randombar(horizontal)">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randombar(horizontal)">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left)">
                                      <p:cBhvr>
                                        <p:cTn id="49" dur="500"/>
                                        <p:tgtEl>
                                          <p:spTgt spid="20"/>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randombar(horizontal)">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randombar(horizontal)">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left)">
                                      <p:cBhvr>
                                        <p:cTn id="65" dur="500"/>
                                        <p:tgtEl>
                                          <p:spTgt spid="24"/>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randombar(horizontal)">
                                      <p:cBhvr>
                                        <p:cTn id="6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3" grpId="0" animBg="1"/>
      <p:bldP spid="14" grpId="0"/>
      <p:bldP spid="15" grpId="0" animBg="1"/>
      <p:bldP spid="16" grpId="0"/>
      <p:bldP spid="17" grpId="0" animBg="1"/>
      <p:bldP spid="18" grpId="0"/>
      <p:bldP spid="19" grpId="0" animBg="1"/>
      <p:bldP spid="20" grpId="0"/>
      <p:bldP spid="21" grpId="0" animBg="1"/>
      <p:bldP spid="22" grpId="0"/>
      <p:bldP spid="23" grpId="0" animBg="1"/>
      <p:bldP spid="24" grpId="0"/>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pic>
        <p:nvPicPr>
          <p:cNvPr id="144" name="Picture 143">
            <a:extLst>
              <a:ext uri="{FF2B5EF4-FFF2-40B4-BE49-F238E27FC236}">
                <a16:creationId xmlns:a16="http://schemas.microsoft.com/office/drawing/2014/main" xmlns="" id="{ADF2A139-F8A5-49AA-A868-DEBD05A9388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708899" y="14514"/>
            <a:ext cx="4483102" cy="6843486"/>
          </a:xfrm>
          <a:prstGeom prst="rect">
            <a:avLst/>
          </a:prstGeom>
        </p:spPr>
      </p:pic>
      <p:sp>
        <p:nvSpPr>
          <p:cNvPr id="145" name="Rectangle 144">
            <a:extLst>
              <a:ext uri="{FF2B5EF4-FFF2-40B4-BE49-F238E27FC236}">
                <a16:creationId xmlns:a16="http://schemas.microsoft.com/office/drawing/2014/main" xmlns="" id="{981DE11C-F69D-40F6-B8EF-50386F2A1C03}"/>
              </a:ext>
            </a:extLst>
          </p:cNvPr>
          <p:cNvSpPr/>
          <p:nvPr/>
        </p:nvSpPr>
        <p:spPr>
          <a:xfrm>
            <a:off x="7708899" y="0"/>
            <a:ext cx="4483101"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146" name="Freeform 33">
            <a:extLst>
              <a:ext uri="{FF2B5EF4-FFF2-40B4-BE49-F238E27FC236}">
                <a16:creationId xmlns:a16="http://schemas.microsoft.com/office/drawing/2014/main" xmlns="" id="{4C85D69A-0919-454C-9287-96A1F885E422}"/>
              </a:ext>
            </a:extLst>
          </p:cNvPr>
          <p:cNvSpPr/>
          <p:nvPr/>
        </p:nvSpPr>
        <p:spPr>
          <a:xfrm>
            <a:off x="11587480" y="4754381"/>
            <a:ext cx="292461" cy="292461"/>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rgbClr val="17B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48" name="TextBox 147">
            <a:extLst>
              <a:ext uri="{FF2B5EF4-FFF2-40B4-BE49-F238E27FC236}">
                <a16:creationId xmlns:a16="http://schemas.microsoft.com/office/drawing/2014/main" xmlns="" id="{E1582FD0-FC11-48B3-A211-8B9B3A637473}"/>
              </a:ext>
            </a:extLst>
          </p:cNvPr>
          <p:cNvSpPr txBox="1"/>
          <p:nvPr/>
        </p:nvSpPr>
        <p:spPr>
          <a:xfrm>
            <a:off x="7986952" y="284146"/>
            <a:ext cx="3892989" cy="2277547"/>
          </a:xfrm>
          <a:prstGeom prst="rect">
            <a:avLst/>
          </a:prstGeom>
          <a:noFill/>
        </p:spPr>
        <p:txBody>
          <a:bodyPr wrap="non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d-ID" sz="5400" b="1" i="0" u="none" strike="noStrike" kern="1200" cap="none" spc="300" normalizeH="0" baseline="0" noProof="0" dirty="0" smtClean="0">
                <a:ln>
                  <a:noFill/>
                </a:ln>
                <a:solidFill>
                  <a:prstClr val="white"/>
                </a:solidFill>
                <a:effectLst/>
                <a:uLnTx/>
                <a:uFillTx/>
                <a:cs typeface="+mn-ea"/>
                <a:sym typeface="+mn-lt"/>
              </a:rPr>
              <a:t>Research</a:t>
            </a:r>
          </a:p>
          <a:p>
            <a:pPr marL="0" marR="0" lvl="0" indent="0" defTabSz="914400" rtl="0" eaLnBrk="1" fontAlgn="auto" latinLnBrk="0" hangingPunct="1">
              <a:lnSpc>
                <a:spcPct val="100000"/>
              </a:lnSpc>
              <a:spcBef>
                <a:spcPts val="0"/>
              </a:spcBef>
              <a:spcAft>
                <a:spcPts val="0"/>
              </a:spcAft>
              <a:buClrTx/>
              <a:buSzTx/>
              <a:buFontTx/>
              <a:buNone/>
              <a:tabLst/>
              <a:defRPr/>
            </a:pPr>
            <a:r>
              <a:rPr lang="id-ID" sz="5400" b="1" spc="300" dirty="0" smtClean="0">
                <a:solidFill>
                  <a:prstClr val="white"/>
                </a:solidFill>
                <a:cs typeface="+mn-ea"/>
                <a:sym typeface="+mn-lt"/>
              </a:rPr>
              <a:t>R &amp; D</a:t>
            </a:r>
          </a:p>
          <a:p>
            <a:pPr marL="0" marR="0" lvl="0" indent="0" defTabSz="914400" rtl="0" eaLnBrk="1" fontAlgn="auto" latinLnBrk="0" hangingPunct="1">
              <a:lnSpc>
                <a:spcPct val="100000"/>
              </a:lnSpc>
              <a:spcBef>
                <a:spcPts val="0"/>
              </a:spcBef>
              <a:spcAft>
                <a:spcPts val="0"/>
              </a:spcAft>
              <a:buClrTx/>
              <a:buSzTx/>
              <a:buFontTx/>
              <a:buNone/>
              <a:tabLst/>
              <a:defRPr/>
            </a:pPr>
            <a:r>
              <a:rPr kumimoji="0" lang="id-ID" sz="4000" b="1" i="0" u="none" strike="noStrike" kern="1200" cap="none" spc="300" normalizeH="0" baseline="0" noProof="0" dirty="0" smtClean="0">
                <a:ln>
                  <a:noFill/>
                </a:ln>
                <a:solidFill>
                  <a:prstClr val="white"/>
                </a:solidFill>
                <a:effectLst/>
                <a:uLnTx/>
                <a:uFillTx/>
                <a:cs typeface="+mn-ea"/>
                <a:sym typeface="+mn-lt"/>
              </a:rPr>
              <a:t>Development</a:t>
            </a:r>
            <a:endParaRPr kumimoji="0" lang="en-US" sz="5400" b="1" i="0" u="none" strike="noStrike" kern="1200" cap="none" spc="300" normalizeH="0" baseline="0" noProof="0" dirty="0">
              <a:ln>
                <a:noFill/>
              </a:ln>
              <a:solidFill>
                <a:prstClr val="white"/>
              </a:solidFill>
              <a:effectLst/>
              <a:uLnTx/>
              <a:uFillTx/>
              <a:cs typeface="+mn-ea"/>
              <a:sym typeface="+mn-lt"/>
            </a:endParaRPr>
          </a:p>
        </p:txBody>
      </p:sp>
      <p:cxnSp>
        <p:nvCxnSpPr>
          <p:cNvPr id="150" name="Straight Connector 149">
            <a:extLst>
              <a:ext uri="{FF2B5EF4-FFF2-40B4-BE49-F238E27FC236}">
                <a16:creationId xmlns:a16="http://schemas.microsoft.com/office/drawing/2014/main" xmlns="" id="{153AD6CC-936F-4EBF-9CBD-2E57A6B67ACA}"/>
              </a:ext>
            </a:extLst>
          </p:cNvPr>
          <p:cNvCxnSpPr>
            <a:cxnSpLocks/>
          </p:cNvCxnSpPr>
          <p:nvPr/>
        </p:nvCxnSpPr>
        <p:spPr>
          <a:xfrm>
            <a:off x="7994785" y="2685720"/>
            <a:ext cx="3920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7" name="组合 66">
            <a:extLst>
              <a:ext uri="{FF2B5EF4-FFF2-40B4-BE49-F238E27FC236}">
                <a16:creationId xmlns:a16="http://schemas.microsoft.com/office/drawing/2014/main" xmlns="" id="{F75AB5A6-29B3-44F6-8AE0-477926BAF95E}"/>
              </a:ext>
            </a:extLst>
          </p:cNvPr>
          <p:cNvGrpSpPr/>
          <p:nvPr/>
        </p:nvGrpSpPr>
        <p:grpSpPr>
          <a:xfrm>
            <a:off x="368716" y="402708"/>
            <a:ext cx="4361030" cy="568475"/>
            <a:chOff x="368716" y="402708"/>
            <a:chExt cx="2869784" cy="568475"/>
          </a:xfrm>
        </p:grpSpPr>
        <p:sp>
          <p:nvSpPr>
            <p:cNvPr id="76"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77"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83" name="iṥľïdè">
            <a:extLst>
              <a:ext uri="{FF2B5EF4-FFF2-40B4-BE49-F238E27FC236}">
                <a16:creationId xmlns:a16="http://schemas.microsoft.com/office/drawing/2014/main" xmlns="" id="{DFD33114-2AB7-4F80-9590-EBC25E3D4B4F}"/>
              </a:ext>
            </a:extLst>
          </p:cNvPr>
          <p:cNvSpPr/>
          <p:nvPr/>
        </p:nvSpPr>
        <p:spPr>
          <a:xfrm>
            <a:off x="308054" y="4574381"/>
            <a:ext cx="360000" cy="360000"/>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cs typeface="+mn-ea"/>
              <a:sym typeface="+mn-lt"/>
            </a:endParaRPr>
          </a:p>
        </p:txBody>
      </p:sp>
      <p:sp>
        <p:nvSpPr>
          <p:cNvPr id="87" name="iŝļiďê">
            <a:extLst>
              <a:ext uri="{FF2B5EF4-FFF2-40B4-BE49-F238E27FC236}">
                <a16:creationId xmlns:a16="http://schemas.microsoft.com/office/drawing/2014/main" xmlns="" id="{EFEBE1A8-ABC8-4337-82D5-D54406209CA4}"/>
              </a:ext>
            </a:extLst>
          </p:cNvPr>
          <p:cNvSpPr/>
          <p:nvPr/>
        </p:nvSpPr>
        <p:spPr>
          <a:xfrm>
            <a:off x="5108785" y="3993871"/>
            <a:ext cx="236953" cy="259738"/>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rgbClr val="942CE4"/>
              </a:solidFill>
              <a:cs typeface="+mn-ea"/>
              <a:sym typeface="+mn-lt"/>
            </a:endParaRPr>
          </a:p>
        </p:txBody>
      </p:sp>
      <p:sp>
        <p:nvSpPr>
          <p:cNvPr id="89" name="Synergistically utilize technically sound portals with frictionless chains. Dramatically customize…">
            <a:extLst>
              <a:ext uri="{FF2B5EF4-FFF2-40B4-BE49-F238E27FC236}">
                <a16:creationId xmlns:a16="http://schemas.microsoft.com/office/drawing/2014/main" xmlns="" id="{726642AE-3E2F-47B2-B802-49DC9B72CDE0}"/>
              </a:ext>
            </a:extLst>
          </p:cNvPr>
          <p:cNvSpPr txBox="1"/>
          <p:nvPr/>
        </p:nvSpPr>
        <p:spPr>
          <a:xfrm>
            <a:off x="1227864" y="1180797"/>
            <a:ext cx="5299936" cy="2000548"/>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just" defTabSz="412750" hangingPunct="0">
              <a:lnSpc>
                <a:spcPct val="200000"/>
              </a:lnSpc>
              <a:defRPr sz="2000" b="0">
                <a:solidFill>
                  <a:srgbClr val="1C1F25"/>
                </a:solidFill>
                <a:latin typeface="Roboto Bold"/>
                <a:ea typeface="Roboto Bold"/>
                <a:cs typeface="Roboto Bold"/>
                <a:sym typeface="Roboto Bold"/>
              </a:defRPr>
            </a:pPr>
            <a:r>
              <a:rPr lang="en-US" sz="1300" b="1" kern="0" dirty="0" err="1">
                <a:solidFill>
                  <a:sysClr val="windowText" lastClr="000000"/>
                </a:solidFill>
                <a:latin typeface="+mj-lt"/>
                <a:cs typeface="+mn-ea"/>
                <a:sym typeface="+mn-lt"/>
              </a:rPr>
              <a:t>Penelitian</a:t>
            </a:r>
            <a:r>
              <a:rPr lang="en-US" sz="1300" b="1" kern="0" dirty="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ini</a:t>
            </a:r>
            <a:r>
              <a:rPr lang="en-US" sz="1300" b="1" kern="0" dirty="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adalah</a:t>
            </a:r>
            <a:r>
              <a:rPr lang="en-US" sz="1300" b="1" kern="0" dirty="0">
                <a:solidFill>
                  <a:sysClr val="windowText" lastClr="000000"/>
                </a:solidFill>
                <a:latin typeface="+mj-lt"/>
                <a:cs typeface="+mn-ea"/>
                <a:sym typeface="+mn-lt"/>
              </a:rPr>
              <a:t> Research and  Development (R&amp;D) </a:t>
            </a:r>
            <a:r>
              <a:rPr lang="en-US" sz="1300" b="1" kern="0" dirty="0" err="1">
                <a:solidFill>
                  <a:sysClr val="windowText" lastClr="000000"/>
                </a:solidFill>
                <a:latin typeface="+mj-lt"/>
                <a:cs typeface="+mn-ea"/>
                <a:sym typeface="+mn-lt"/>
              </a:rPr>
              <a:t>atau</a:t>
            </a:r>
            <a:r>
              <a:rPr lang="en-US" sz="1300" b="1" kern="0" dirty="0">
                <a:solidFill>
                  <a:sysClr val="windowText" lastClr="000000"/>
                </a:solidFill>
                <a:latin typeface="+mj-lt"/>
                <a:cs typeface="+mn-ea"/>
                <a:sym typeface="+mn-lt"/>
              </a:rPr>
              <a:t> </a:t>
            </a:r>
            <a:r>
              <a:rPr lang="id-ID" sz="1300" b="1" kern="0" dirty="0" err="1" smtClean="0">
                <a:solidFill>
                  <a:sysClr val="windowText" lastClr="000000"/>
                </a:solidFill>
                <a:latin typeface="+mj-lt"/>
                <a:cs typeface="+mn-ea"/>
                <a:sym typeface="+mn-lt"/>
              </a:rPr>
              <a:t>P</a:t>
            </a:r>
            <a:r>
              <a:rPr lang="en-US" sz="1300" b="1" kern="0" dirty="0" err="1" smtClean="0">
                <a:solidFill>
                  <a:sysClr val="windowText" lastClr="000000"/>
                </a:solidFill>
                <a:latin typeface="+mj-lt"/>
                <a:cs typeface="+mn-ea"/>
                <a:sym typeface="+mn-lt"/>
              </a:rPr>
              <a:t>enelitian</a:t>
            </a:r>
            <a:r>
              <a:rPr lang="en-US" sz="1300" b="1" kern="0" dirty="0" smtClean="0">
                <a:solidFill>
                  <a:sysClr val="windowText" lastClr="000000"/>
                </a:solidFill>
                <a:latin typeface="+mj-lt"/>
                <a:cs typeface="+mn-ea"/>
                <a:sym typeface="+mn-lt"/>
              </a:rPr>
              <a:t> </a:t>
            </a:r>
            <a:r>
              <a:rPr lang="en-US" sz="1300" b="1" kern="0" dirty="0" err="1" smtClean="0">
                <a:solidFill>
                  <a:sysClr val="windowText" lastClr="000000"/>
                </a:solidFill>
                <a:latin typeface="+mj-lt"/>
                <a:cs typeface="+mn-ea"/>
                <a:sym typeface="+mn-lt"/>
              </a:rPr>
              <a:t>dan</a:t>
            </a:r>
            <a:r>
              <a:rPr lang="en-US" sz="1300" b="1" kern="0" dirty="0" smtClean="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Pengembangan</a:t>
            </a:r>
            <a:r>
              <a:rPr lang="en-US" sz="1300" b="1" kern="0" dirty="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Menurut</a:t>
            </a:r>
            <a:r>
              <a:rPr lang="en-US" sz="1300" b="1" kern="0" dirty="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Sugiyono</a:t>
            </a:r>
            <a:r>
              <a:rPr lang="en-US" sz="1300" b="1" kern="0" dirty="0">
                <a:solidFill>
                  <a:sysClr val="windowText" lastClr="000000"/>
                </a:solidFill>
                <a:latin typeface="+mj-lt"/>
                <a:cs typeface="+mn-ea"/>
                <a:sym typeface="+mn-lt"/>
              </a:rPr>
              <a:t> (2019) </a:t>
            </a:r>
            <a:r>
              <a:rPr lang="en-US" sz="1300" b="1" kern="0" dirty="0" err="1">
                <a:solidFill>
                  <a:sysClr val="windowText" lastClr="000000"/>
                </a:solidFill>
                <a:latin typeface="+mj-lt"/>
                <a:cs typeface="+mn-ea"/>
                <a:sym typeface="+mn-lt"/>
              </a:rPr>
              <a:t>Metode</a:t>
            </a:r>
            <a:r>
              <a:rPr lang="en-US" sz="1300" b="1" kern="0" dirty="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penelitian</a:t>
            </a:r>
            <a:r>
              <a:rPr lang="en-US" sz="1300" b="1" kern="0" dirty="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dan</a:t>
            </a:r>
            <a:r>
              <a:rPr lang="en-US" sz="1300" b="1" kern="0" dirty="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pengembangan</a:t>
            </a:r>
            <a:r>
              <a:rPr lang="en-US" sz="1300" b="1" kern="0" dirty="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dapat</a:t>
            </a:r>
            <a:r>
              <a:rPr lang="en-US" sz="1300" b="1" kern="0" dirty="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diartikan</a:t>
            </a:r>
            <a:r>
              <a:rPr lang="en-US" sz="1300" b="1" kern="0" dirty="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sebagai</a:t>
            </a:r>
            <a:r>
              <a:rPr lang="en-US" sz="1300" b="1" kern="0" dirty="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sebagai</a:t>
            </a:r>
            <a:r>
              <a:rPr lang="en-US" sz="1300" b="1" kern="0" dirty="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cara</a:t>
            </a:r>
            <a:r>
              <a:rPr lang="en-US" sz="1300" b="1" kern="0" dirty="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ilmiah</a:t>
            </a:r>
            <a:r>
              <a:rPr lang="en-US" sz="1300" b="1" kern="0" dirty="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untuk</a:t>
            </a:r>
            <a:r>
              <a:rPr lang="en-US" sz="1300" b="1" kern="0" dirty="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meneliti</a:t>
            </a:r>
            <a:r>
              <a:rPr lang="en-US" sz="1300" b="1" kern="0" dirty="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merancang</a:t>
            </a:r>
            <a:r>
              <a:rPr lang="en-US" sz="1300" b="1" kern="0" dirty="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memproduksi</a:t>
            </a:r>
            <a:r>
              <a:rPr lang="en-US" sz="1300" b="1" kern="0" dirty="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dan</a:t>
            </a:r>
            <a:r>
              <a:rPr lang="en-US" sz="1300" b="1" kern="0" dirty="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menguji</a:t>
            </a:r>
            <a:r>
              <a:rPr lang="en-US" sz="1300" b="1" kern="0" dirty="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validitas</a:t>
            </a:r>
            <a:r>
              <a:rPr lang="en-US" sz="1300" b="1" kern="0" dirty="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produk</a:t>
            </a:r>
            <a:r>
              <a:rPr lang="en-US" sz="1300" b="1" kern="0" dirty="0">
                <a:solidFill>
                  <a:sysClr val="windowText" lastClr="000000"/>
                </a:solidFill>
                <a:latin typeface="+mj-lt"/>
                <a:cs typeface="+mn-ea"/>
                <a:sym typeface="+mn-lt"/>
              </a:rPr>
              <a:t> yang </a:t>
            </a:r>
            <a:r>
              <a:rPr lang="en-US" sz="1300" b="1" kern="0" dirty="0" err="1">
                <a:solidFill>
                  <a:sysClr val="windowText" lastClr="000000"/>
                </a:solidFill>
                <a:latin typeface="+mj-lt"/>
                <a:cs typeface="+mn-ea"/>
                <a:sym typeface="+mn-lt"/>
              </a:rPr>
              <a:t>telah</a:t>
            </a:r>
            <a:r>
              <a:rPr lang="en-US" sz="1300" b="1" kern="0" dirty="0">
                <a:solidFill>
                  <a:sysClr val="windowText" lastClr="000000"/>
                </a:solidFill>
                <a:latin typeface="+mj-lt"/>
                <a:cs typeface="+mn-ea"/>
                <a:sym typeface="+mn-lt"/>
              </a:rPr>
              <a:t> </a:t>
            </a:r>
            <a:r>
              <a:rPr lang="en-US" sz="1300" b="1" kern="0" dirty="0" err="1">
                <a:solidFill>
                  <a:sysClr val="windowText" lastClr="000000"/>
                </a:solidFill>
                <a:latin typeface="+mj-lt"/>
                <a:cs typeface="+mn-ea"/>
                <a:sym typeface="+mn-lt"/>
              </a:rPr>
              <a:t>dihasilkan</a:t>
            </a:r>
            <a:r>
              <a:rPr lang="en-US" sz="1300" b="1" kern="0" dirty="0">
                <a:solidFill>
                  <a:sysClr val="windowText" lastClr="000000"/>
                </a:solidFill>
                <a:latin typeface="+mj-lt"/>
                <a:cs typeface="+mn-ea"/>
                <a:sym typeface="+mn-lt"/>
              </a:rPr>
              <a:t>. </a:t>
            </a:r>
          </a:p>
        </p:txBody>
      </p:sp>
      <p:sp>
        <p:nvSpPr>
          <p:cNvPr id="23" name="TextBox 14">
            <a:extLst>
              <a:ext uri="{FF2B5EF4-FFF2-40B4-BE49-F238E27FC236}">
                <a16:creationId xmlns:a16="http://schemas.microsoft.com/office/drawing/2014/main" xmlns="" id="{0A372C39-827D-416B-9959-F342A4F110A4}"/>
              </a:ext>
            </a:extLst>
          </p:cNvPr>
          <p:cNvSpPr txBox="1"/>
          <p:nvPr/>
        </p:nvSpPr>
        <p:spPr>
          <a:xfrm>
            <a:off x="912025" y="530878"/>
            <a:ext cx="3595536"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d-ID" sz="2000" b="1" i="0" u="none" strike="noStrike" kern="1200" cap="none" spc="600" normalizeH="0" baseline="0" noProof="0" dirty="0" smtClean="0">
                <a:ln>
                  <a:noFill/>
                </a:ln>
                <a:solidFill>
                  <a:prstClr val="white"/>
                </a:solidFill>
                <a:effectLst/>
                <a:uLnTx/>
                <a:uFillTx/>
                <a:cs typeface="+mn-ea"/>
                <a:sym typeface="+mn-lt"/>
              </a:rPr>
              <a:t>JENIS PENELITIAN</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24"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8" name="iš1idé">
            <a:extLst>
              <a:ext uri="{FF2B5EF4-FFF2-40B4-BE49-F238E27FC236}">
                <a16:creationId xmlns:a16="http://schemas.microsoft.com/office/drawing/2014/main" xmlns="" id="{6AB83570-A40E-4A67-AB85-7718772C5187}"/>
              </a:ext>
            </a:extLst>
          </p:cNvPr>
          <p:cNvSpPr/>
          <p:nvPr/>
        </p:nvSpPr>
        <p:spPr>
          <a:xfrm>
            <a:off x="1054100" y="1222415"/>
            <a:ext cx="5765800" cy="2003385"/>
          </a:xfrm>
          <a:prstGeom prst="rect">
            <a:avLst/>
          </a:prstGeom>
          <a:noFill/>
          <a:ln w="12700" cap="flat" cmpd="sng" algn="ctr">
            <a:solidFill>
              <a:sysClr val="window" lastClr="FFFFFF">
                <a:lumMod val="85000"/>
              </a:sysClr>
            </a:solid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cs typeface="+mn-ea"/>
              <a:sym typeface="+mn-lt"/>
            </a:endParaRPr>
          </a:p>
        </p:txBody>
      </p:sp>
      <p:sp>
        <p:nvSpPr>
          <p:cNvPr id="29" name="iṩ1îḓê">
            <a:extLst>
              <a:ext uri="{FF2B5EF4-FFF2-40B4-BE49-F238E27FC236}">
                <a16:creationId xmlns:a16="http://schemas.microsoft.com/office/drawing/2014/main" xmlns="" id="{B6BE2B4C-8235-4850-9093-48EAF09E3F51}"/>
              </a:ext>
            </a:extLst>
          </p:cNvPr>
          <p:cNvSpPr/>
          <p:nvPr/>
        </p:nvSpPr>
        <p:spPr>
          <a:xfrm rot="21333283">
            <a:off x="463653" y="3624402"/>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30" name="组合 66">
            <a:extLst>
              <a:ext uri="{FF2B5EF4-FFF2-40B4-BE49-F238E27FC236}">
                <a16:creationId xmlns:a16="http://schemas.microsoft.com/office/drawing/2014/main" xmlns="" id="{F75AB5A6-29B3-44F6-8AE0-477926BAF95E}"/>
              </a:ext>
            </a:extLst>
          </p:cNvPr>
          <p:cNvGrpSpPr/>
          <p:nvPr/>
        </p:nvGrpSpPr>
        <p:grpSpPr>
          <a:xfrm>
            <a:off x="298930" y="3628025"/>
            <a:ext cx="6901970" cy="568475"/>
            <a:chOff x="368716" y="402708"/>
            <a:chExt cx="2869784" cy="568475"/>
          </a:xfrm>
        </p:grpSpPr>
        <p:sp>
          <p:nvSpPr>
            <p:cNvPr id="31"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2"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33" name="TextBox 14">
            <a:extLst>
              <a:ext uri="{FF2B5EF4-FFF2-40B4-BE49-F238E27FC236}">
                <a16:creationId xmlns:a16="http://schemas.microsoft.com/office/drawing/2014/main" xmlns="" id="{0A372C39-827D-416B-9959-F342A4F110A4}"/>
              </a:ext>
            </a:extLst>
          </p:cNvPr>
          <p:cNvSpPr txBox="1"/>
          <p:nvPr/>
        </p:nvSpPr>
        <p:spPr>
          <a:xfrm>
            <a:off x="818776" y="3756195"/>
            <a:ext cx="6157070"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d-ID" sz="2000" b="1" i="0" u="none" strike="noStrike" kern="1200" cap="none" spc="600" normalizeH="0" baseline="0" noProof="0" dirty="0" smtClean="0">
                <a:ln>
                  <a:noFill/>
                </a:ln>
                <a:solidFill>
                  <a:prstClr val="white"/>
                </a:solidFill>
                <a:effectLst/>
                <a:uLnTx/>
                <a:uFillTx/>
                <a:cs typeface="+mn-ea"/>
                <a:sym typeface="+mn-lt"/>
              </a:rPr>
              <a:t>TEMPAT &amp; WAKTU </a:t>
            </a:r>
            <a:r>
              <a:rPr kumimoji="0" lang="id-ID" sz="2000" b="1" i="0" u="none" strike="noStrike" kern="1200" cap="none" spc="600" normalizeH="0" noProof="0" dirty="0" smtClean="0">
                <a:ln>
                  <a:noFill/>
                </a:ln>
                <a:solidFill>
                  <a:prstClr val="white"/>
                </a:solidFill>
                <a:effectLst/>
                <a:uLnTx/>
                <a:uFillTx/>
                <a:cs typeface="+mn-ea"/>
                <a:sym typeface="+mn-lt"/>
              </a:rPr>
              <a:t> </a:t>
            </a:r>
            <a:r>
              <a:rPr kumimoji="0" lang="id-ID" sz="2000" b="1" i="0" u="none" strike="noStrike" kern="1200" cap="none" spc="600" normalizeH="0" baseline="0" noProof="0" dirty="0" smtClean="0">
                <a:ln>
                  <a:noFill/>
                </a:ln>
                <a:solidFill>
                  <a:prstClr val="white"/>
                </a:solidFill>
                <a:effectLst/>
                <a:uLnTx/>
                <a:uFillTx/>
                <a:cs typeface="+mn-ea"/>
                <a:sym typeface="+mn-lt"/>
              </a:rPr>
              <a:t>PENELITIAN</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34" name="Oval 8">
            <a:extLst>
              <a:ext uri="{FF2B5EF4-FFF2-40B4-BE49-F238E27FC236}">
                <a16:creationId xmlns:a16="http://schemas.microsoft.com/office/drawing/2014/main" xmlns="" id="{86DFD6D0-AF45-4D91-AB8D-E520D936AD18}"/>
              </a:ext>
            </a:extLst>
          </p:cNvPr>
          <p:cNvSpPr/>
          <p:nvPr/>
        </p:nvSpPr>
        <p:spPr>
          <a:xfrm>
            <a:off x="470689" y="3809647"/>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5" name="iṥľïdè">
            <a:extLst>
              <a:ext uri="{FF2B5EF4-FFF2-40B4-BE49-F238E27FC236}">
                <a16:creationId xmlns:a16="http://schemas.microsoft.com/office/drawing/2014/main" xmlns="" id="{DFD33114-2AB7-4F80-9590-EBC25E3D4B4F}"/>
              </a:ext>
            </a:extLst>
          </p:cNvPr>
          <p:cNvSpPr/>
          <p:nvPr/>
        </p:nvSpPr>
        <p:spPr>
          <a:xfrm>
            <a:off x="319104" y="1228912"/>
            <a:ext cx="360000" cy="360000"/>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cs typeface="+mn-ea"/>
              <a:sym typeface="+mn-lt"/>
            </a:endParaRPr>
          </a:p>
        </p:txBody>
      </p:sp>
      <p:sp>
        <p:nvSpPr>
          <p:cNvPr id="36" name="Synergistically utilize technically sound portals with frictionless chains. Dramatically customize…">
            <a:extLst>
              <a:ext uri="{FF2B5EF4-FFF2-40B4-BE49-F238E27FC236}">
                <a16:creationId xmlns:a16="http://schemas.microsoft.com/office/drawing/2014/main" xmlns="" id="{726642AE-3E2F-47B2-B802-49DC9B72CDE0}"/>
              </a:ext>
            </a:extLst>
          </p:cNvPr>
          <p:cNvSpPr txBox="1"/>
          <p:nvPr/>
        </p:nvSpPr>
        <p:spPr>
          <a:xfrm>
            <a:off x="1201525" y="4643185"/>
            <a:ext cx="5299936" cy="1292662"/>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just">
              <a:lnSpc>
                <a:spcPct val="200000"/>
              </a:lnSpc>
            </a:pPr>
            <a:r>
              <a:rPr lang="id-ID" sz="1400" b="1" dirty="0"/>
              <a:t>Penelitian </a:t>
            </a:r>
            <a:r>
              <a:rPr lang="id-ID" sz="1400" b="1" dirty="0" smtClean="0"/>
              <a:t>ini akan </a:t>
            </a:r>
            <a:r>
              <a:rPr lang="id-ID" sz="1400" b="1" dirty="0"/>
              <a:t>dilaksanakan </a:t>
            </a:r>
            <a:r>
              <a:rPr lang="en-US" sz="1400" b="1" dirty="0"/>
              <a:t>di </a:t>
            </a:r>
            <a:r>
              <a:rPr lang="en-US" sz="1400" b="1" dirty="0" err="1"/>
              <a:t>instansi</a:t>
            </a:r>
            <a:r>
              <a:rPr lang="en-US" sz="1400" b="1" dirty="0"/>
              <a:t> </a:t>
            </a:r>
            <a:r>
              <a:rPr lang="en-US" sz="1400" b="1" dirty="0" err="1"/>
              <a:t>Badan</a:t>
            </a:r>
            <a:r>
              <a:rPr lang="en-US" sz="1400" b="1" dirty="0"/>
              <a:t> </a:t>
            </a:r>
            <a:r>
              <a:rPr lang="en-US" sz="1400" b="1" dirty="0" err="1"/>
              <a:t>Pusat</a:t>
            </a:r>
            <a:r>
              <a:rPr lang="en-US" sz="1400" b="1" dirty="0"/>
              <a:t> </a:t>
            </a:r>
            <a:r>
              <a:rPr lang="en-US" sz="1400" b="1" dirty="0" err="1"/>
              <a:t>Statistik</a:t>
            </a:r>
            <a:r>
              <a:rPr lang="en-US" sz="1400" b="1" dirty="0"/>
              <a:t> </a:t>
            </a:r>
            <a:r>
              <a:rPr lang="en-US" sz="1400" b="1" dirty="0" err="1"/>
              <a:t>Provinisi</a:t>
            </a:r>
            <a:r>
              <a:rPr lang="en-US" sz="1400" b="1" dirty="0"/>
              <a:t> Sulawesi Selatan, Makassar</a:t>
            </a:r>
            <a:r>
              <a:rPr lang="id-ID" sz="1400" b="1" dirty="0"/>
              <a:t>. </a:t>
            </a:r>
            <a:endParaRPr lang="id-ID" sz="1400" b="1" dirty="0" smtClean="0"/>
          </a:p>
          <a:p>
            <a:pPr algn="just">
              <a:lnSpc>
                <a:spcPct val="200000"/>
              </a:lnSpc>
            </a:pPr>
            <a:r>
              <a:rPr lang="id-ID" sz="1400" b="1" dirty="0"/>
              <a:t>P</a:t>
            </a:r>
            <a:r>
              <a:rPr lang="id-ID" sz="1400" b="1" dirty="0" smtClean="0"/>
              <a:t>ada </a:t>
            </a:r>
            <a:r>
              <a:rPr lang="id-ID" sz="1400" b="1" dirty="0"/>
              <a:t>bulan </a:t>
            </a:r>
            <a:r>
              <a:rPr lang="id-ID" sz="1400" b="1" dirty="0" smtClean="0"/>
              <a:t>Mei - Juni 202</a:t>
            </a:r>
            <a:r>
              <a:rPr lang="en-US" sz="1400" b="1" dirty="0"/>
              <a:t>2</a:t>
            </a:r>
            <a:r>
              <a:rPr lang="id-ID" sz="1400" b="1" dirty="0"/>
              <a:t>.</a:t>
            </a:r>
          </a:p>
        </p:txBody>
      </p:sp>
      <p:sp>
        <p:nvSpPr>
          <p:cNvPr id="37" name="iš1idé">
            <a:extLst>
              <a:ext uri="{FF2B5EF4-FFF2-40B4-BE49-F238E27FC236}">
                <a16:creationId xmlns:a16="http://schemas.microsoft.com/office/drawing/2014/main" xmlns="" id="{6AB83570-A40E-4A67-AB85-7718772C5187}"/>
              </a:ext>
            </a:extLst>
          </p:cNvPr>
          <p:cNvSpPr/>
          <p:nvPr/>
        </p:nvSpPr>
        <p:spPr>
          <a:xfrm>
            <a:off x="1027761" y="4532403"/>
            <a:ext cx="5765800" cy="2003385"/>
          </a:xfrm>
          <a:prstGeom prst="rect">
            <a:avLst/>
          </a:prstGeom>
          <a:noFill/>
          <a:ln w="12700" cap="flat" cmpd="sng" algn="ctr">
            <a:solidFill>
              <a:sysClr val="window" lastClr="FFFFFF">
                <a:lumMod val="85000"/>
              </a:sysClr>
            </a:solid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cs typeface="+mn-ea"/>
              <a:sym typeface="+mn-lt"/>
            </a:endParaRPr>
          </a:p>
        </p:txBody>
      </p:sp>
      <p:sp>
        <p:nvSpPr>
          <p:cNvPr id="38" name="TextBox 37">
            <a:extLst>
              <a:ext uri="{FF2B5EF4-FFF2-40B4-BE49-F238E27FC236}">
                <a16:creationId xmlns:a16="http://schemas.microsoft.com/office/drawing/2014/main" xmlns="" id="{E1582FD0-FC11-48B3-A211-8B9B3A637473}"/>
              </a:ext>
            </a:extLst>
          </p:cNvPr>
          <p:cNvSpPr txBox="1"/>
          <p:nvPr/>
        </p:nvSpPr>
        <p:spPr>
          <a:xfrm rot="16200000">
            <a:off x="7457079" y="3432248"/>
            <a:ext cx="1859483" cy="83099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5400" b="1" i="0" u="none" strike="noStrike" kern="1200" cap="none" spc="300" normalizeH="0" baseline="0" noProof="0" dirty="0" smtClean="0">
                <a:ln>
                  <a:noFill/>
                </a:ln>
                <a:solidFill>
                  <a:prstClr val="white"/>
                </a:solidFill>
                <a:effectLst/>
                <a:uLnTx/>
                <a:uFillTx/>
                <a:cs typeface="+mn-ea"/>
                <a:sym typeface="+mn-lt"/>
              </a:rPr>
              <a:t>2022</a:t>
            </a:r>
            <a:endParaRPr kumimoji="0" lang="en-US" sz="5400" b="1" i="0" u="none" strike="noStrike" kern="1200" cap="none" spc="300" normalizeH="0" baseline="0" noProof="0" dirty="0">
              <a:ln>
                <a:noFill/>
              </a:ln>
              <a:solidFill>
                <a:prstClr val="white"/>
              </a:solidFill>
              <a:effectLst/>
              <a:uLnTx/>
              <a:uFillTx/>
              <a:cs typeface="+mn-ea"/>
              <a:sym typeface="+mn-lt"/>
            </a:endParaRPr>
          </a:p>
        </p:txBody>
      </p:sp>
      <p:sp>
        <p:nvSpPr>
          <p:cNvPr id="39" name="TextBox 38">
            <a:extLst>
              <a:ext uri="{FF2B5EF4-FFF2-40B4-BE49-F238E27FC236}">
                <a16:creationId xmlns:a16="http://schemas.microsoft.com/office/drawing/2014/main" xmlns="" id="{E1582FD0-FC11-48B3-A211-8B9B3A637473}"/>
              </a:ext>
            </a:extLst>
          </p:cNvPr>
          <p:cNvSpPr txBox="1"/>
          <p:nvPr/>
        </p:nvSpPr>
        <p:spPr>
          <a:xfrm>
            <a:off x="8900567" y="3016749"/>
            <a:ext cx="2979374" cy="18158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5900" b="1" i="0" u="none" strike="noStrike" kern="1200" cap="none" spc="300" normalizeH="0" baseline="0" noProof="0" dirty="0" smtClean="0">
                <a:ln>
                  <a:noFill/>
                </a:ln>
                <a:solidFill>
                  <a:prstClr val="white"/>
                </a:solidFill>
                <a:effectLst/>
                <a:uLnTx/>
                <a:uFillTx/>
                <a:cs typeface="+mn-ea"/>
                <a:sym typeface="+mn-lt"/>
              </a:rPr>
              <a:t>BPS</a:t>
            </a:r>
          </a:p>
          <a:p>
            <a:pPr marL="0" marR="0" lvl="0" indent="0" algn="l" defTabSz="914400" rtl="0" eaLnBrk="1" fontAlgn="auto" latinLnBrk="0" hangingPunct="1">
              <a:lnSpc>
                <a:spcPct val="100000"/>
              </a:lnSpc>
              <a:spcBef>
                <a:spcPts val="0"/>
              </a:spcBef>
              <a:spcAft>
                <a:spcPts val="0"/>
              </a:spcAft>
              <a:buClrTx/>
              <a:buSzTx/>
              <a:buFontTx/>
              <a:buNone/>
              <a:tabLst/>
              <a:defRPr/>
            </a:pPr>
            <a:r>
              <a:rPr lang="id-ID" sz="5900" b="1" spc="300" dirty="0" smtClean="0">
                <a:solidFill>
                  <a:prstClr val="white"/>
                </a:solidFill>
                <a:cs typeface="+mn-ea"/>
                <a:sym typeface="+mn-lt"/>
              </a:rPr>
              <a:t>SULSEL</a:t>
            </a:r>
            <a:endParaRPr kumimoji="0" lang="en-US" sz="5900" b="1" i="0" u="none" strike="noStrike" kern="1200" cap="none" spc="300" normalizeH="0" baseline="0" noProof="0" dirty="0">
              <a:ln>
                <a:noFill/>
              </a:ln>
              <a:solidFill>
                <a:prstClr val="white"/>
              </a:solidFill>
              <a:effectLst/>
              <a:uLnTx/>
              <a:uFillTx/>
              <a:cs typeface="+mn-ea"/>
              <a:sym typeface="+mn-lt"/>
            </a:endParaRPr>
          </a:p>
        </p:txBody>
      </p:sp>
      <p:sp>
        <p:nvSpPr>
          <p:cNvPr id="40" name="TextBox 39">
            <a:extLst>
              <a:ext uri="{FF2B5EF4-FFF2-40B4-BE49-F238E27FC236}">
                <a16:creationId xmlns:a16="http://schemas.microsoft.com/office/drawing/2014/main" xmlns="" id="{E1582FD0-FC11-48B3-A211-8B9B3A637473}"/>
              </a:ext>
            </a:extLst>
          </p:cNvPr>
          <p:cNvSpPr txBox="1"/>
          <p:nvPr/>
        </p:nvSpPr>
        <p:spPr>
          <a:xfrm>
            <a:off x="8094359" y="5027611"/>
            <a:ext cx="3493121"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3600" b="1" spc="600" dirty="0" smtClean="0">
                <a:solidFill>
                  <a:prstClr val="white"/>
                </a:solidFill>
                <a:cs typeface="+mn-ea"/>
                <a:sym typeface="+mn-lt"/>
              </a:rPr>
              <a:t>MEI - JUNI</a:t>
            </a:r>
            <a:endParaRPr kumimoji="0" lang="en-US" sz="3600" b="1" i="0" u="none" strike="noStrike" kern="1200" cap="none" spc="600" normalizeH="0" baseline="0" noProof="0" dirty="0">
              <a:ln>
                <a:noFill/>
              </a:ln>
              <a:solidFill>
                <a:prstClr val="white"/>
              </a:solidFill>
              <a:effectLst/>
              <a:uLnTx/>
              <a:uFillTx/>
              <a:cs typeface="+mn-ea"/>
              <a:sym typeface="+mn-lt"/>
            </a:endParaRPr>
          </a:p>
        </p:txBody>
      </p:sp>
      <p:cxnSp>
        <p:nvCxnSpPr>
          <p:cNvPr id="41" name="Straight Connector 40">
            <a:extLst>
              <a:ext uri="{FF2B5EF4-FFF2-40B4-BE49-F238E27FC236}">
                <a16:creationId xmlns:a16="http://schemas.microsoft.com/office/drawing/2014/main" xmlns="" id="{153AD6CC-936F-4EBF-9CBD-2E57A6B67ACA}"/>
              </a:ext>
            </a:extLst>
          </p:cNvPr>
          <p:cNvCxnSpPr>
            <a:cxnSpLocks/>
          </p:cNvCxnSpPr>
          <p:nvPr/>
        </p:nvCxnSpPr>
        <p:spPr>
          <a:xfrm>
            <a:off x="11428865" y="5835320"/>
            <a:ext cx="3920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2148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randombar(horizontal)">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24" grpId="0" animBg="1"/>
      <p:bldP spid="34"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167"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169"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170"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180"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81"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182"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183"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184"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185" name="TextBox 14">
            <a:extLst>
              <a:ext uri="{FF2B5EF4-FFF2-40B4-BE49-F238E27FC236}">
                <a16:creationId xmlns:a16="http://schemas.microsoft.com/office/drawing/2014/main" xmlns="" id="{0A372C39-827D-416B-9959-F342A4F110A4}"/>
              </a:ext>
            </a:extLst>
          </p:cNvPr>
          <p:cNvSpPr txBox="1"/>
          <p:nvPr/>
        </p:nvSpPr>
        <p:spPr>
          <a:xfrm>
            <a:off x="1242901" y="530878"/>
            <a:ext cx="3949799"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dirty="0" smtClean="0">
                <a:solidFill>
                  <a:prstClr val="white"/>
                </a:solidFill>
                <a:cs typeface="+mn-ea"/>
                <a:sym typeface="+mn-lt"/>
              </a:rPr>
              <a:t>KEBUTUHAN SISTEM</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186"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18" name="Rectangle: Rounded Corners 116">
            <a:extLst>
              <a:ext uri="{FF2B5EF4-FFF2-40B4-BE49-F238E27FC236}">
                <a16:creationId xmlns:a16="http://schemas.microsoft.com/office/drawing/2014/main" xmlns="" id="{8D1CC26A-4263-4C34-ABC2-55959098A28B}"/>
              </a:ext>
            </a:extLst>
          </p:cNvPr>
          <p:cNvSpPr/>
          <p:nvPr/>
        </p:nvSpPr>
        <p:spPr>
          <a:xfrm>
            <a:off x="1125684" y="1455927"/>
            <a:ext cx="2894774" cy="444982"/>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219" name="文本框 22">
            <a:extLst>
              <a:ext uri="{FF2B5EF4-FFF2-40B4-BE49-F238E27FC236}">
                <a16:creationId xmlns:a16="http://schemas.microsoft.com/office/drawing/2014/main" xmlns="" id="{0A252D4A-15B6-4221-8D70-C07537C87FA7}"/>
              </a:ext>
            </a:extLst>
          </p:cNvPr>
          <p:cNvSpPr txBox="1"/>
          <p:nvPr/>
        </p:nvSpPr>
        <p:spPr>
          <a:xfrm>
            <a:off x="1361446" y="1511602"/>
            <a:ext cx="2455821" cy="307777"/>
          </a:xfrm>
          <a:prstGeom prst="rect">
            <a:avLst/>
          </a:prstGeom>
          <a:noFill/>
        </p:spPr>
        <p:txBody>
          <a:bodyPr wrap="square" rtlCol="0">
            <a:spAutoFit/>
          </a:bodyPr>
          <a:lstStyle/>
          <a:p>
            <a:pPr algn="dist"/>
            <a:r>
              <a:rPr lang="en-US" altLang="zh-CN" sz="1400" b="1" dirty="0">
                <a:solidFill>
                  <a:schemeClr val="bg1"/>
                </a:solidFill>
                <a:cs typeface="+mn-ea"/>
                <a:sym typeface="+mn-lt"/>
              </a:rPr>
              <a:t> </a:t>
            </a:r>
            <a:r>
              <a:rPr lang="id-ID" altLang="zh-CN" sz="1400" b="1" dirty="0" smtClean="0">
                <a:solidFill>
                  <a:schemeClr val="bg1"/>
                </a:solidFill>
                <a:cs typeface="+mn-ea"/>
                <a:sym typeface="+mn-lt"/>
              </a:rPr>
              <a:t>PERANGKAT KERAS</a:t>
            </a:r>
            <a:endParaRPr lang="zh-CN" altLang="en-US" sz="1600" b="1" dirty="0">
              <a:solidFill>
                <a:schemeClr val="bg1"/>
              </a:solidFill>
              <a:cs typeface="+mn-ea"/>
              <a:sym typeface="+mn-lt"/>
            </a:endParaRPr>
          </a:p>
        </p:txBody>
      </p:sp>
      <p:sp>
        <p:nvSpPr>
          <p:cNvPr id="224" name="Rectangle: Rounded Corners 116">
            <a:extLst>
              <a:ext uri="{FF2B5EF4-FFF2-40B4-BE49-F238E27FC236}">
                <a16:creationId xmlns:a16="http://schemas.microsoft.com/office/drawing/2014/main" xmlns="" id="{8D1CC26A-4263-4C34-ABC2-55959098A28B}"/>
              </a:ext>
            </a:extLst>
          </p:cNvPr>
          <p:cNvSpPr/>
          <p:nvPr/>
        </p:nvSpPr>
        <p:spPr>
          <a:xfrm>
            <a:off x="6660820" y="1394796"/>
            <a:ext cx="2894774" cy="444982"/>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225" name="文本框 22">
            <a:extLst>
              <a:ext uri="{FF2B5EF4-FFF2-40B4-BE49-F238E27FC236}">
                <a16:creationId xmlns:a16="http://schemas.microsoft.com/office/drawing/2014/main" xmlns="" id="{0A252D4A-15B6-4221-8D70-C07537C87FA7}"/>
              </a:ext>
            </a:extLst>
          </p:cNvPr>
          <p:cNvSpPr txBox="1"/>
          <p:nvPr/>
        </p:nvSpPr>
        <p:spPr>
          <a:xfrm>
            <a:off x="6896582" y="1450471"/>
            <a:ext cx="2455821" cy="307777"/>
          </a:xfrm>
          <a:prstGeom prst="rect">
            <a:avLst/>
          </a:prstGeom>
          <a:noFill/>
        </p:spPr>
        <p:txBody>
          <a:bodyPr wrap="square" rtlCol="0">
            <a:spAutoFit/>
          </a:bodyPr>
          <a:lstStyle/>
          <a:p>
            <a:pPr algn="dist"/>
            <a:r>
              <a:rPr lang="en-US" altLang="zh-CN" sz="1400" b="1" dirty="0">
                <a:solidFill>
                  <a:schemeClr val="bg1"/>
                </a:solidFill>
                <a:cs typeface="+mn-ea"/>
                <a:sym typeface="+mn-lt"/>
              </a:rPr>
              <a:t> </a:t>
            </a:r>
            <a:r>
              <a:rPr lang="id-ID" altLang="zh-CN" sz="1400" b="1" dirty="0" smtClean="0">
                <a:solidFill>
                  <a:schemeClr val="bg1"/>
                </a:solidFill>
                <a:cs typeface="+mn-ea"/>
                <a:sym typeface="+mn-lt"/>
              </a:rPr>
              <a:t>PERANGKAT LUNAK</a:t>
            </a:r>
            <a:endParaRPr lang="zh-CN" altLang="en-US" sz="1600" b="1" dirty="0">
              <a:solidFill>
                <a:schemeClr val="bg1"/>
              </a:solidFill>
              <a:cs typeface="+mn-ea"/>
              <a:sym typeface="+mn-lt"/>
            </a:endParaRPr>
          </a:p>
        </p:txBody>
      </p:sp>
      <p:sp>
        <p:nvSpPr>
          <p:cNvPr id="227" name="Synergistically utilize technically sound portals with frictionless chains. Dramatically customize…">
            <a:extLst>
              <a:ext uri="{FF2B5EF4-FFF2-40B4-BE49-F238E27FC236}">
                <a16:creationId xmlns:a16="http://schemas.microsoft.com/office/drawing/2014/main" xmlns="" id="{726642AE-3E2F-47B2-B802-49DC9B72CDE0}"/>
              </a:ext>
            </a:extLst>
          </p:cNvPr>
          <p:cNvSpPr txBox="1"/>
          <p:nvPr/>
        </p:nvSpPr>
        <p:spPr>
          <a:xfrm>
            <a:off x="5646057" y="2390155"/>
            <a:ext cx="6183086" cy="3877985"/>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marL="285750" indent="-285750" defTabSz="412750" hangingPunct="0">
              <a:lnSpc>
                <a:spcPct val="200000"/>
              </a:lnSpc>
              <a:buFont typeface="Arial" pitchFamily="34" charset="0"/>
              <a:buChar char="•"/>
              <a:defRPr sz="2000" b="0">
                <a:solidFill>
                  <a:srgbClr val="1C1F25"/>
                </a:solidFill>
                <a:latin typeface="Roboto Bold"/>
                <a:ea typeface="Roboto Bold"/>
                <a:cs typeface="Roboto Bold"/>
                <a:sym typeface="Roboto Bold"/>
              </a:defRPr>
            </a:pPr>
            <a:r>
              <a:rPr lang="en-US" sz="1400" b="1" kern="0" dirty="0" err="1" smtClean="0">
                <a:solidFill>
                  <a:sysClr val="windowText" lastClr="000000"/>
                </a:solidFill>
                <a:latin typeface="+mj-lt"/>
                <a:cs typeface="+mn-ea"/>
                <a:sym typeface="+mn-lt"/>
              </a:rPr>
              <a:t>Sistem</a:t>
            </a:r>
            <a:r>
              <a:rPr lang="en-US" sz="1400" b="1" kern="0" dirty="0" smtClean="0">
                <a:solidFill>
                  <a:sysClr val="windowText" lastClr="000000"/>
                </a:solidFill>
                <a:latin typeface="+mj-lt"/>
                <a:cs typeface="+mn-ea"/>
                <a:sym typeface="+mn-lt"/>
              </a:rPr>
              <a:t> </a:t>
            </a:r>
            <a:r>
              <a:rPr lang="en-US" sz="1400" b="1" kern="0" dirty="0" err="1">
                <a:solidFill>
                  <a:sysClr val="windowText" lastClr="000000"/>
                </a:solidFill>
                <a:latin typeface="+mj-lt"/>
                <a:cs typeface="+mn-ea"/>
                <a:sym typeface="+mn-lt"/>
              </a:rPr>
              <a:t>Operasi</a:t>
            </a:r>
            <a:r>
              <a:rPr lang="en-US" sz="1400" b="1" kern="0" dirty="0">
                <a:solidFill>
                  <a:sysClr val="windowText" lastClr="000000"/>
                </a:solidFill>
                <a:latin typeface="+mj-lt"/>
                <a:cs typeface="+mn-ea"/>
                <a:sym typeface="+mn-lt"/>
              </a:rPr>
              <a:t> Microsoft Windows </a:t>
            </a:r>
            <a:r>
              <a:rPr lang="en-US" sz="1400" b="1" kern="0" dirty="0" smtClean="0">
                <a:solidFill>
                  <a:sysClr val="windowText" lastClr="000000"/>
                </a:solidFill>
                <a:latin typeface="+mj-lt"/>
                <a:cs typeface="+mn-ea"/>
                <a:sym typeface="+mn-lt"/>
              </a:rPr>
              <a:t>10</a:t>
            </a:r>
            <a:r>
              <a:rPr lang="id-ID" sz="1400" b="1" kern="0" dirty="0" smtClean="0">
                <a:solidFill>
                  <a:sysClr val="windowText" lastClr="000000"/>
                </a:solidFill>
                <a:latin typeface="+mj-lt"/>
                <a:cs typeface="+mn-ea"/>
                <a:sym typeface="+mn-lt"/>
              </a:rPr>
              <a:t>,</a:t>
            </a:r>
          </a:p>
          <a:p>
            <a:pPr marL="285750" indent="-285750" defTabSz="412750" hangingPunct="0">
              <a:lnSpc>
                <a:spcPct val="200000"/>
              </a:lnSpc>
              <a:buFont typeface="Arial" pitchFamily="34" charset="0"/>
              <a:buChar char="•"/>
              <a:defRPr sz="2000" b="0">
                <a:solidFill>
                  <a:srgbClr val="1C1F25"/>
                </a:solidFill>
                <a:latin typeface="Roboto Bold"/>
                <a:ea typeface="Roboto Bold"/>
                <a:cs typeface="Roboto Bold"/>
                <a:sym typeface="Roboto Bold"/>
              </a:defRPr>
            </a:pPr>
            <a:r>
              <a:rPr lang="id-ID" sz="1400" b="1" kern="0" dirty="0" smtClean="0">
                <a:solidFill>
                  <a:sysClr val="windowText" lastClr="000000"/>
                </a:solidFill>
                <a:latin typeface="+mj-lt"/>
                <a:cs typeface="+mn-ea"/>
                <a:sym typeface="+mn-lt"/>
              </a:rPr>
              <a:t>X</a:t>
            </a:r>
            <a:r>
              <a:rPr lang="en-US" sz="1400" b="1" kern="0" dirty="0" smtClean="0">
                <a:solidFill>
                  <a:sysClr val="windowText" lastClr="000000"/>
                </a:solidFill>
                <a:latin typeface="+mj-lt"/>
                <a:cs typeface="+mn-ea"/>
                <a:sym typeface="+mn-lt"/>
              </a:rPr>
              <a:t>AMPP </a:t>
            </a:r>
            <a:r>
              <a:rPr lang="en-US" sz="1400" b="1" kern="0" dirty="0">
                <a:solidFill>
                  <a:sysClr val="windowText" lastClr="000000"/>
                </a:solidFill>
                <a:latin typeface="+mj-lt"/>
                <a:cs typeface="+mn-ea"/>
                <a:sym typeface="+mn-lt"/>
              </a:rPr>
              <a:t>8.1.5 </a:t>
            </a:r>
            <a:r>
              <a:rPr lang="en-US" sz="1400" b="1" kern="0" dirty="0" err="1">
                <a:solidFill>
                  <a:sysClr val="windowText" lastClr="000000"/>
                </a:solidFill>
                <a:latin typeface="+mj-lt"/>
                <a:cs typeface="+mn-ea"/>
                <a:sym typeface="+mn-lt"/>
              </a:rPr>
              <a:t>sebagai</a:t>
            </a:r>
            <a:r>
              <a:rPr lang="en-US" sz="1400" b="1" kern="0" dirty="0">
                <a:solidFill>
                  <a:sysClr val="windowText" lastClr="000000"/>
                </a:solidFill>
                <a:latin typeface="+mj-lt"/>
                <a:cs typeface="+mn-ea"/>
                <a:sym typeface="+mn-lt"/>
              </a:rPr>
              <a:t> web </a:t>
            </a:r>
            <a:r>
              <a:rPr lang="en-US" sz="1400" b="1" kern="0" dirty="0" err="1">
                <a:solidFill>
                  <a:sysClr val="windowText" lastClr="000000"/>
                </a:solidFill>
                <a:latin typeface="+mj-lt"/>
                <a:cs typeface="+mn-ea"/>
                <a:sym typeface="+mn-lt"/>
              </a:rPr>
              <a:t>localhost</a:t>
            </a:r>
            <a:r>
              <a:rPr lang="en-US" sz="1400" b="1" kern="0" dirty="0">
                <a:solidFill>
                  <a:sysClr val="windowText" lastClr="000000"/>
                </a:solidFill>
                <a:latin typeface="+mj-lt"/>
                <a:cs typeface="+mn-ea"/>
                <a:sym typeface="+mn-lt"/>
              </a:rPr>
              <a:t> yang </a:t>
            </a:r>
            <a:r>
              <a:rPr lang="en-US" sz="1400" b="1" kern="0" dirty="0" err="1">
                <a:solidFill>
                  <a:sysClr val="windowText" lastClr="000000"/>
                </a:solidFill>
                <a:latin typeface="+mj-lt"/>
                <a:cs typeface="+mn-ea"/>
                <a:sym typeface="+mn-lt"/>
              </a:rPr>
              <a:t>terdiri</a:t>
            </a:r>
            <a:r>
              <a:rPr lang="en-US" sz="1400" b="1" kern="0" dirty="0">
                <a:solidFill>
                  <a:sysClr val="windowText" lastClr="000000"/>
                </a:solidFill>
                <a:latin typeface="+mj-lt"/>
                <a:cs typeface="+mn-ea"/>
                <a:sym typeface="+mn-lt"/>
              </a:rPr>
              <a:t> </a:t>
            </a:r>
            <a:r>
              <a:rPr lang="en-US" sz="1400" b="1" kern="0" dirty="0" err="1">
                <a:solidFill>
                  <a:sysClr val="windowText" lastClr="000000"/>
                </a:solidFill>
                <a:latin typeface="+mj-lt"/>
                <a:cs typeface="+mn-ea"/>
                <a:sym typeface="+mn-lt"/>
              </a:rPr>
              <a:t>dari</a:t>
            </a:r>
            <a:r>
              <a:rPr lang="en-US" sz="1400" b="1" kern="0" dirty="0">
                <a:solidFill>
                  <a:sysClr val="windowText" lastClr="000000"/>
                </a:solidFill>
                <a:latin typeface="+mj-lt"/>
                <a:cs typeface="+mn-ea"/>
                <a:sym typeface="+mn-lt"/>
              </a:rPr>
              <a:t> Apache v2.4.53, PHP v8.1.5 </a:t>
            </a:r>
            <a:r>
              <a:rPr lang="en-US" sz="1400" b="1" kern="0" dirty="0" err="1">
                <a:solidFill>
                  <a:sysClr val="windowText" lastClr="000000"/>
                </a:solidFill>
                <a:latin typeface="+mj-lt"/>
                <a:cs typeface="+mn-ea"/>
                <a:sym typeface="+mn-lt"/>
              </a:rPr>
              <a:t>dan</a:t>
            </a:r>
            <a:r>
              <a:rPr lang="en-US" sz="1400" b="1" kern="0" dirty="0">
                <a:solidFill>
                  <a:sysClr val="windowText" lastClr="000000"/>
                </a:solidFill>
                <a:latin typeface="+mj-lt"/>
                <a:cs typeface="+mn-ea"/>
                <a:sym typeface="+mn-lt"/>
              </a:rPr>
              <a:t> </a:t>
            </a:r>
            <a:r>
              <a:rPr lang="en-US" sz="1400" b="1" kern="0" dirty="0" err="1">
                <a:solidFill>
                  <a:sysClr val="windowText" lastClr="000000"/>
                </a:solidFill>
                <a:latin typeface="+mj-lt"/>
                <a:cs typeface="+mn-ea"/>
                <a:sym typeface="+mn-lt"/>
              </a:rPr>
              <a:t>MariaDB</a:t>
            </a:r>
            <a:r>
              <a:rPr lang="en-US" sz="1400" b="1" kern="0" dirty="0">
                <a:solidFill>
                  <a:sysClr val="windowText" lastClr="000000"/>
                </a:solidFill>
                <a:latin typeface="+mj-lt"/>
                <a:cs typeface="+mn-ea"/>
                <a:sym typeface="+mn-lt"/>
              </a:rPr>
              <a:t> </a:t>
            </a:r>
            <a:r>
              <a:rPr lang="en-US" sz="1400" b="1" kern="0" dirty="0" smtClean="0">
                <a:solidFill>
                  <a:sysClr val="windowText" lastClr="000000"/>
                </a:solidFill>
                <a:latin typeface="+mj-lt"/>
                <a:cs typeface="+mn-ea"/>
                <a:sym typeface="+mn-lt"/>
              </a:rPr>
              <a:t>v10.4.24.</a:t>
            </a:r>
            <a:endParaRPr lang="id-ID" sz="1400" b="1" kern="0" dirty="0">
              <a:solidFill>
                <a:sysClr val="windowText" lastClr="000000"/>
              </a:solidFill>
              <a:latin typeface="+mj-lt"/>
              <a:cs typeface="+mn-ea"/>
              <a:sym typeface="+mn-lt"/>
            </a:endParaRPr>
          </a:p>
          <a:p>
            <a:pPr marL="285750" indent="-285750" defTabSz="412750" hangingPunct="0">
              <a:lnSpc>
                <a:spcPct val="200000"/>
              </a:lnSpc>
              <a:buFont typeface="Arial" pitchFamily="34" charset="0"/>
              <a:buChar char="•"/>
              <a:defRPr sz="2000" b="0">
                <a:solidFill>
                  <a:srgbClr val="1C1F25"/>
                </a:solidFill>
                <a:latin typeface="Roboto Bold"/>
                <a:ea typeface="Roboto Bold"/>
                <a:cs typeface="Roboto Bold"/>
                <a:sym typeface="Roboto Bold"/>
              </a:defRPr>
            </a:pPr>
            <a:r>
              <a:rPr lang="en-US" sz="1400" b="1" kern="0" dirty="0" smtClean="0">
                <a:solidFill>
                  <a:sysClr val="windowText" lastClr="000000"/>
                </a:solidFill>
                <a:latin typeface="+mj-lt"/>
                <a:cs typeface="+mn-ea"/>
                <a:sym typeface="+mn-lt"/>
              </a:rPr>
              <a:t>Google </a:t>
            </a:r>
            <a:r>
              <a:rPr lang="en-US" sz="1400" b="1" kern="0" dirty="0">
                <a:solidFill>
                  <a:sysClr val="windowText" lastClr="000000"/>
                </a:solidFill>
                <a:latin typeface="+mj-lt"/>
                <a:cs typeface="+mn-ea"/>
                <a:sym typeface="+mn-lt"/>
              </a:rPr>
              <a:t>Chrome </a:t>
            </a:r>
            <a:r>
              <a:rPr lang="en-US" sz="1400" b="1" kern="0" dirty="0" err="1">
                <a:solidFill>
                  <a:sysClr val="windowText" lastClr="000000"/>
                </a:solidFill>
                <a:latin typeface="+mj-lt"/>
                <a:cs typeface="+mn-ea"/>
                <a:sym typeface="+mn-lt"/>
              </a:rPr>
              <a:t>sebagai</a:t>
            </a:r>
            <a:r>
              <a:rPr lang="en-US" sz="1400" b="1" kern="0" dirty="0">
                <a:solidFill>
                  <a:sysClr val="windowText" lastClr="000000"/>
                </a:solidFill>
                <a:latin typeface="+mj-lt"/>
                <a:cs typeface="+mn-ea"/>
                <a:sym typeface="+mn-lt"/>
              </a:rPr>
              <a:t> web </a:t>
            </a:r>
            <a:r>
              <a:rPr lang="en-US" sz="1400" b="1" kern="0" dirty="0" smtClean="0">
                <a:solidFill>
                  <a:sysClr val="windowText" lastClr="000000"/>
                </a:solidFill>
                <a:latin typeface="+mj-lt"/>
                <a:cs typeface="+mn-ea"/>
                <a:sym typeface="+mn-lt"/>
              </a:rPr>
              <a:t>browser</a:t>
            </a:r>
            <a:endParaRPr lang="id-ID" sz="1400" b="1" kern="0" dirty="0">
              <a:solidFill>
                <a:sysClr val="windowText" lastClr="000000"/>
              </a:solidFill>
              <a:latin typeface="+mj-lt"/>
              <a:cs typeface="+mn-ea"/>
              <a:sym typeface="+mn-lt"/>
            </a:endParaRPr>
          </a:p>
          <a:p>
            <a:pPr marL="285750" indent="-285750" defTabSz="412750" hangingPunct="0">
              <a:lnSpc>
                <a:spcPct val="200000"/>
              </a:lnSpc>
              <a:buFont typeface="Arial" pitchFamily="34" charset="0"/>
              <a:buChar char="•"/>
              <a:defRPr sz="2000" b="0">
                <a:solidFill>
                  <a:srgbClr val="1C1F25"/>
                </a:solidFill>
                <a:latin typeface="Roboto Bold"/>
                <a:ea typeface="Roboto Bold"/>
                <a:cs typeface="Roboto Bold"/>
                <a:sym typeface="Roboto Bold"/>
              </a:defRPr>
            </a:pPr>
            <a:r>
              <a:rPr lang="en-US" sz="1400" b="1" kern="0" dirty="0" smtClean="0">
                <a:solidFill>
                  <a:sysClr val="windowText" lastClr="000000"/>
                </a:solidFill>
                <a:latin typeface="+mj-lt"/>
                <a:cs typeface="+mn-ea"/>
                <a:sym typeface="+mn-lt"/>
              </a:rPr>
              <a:t>Visual </a:t>
            </a:r>
            <a:r>
              <a:rPr lang="en-US" sz="1400" b="1" kern="0" dirty="0">
                <a:solidFill>
                  <a:sysClr val="windowText" lastClr="000000"/>
                </a:solidFill>
                <a:latin typeface="+mj-lt"/>
                <a:cs typeface="+mn-ea"/>
                <a:sym typeface="+mn-lt"/>
              </a:rPr>
              <a:t>Studio Code v1.67 </a:t>
            </a:r>
            <a:r>
              <a:rPr lang="en-US" sz="1400" b="1" kern="0" dirty="0" err="1">
                <a:solidFill>
                  <a:sysClr val="windowText" lastClr="000000"/>
                </a:solidFill>
                <a:latin typeface="+mj-lt"/>
                <a:cs typeface="+mn-ea"/>
                <a:sym typeface="+mn-lt"/>
              </a:rPr>
              <a:t>sebagai</a:t>
            </a:r>
            <a:r>
              <a:rPr lang="en-US" sz="1400" b="1" kern="0" dirty="0">
                <a:solidFill>
                  <a:sysClr val="windowText" lastClr="000000"/>
                </a:solidFill>
                <a:latin typeface="+mj-lt"/>
                <a:cs typeface="+mn-ea"/>
                <a:sym typeface="+mn-lt"/>
              </a:rPr>
              <a:t> text </a:t>
            </a:r>
            <a:r>
              <a:rPr lang="en-US" sz="1400" b="1" kern="0" dirty="0" smtClean="0">
                <a:solidFill>
                  <a:sysClr val="windowText" lastClr="000000"/>
                </a:solidFill>
                <a:latin typeface="+mj-lt"/>
                <a:cs typeface="+mn-ea"/>
                <a:sym typeface="+mn-lt"/>
              </a:rPr>
              <a:t>editor</a:t>
            </a:r>
            <a:endParaRPr lang="id-ID" sz="1400" b="1" kern="0" dirty="0">
              <a:solidFill>
                <a:sysClr val="windowText" lastClr="000000"/>
              </a:solidFill>
              <a:latin typeface="+mj-lt"/>
              <a:cs typeface="+mn-ea"/>
              <a:sym typeface="+mn-lt"/>
            </a:endParaRPr>
          </a:p>
          <a:p>
            <a:pPr marL="285750" indent="-285750" defTabSz="412750" hangingPunct="0">
              <a:lnSpc>
                <a:spcPct val="200000"/>
              </a:lnSpc>
              <a:buFont typeface="Arial" pitchFamily="34" charset="0"/>
              <a:buChar char="•"/>
              <a:defRPr sz="2000" b="0">
                <a:solidFill>
                  <a:srgbClr val="1C1F25"/>
                </a:solidFill>
                <a:latin typeface="Roboto Bold"/>
                <a:ea typeface="Roboto Bold"/>
                <a:cs typeface="Roboto Bold"/>
                <a:sym typeface="Roboto Bold"/>
              </a:defRPr>
            </a:pPr>
            <a:r>
              <a:rPr lang="en-US" sz="1400" b="1" kern="0" dirty="0" smtClean="0">
                <a:solidFill>
                  <a:sysClr val="windowText" lastClr="000000"/>
                </a:solidFill>
                <a:latin typeface="+mj-lt"/>
                <a:cs typeface="+mn-ea"/>
                <a:sym typeface="+mn-lt"/>
              </a:rPr>
              <a:t>App.diagram.net </a:t>
            </a:r>
            <a:r>
              <a:rPr lang="en-US" sz="1400" b="1" kern="0" dirty="0" err="1">
                <a:solidFill>
                  <a:sysClr val="windowText" lastClr="000000"/>
                </a:solidFill>
                <a:latin typeface="+mj-lt"/>
                <a:cs typeface="+mn-ea"/>
                <a:sym typeface="+mn-lt"/>
              </a:rPr>
              <a:t>sebagai</a:t>
            </a:r>
            <a:r>
              <a:rPr lang="en-US" sz="1400" b="1" kern="0" dirty="0">
                <a:solidFill>
                  <a:sysClr val="windowText" lastClr="000000"/>
                </a:solidFill>
                <a:latin typeface="+mj-lt"/>
                <a:cs typeface="+mn-ea"/>
                <a:sym typeface="+mn-lt"/>
              </a:rPr>
              <a:t> </a:t>
            </a:r>
            <a:r>
              <a:rPr lang="en-US" sz="1400" b="1" kern="0" dirty="0" err="1">
                <a:solidFill>
                  <a:sysClr val="windowText" lastClr="000000"/>
                </a:solidFill>
                <a:latin typeface="+mj-lt"/>
                <a:cs typeface="+mn-ea"/>
                <a:sym typeface="+mn-lt"/>
              </a:rPr>
              <a:t>aplikasi</a:t>
            </a:r>
            <a:r>
              <a:rPr lang="en-US" sz="1400" b="1" kern="0" dirty="0">
                <a:solidFill>
                  <a:sysClr val="windowText" lastClr="000000"/>
                </a:solidFill>
                <a:latin typeface="+mj-lt"/>
                <a:cs typeface="+mn-ea"/>
                <a:sym typeface="+mn-lt"/>
              </a:rPr>
              <a:t> </a:t>
            </a:r>
            <a:r>
              <a:rPr lang="en-US" sz="1400" b="1" kern="0" dirty="0" err="1">
                <a:solidFill>
                  <a:sysClr val="windowText" lastClr="000000"/>
                </a:solidFill>
                <a:latin typeface="+mj-lt"/>
                <a:cs typeface="+mn-ea"/>
                <a:sym typeface="+mn-lt"/>
              </a:rPr>
              <a:t>perancangan</a:t>
            </a:r>
            <a:r>
              <a:rPr lang="en-US" sz="1400" b="1" kern="0" dirty="0">
                <a:solidFill>
                  <a:sysClr val="windowText" lastClr="000000"/>
                </a:solidFill>
                <a:latin typeface="+mj-lt"/>
                <a:cs typeface="+mn-ea"/>
                <a:sym typeface="+mn-lt"/>
              </a:rPr>
              <a:t> </a:t>
            </a:r>
            <a:r>
              <a:rPr lang="en-US" sz="1400" b="1" kern="0" dirty="0" err="1" smtClean="0">
                <a:solidFill>
                  <a:sysClr val="windowText" lastClr="000000"/>
                </a:solidFill>
                <a:latin typeface="+mj-lt"/>
                <a:cs typeface="+mn-ea"/>
                <a:sym typeface="+mn-lt"/>
              </a:rPr>
              <a:t>sistem</a:t>
            </a:r>
            <a:r>
              <a:rPr lang="id-ID" sz="1400" b="1" kern="0" dirty="0" smtClean="0">
                <a:solidFill>
                  <a:sysClr val="windowText" lastClr="000000"/>
                </a:solidFill>
                <a:latin typeface="+mj-lt"/>
                <a:cs typeface="+mn-ea"/>
                <a:sym typeface="+mn-lt"/>
              </a:rPr>
              <a:t> </a:t>
            </a:r>
          </a:p>
          <a:p>
            <a:pPr marL="285750" indent="-285750" defTabSz="412750" hangingPunct="0">
              <a:lnSpc>
                <a:spcPct val="200000"/>
              </a:lnSpc>
              <a:buFont typeface="Arial" pitchFamily="34" charset="0"/>
              <a:buChar char="•"/>
              <a:defRPr sz="2000" b="0">
                <a:solidFill>
                  <a:srgbClr val="1C1F25"/>
                </a:solidFill>
                <a:latin typeface="Roboto Bold"/>
                <a:ea typeface="Roboto Bold"/>
                <a:cs typeface="Roboto Bold"/>
                <a:sym typeface="Roboto Bold"/>
              </a:defRPr>
            </a:pPr>
            <a:r>
              <a:rPr lang="en-US" sz="1400" b="1" kern="0" dirty="0" err="1" smtClean="0">
                <a:solidFill>
                  <a:sysClr val="windowText" lastClr="000000"/>
                </a:solidFill>
                <a:latin typeface="+mj-lt"/>
                <a:cs typeface="+mn-ea"/>
                <a:sym typeface="+mn-lt"/>
              </a:rPr>
              <a:t>Teknologi</a:t>
            </a:r>
            <a:r>
              <a:rPr lang="en-US" sz="1400" b="1" kern="0" dirty="0" smtClean="0">
                <a:solidFill>
                  <a:sysClr val="windowText" lastClr="000000"/>
                </a:solidFill>
                <a:latin typeface="+mj-lt"/>
                <a:cs typeface="+mn-ea"/>
                <a:sym typeface="+mn-lt"/>
              </a:rPr>
              <a:t> </a:t>
            </a:r>
            <a:r>
              <a:rPr lang="en-US" sz="1400" b="1" kern="0" dirty="0">
                <a:solidFill>
                  <a:sysClr val="windowText" lastClr="000000"/>
                </a:solidFill>
                <a:latin typeface="+mj-lt"/>
                <a:cs typeface="+mn-ea"/>
                <a:sym typeface="+mn-lt"/>
              </a:rPr>
              <a:t>web yang </a:t>
            </a:r>
            <a:r>
              <a:rPr lang="en-US" sz="1400" b="1" kern="0" dirty="0" err="1">
                <a:solidFill>
                  <a:sysClr val="windowText" lastClr="000000"/>
                </a:solidFill>
                <a:latin typeface="+mj-lt"/>
                <a:cs typeface="+mn-ea"/>
                <a:sym typeface="+mn-lt"/>
              </a:rPr>
              <a:t>digunakan</a:t>
            </a:r>
            <a:r>
              <a:rPr lang="en-US" sz="1400" b="1" kern="0" dirty="0">
                <a:solidFill>
                  <a:sysClr val="windowText" lastClr="000000"/>
                </a:solidFill>
                <a:latin typeface="+mj-lt"/>
                <a:cs typeface="+mn-ea"/>
                <a:sym typeface="+mn-lt"/>
              </a:rPr>
              <a:t> </a:t>
            </a:r>
            <a:r>
              <a:rPr lang="en-US" sz="1400" b="1" kern="0" dirty="0" err="1">
                <a:solidFill>
                  <a:sysClr val="windowText" lastClr="000000"/>
                </a:solidFill>
                <a:latin typeface="+mj-lt"/>
                <a:cs typeface="+mn-ea"/>
                <a:sym typeface="+mn-lt"/>
              </a:rPr>
              <a:t>terdiri</a:t>
            </a:r>
            <a:r>
              <a:rPr lang="en-US" sz="1400" b="1" kern="0" dirty="0">
                <a:solidFill>
                  <a:sysClr val="windowText" lastClr="000000"/>
                </a:solidFill>
                <a:latin typeface="+mj-lt"/>
                <a:cs typeface="+mn-ea"/>
                <a:sym typeface="+mn-lt"/>
              </a:rPr>
              <a:t> </a:t>
            </a:r>
            <a:r>
              <a:rPr lang="en-US" sz="1400" b="1" kern="0" dirty="0" err="1">
                <a:solidFill>
                  <a:sysClr val="windowText" lastClr="000000"/>
                </a:solidFill>
                <a:latin typeface="+mj-lt"/>
                <a:cs typeface="+mn-ea"/>
                <a:sym typeface="+mn-lt"/>
              </a:rPr>
              <a:t>dari</a:t>
            </a:r>
            <a:r>
              <a:rPr lang="en-US" sz="1400" b="1" kern="0" dirty="0">
                <a:solidFill>
                  <a:sysClr val="windowText" lastClr="000000"/>
                </a:solidFill>
                <a:latin typeface="+mj-lt"/>
                <a:cs typeface="+mn-ea"/>
                <a:sym typeface="+mn-lt"/>
              </a:rPr>
              <a:t> </a:t>
            </a:r>
            <a:r>
              <a:rPr lang="en-US" sz="1400" b="1" kern="0" dirty="0" err="1">
                <a:solidFill>
                  <a:sysClr val="windowText" lastClr="000000"/>
                </a:solidFill>
                <a:latin typeface="+mj-lt"/>
                <a:cs typeface="+mn-ea"/>
                <a:sym typeface="+mn-lt"/>
              </a:rPr>
              <a:t>Laravel</a:t>
            </a:r>
            <a:r>
              <a:rPr lang="en-US" sz="1400" b="1" kern="0" dirty="0">
                <a:solidFill>
                  <a:sysClr val="windowText" lastClr="000000"/>
                </a:solidFill>
                <a:latin typeface="+mj-lt"/>
                <a:cs typeface="+mn-ea"/>
                <a:sym typeface="+mn-lt"/>
              </a:rPr>
              <a:t> </a:t>
            </a:r>
            <a:r>
              <a:rPr lang="en-US" sz="1400" b="1" kern="0" dirty="0" err="1">
                <a:solidFill>
                  <a:sysClr val="windowText" lastClr="000000"/>
                </a:solidFill>
                <a:latin typeface="+mj-lt"/>
                <a:cs typeface="+mn-ea"/>
                <a:sym typeface="+mn-lt"/>
              </a:rPr>
              <a:t>sebagai</a:t>
            </a:r>
            <a:r>
              <a:rPr lang="en-US" sz="1400" b="1" kern="0" dirty="0">
                <a:solidFill>
                  <a:sysClr val="windowText" lastClr="000000"/>
                </a:solidFill>
                <a:latin typeface="+mj-lt"/>
                <a:cs typeface="+mn-ea"/>
                <a:sym typeface="+mn-lt"/>
              </a:rPr>
              <a:t> Backend, Bootstrap </a:t>
            </a:r>
            <a:r>
              <a:rPr lang="en-US" sz="1400" b="1" kern="0" dirty="0" err="1">
                <a:solidFill>
                  <a:sysClr val="windowText" lastClr="000000"/>
                </a:solidFill>
                <a:latin typeface="+mj-lt"/>
                <a:cs typeface="+mn-ea"/>
                <a:sym typeface="+mn-lt"/>
              </a:rPr>
              <a:t>sebagai</a:t>
            </a:r>
            <a:r>
              <a:rPr lang="en-US" sz="1400" b="1" kern="0" dirty="0">
                <a:solidFill>
                  <a:sysClr val="windowText" lastClr="000000"/>
                </a:solidFill>
                <a:latin typeface="+mj-lt"/>
                <a:cs typeface="+mn-ea"/>
                <a:sym typeface="+mn-lt"/>
              </a:rPr>
              <a:t> Frontend, </a:t>
            </a:r>
            <a:r>
              <a:rPr lang="en-US" sz="1400" b="1" kern="0" dirty="0" err="1">
                <a:solidFill>
                  <a:sysClr val="windowText" lastClr="000000"/>
                </a:solidFill>
                <a:latin typeface="+mj-lt"/>
                <a:cs typeface="+mn-ea"/>
                <a:sym typeface="+mn-lt"/>
              </a:rPr>
              <a:t>dan</a:t>
            </a:r>
            <a:r>
              <a:rPr lang="en-US" sz="1400" b="1" kern="0" dirty="0">
                <a:solidFill>
                  <a:sysClr val="windowText" lastClr="000000"/>
                </a:solidFill>
                <a:latin typeface="+mj-lt"/>
                <a:cs typeface="+mn-ea"/>
                <a:sym typeface="+mn-lt"/>
              </a:rPr>
              <a:t> Leaflet </a:t>
            </a:r>
            <a:r>
              <a:rPr lang="en-US" sz="1400" b="1" kern="0" dirty="0" err="1">
                <a:solidFill>
                  <a:sysClr val="windowText" lastClr="000000"/>
                </a:solidFill>
                <a:latin typeface="+mj-lt"/>
                <a:cs typeface="+mn-ea"/>
                <a:sym typeface="+mn-lt"/>
              </a:rPr>
              <a:t>sebagai</a:t>
            </a:r>
            <a:r>
              <a:rPr lang="en-US" sz="1400" b="1" kern="0" dirty="0">
                <a:solidFill>
                  <a:sysClr val="windowText" lastClr="000000"/>
                </a:solidFill>
                <a:latin typeface="+mj-lt"/>
                <a:cs typeface="+mn-ea"/>
                <a:sym typeface="+mn-lt"/>
              </a:rPr>
              <a:t> library map </a:t>
            </a:r>
            <a:r>
              <a:rPr lang="en-US" sz="1400" b="1" kern="0" dirty="0" err="1">
                <a:solidFill>
                  <a:sysClr val="windowText" lastClr="000000"/>
                </a:solidFill>
                <a:latin typeface="+mj-lt"/>
                <a:cs typeface="+mn-ea"/>
                <a:sym typeface="+mn-lt"/>
              </a:rPr>
              <a:t>interaktif</a:t>
            </a:r>
            <a:r>
              <a:rPr lang="en-US" sz="1400" b="1" kern="0" dirty="0">
                <a:solidFill>
                  <a:sysClr val="windowText" lastClr="000000"/>
                </a:solidFill>
                <a:latin typeface="+mj-lt"/>
                <a:cs typeface="+mn-ea"/>
                <a:sym typeface="+mn-lt"/>
              </a:rPr>
              <a:t> website </a:t>
            </a:r>
          </a:p>
        </p:txBody>
      </p:sp>
      <p:sp>
        <p:nvSpPr>
          <p:cNvPr id="228" name="iš1idé">
            <a:extLst>
              <a:ext uri="{FF2B5EF4-FFF2-40B4-BE49-F238E27FC236}">
                <a16:creationId xmlns:a16="http://schemas.microsoft.com/office/drawing/2014/main" xmlns="" id="{6AB83570-A40E-4A67-AB85-7718772C5187}"/>
              </a:ext>
            </a:extLst>
          </p:cNvPr>
          <p:cNvSpPr/>
          <p:nvPr/>
        </p:nvSpPr>
        <p:spPr>
          <a:xfrm>
            <a:off x="5392889" y="2293864"/>
            <a:ext cx="6436254" cy="3976307"/>
          </a:xfrm>
          <a:prstGeom prst="rect">
            <a:avLst/>
          </a:prstGeom>
          <a:noFill/>
          <a:ln w="12700" cap="flat" cmpd="sng" algn="ctr">
            <a:solidFill>
              <a:sysClr val="window" lastClr="FFFFFF">
                <a:lumMod val="85000"/>
              </a:sysClr>
            </a:solid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cs typeface="+mn-ea"/>
              <a:sym typeface="+mn-lt"/>
            </a:endParaRPr>
          </a:p>
        </p:txBody>
      </p:sp>
      <p:sp>
        <p:nvSpPr>
          <p:cNvPr id="229" name="Synergistically utilize technically sound portals with frictionless chains. Dramatically customize…">
            <a:extLst>
              <a:ext uri="{FF2B5EF4-FFF2-40B4-BE49-F238E27FC236}">
                <a16:creationId xmlns:a16="http://schemas.microsoft.com/office/drawing/2014/main" xmlns="" id="{726642AE-3E2F-47B2-B802-49DC9B72CDE0}"/>
              </a:ext>
            </a:extLst>
          </p:cNvPr>
          <p:cNvSpPr txBox="1"/>
          <p:nvPr/>
        </p:nvSpPr>
        <p:spPr>
          <a:xfrm>
            <a:off x="768616" y="2508346"/>
            <a:ext cx="3738070" cy="1292662"/>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200000"/>
              </a:lnSpc>
              <a:defRPr sz="2000" b="0">
                <a:solidFill>
                  <a:srgbClr val="1C1F25"/>
                </a:solidFill>
                <a:latin typeface="Roboto Bold"/>
                <a:ea typeface="Roboto Bold"/>
                <a:cs typeface="Roboto Bold"/>
                <a:sym typeface="Roboto Bold"/>
              </a:defRPr>
            </a:pPr>
            <a:r>
              <a:rPr lang="en-US" sz="1400" b="1" kern="0" dirty="0" smtClean="0">
                <a:solidFill>
                  <a:sysClr val="windowText" lastClr="000000"/>
                </a:solidFill>
                <a:latin typeface="+mj-lt"/>
                <a:cs typeface="+mn-ea"/>
                <a:sym typeface="+mn-lt"/>
              </a:rPr>
              <a:t>Laptop </a:t>
            </a:r>
            <a:r>
              <a:rPr lang="en-US" sz="1400" b="1" kern="0" dirty="0">
                <a:solidFill>
                  <a:sysClr val="windowText" lastClr="000000"/>
                </a:solidFill>
                <a:latin typeface="+mj-lt"/>
                <a:cs typeface="+mn-ea"/>
                <a:sym typeface="+mn-lt"/>
              </a:rPr>
              <a:t>Asus Intel(R) Core(TM) i3-3217U CPU @ </a:t>
            </a:r>
            <a:r>
              <a:rPr lang="en-US" sz="1400" b="1" kern="0" dirty="0" smtClean="0">
                <a:solidFill>
                  <a:sysClr val="windowText" lastClr="000000"/>
                </a:solidFill>
                <a:latin typeface="+mj-lt"/>
                <a:cs typeface="+mn-ea"/>
                <a:sym typeface="+mn-lt"/>
              </a:rPr>
              <a:t>1.80GHz</a:t>
            </a:r>
            <a:r>
              <a:rPr lang="id-ID" sz="1400" b="1" kern="0" dirty="0" smtClean="0">
                <a:solidFill>
                  <a:sysClr val="windowText" lastClr="000000"/>
                </a:solidFill>
                <a:latin typeface="+mj-lt"/>
                <a:cs typeface="+mn-ea"/>
                <a:sym typeface="+mn-lt"/>
              </a:rPr>
              <a:t>, </a:t>
            </a:r>
            <a:r>
              <a:rPr lang="en-US" sz="1400" b="1" kern="0" dirty="0" err="1" smtClean="0">
                <a:solidFill>
                  <a:sysClr val="windowText" lastClr="000000"/>
                </a:solidFill>
                <a:latin typeface="+mj-lt"/>
                <a:cs typeface="+mn-ea"/>
                <a:sym typeface="+mn-lt"/>
              </a:rPr>
              <a:t>Memori</a:t>
            </a:r>
            <a:r>
              <a:rPr lang="en-US" sz="1400" b="1" kern="0" dirty="0" smtClean="0">
                <a:solidFill>
                  <a:sysClr val="windowText" lastClr="000000"/>
                </a:solidFill>
                <a:latin typeface="+mj-lt"/>
                <a:cs typeface="+mn-ea"/>
                <a:sym typeface="+mn-lt"/>
              </a:rPr>
              <a:t> </a:t>
            </a:r>
            <a:r>
              <a:rPr lang="en-US" sz="1400" b="1" kern="0" dirty="0">
                <a:solidFill>
                  <a:sysClr val="windowText" lastClr="000000"/>
                </a:solidFill>
                <a:latin typeface="+mj-lt"/>
                <a:cs typeface="+mn-ea"/>
                <a:sym typeface="+mn-lt"/>
              </a:rPr>
              <a:t>RAM </a:t>
            </a:r>
            <a:r>
              <a:rPr lang="id-ID" sz="1400" b="1" kern="0" dirty="0" smtClean="0">
                <a:solidFill>
                  <a:sysClr val="windowText" lastClr="000000"/>
                </a:solidFill>
                <a:latin typeface="+mj-lt"/>
                <a:cs typeface="+mn-ea"/>
                <a:sym typeface="+mn-lt"/>
              </a:rPr>
              <a:t>4</a:t>
            </a:r>
            <a:r>
              <a:rPr lang="en-US" sz="1400" b="1" kern="0" dirty="0" smtClean="0">
                <a:solidFill>
                  <a:sysClr val="windowText" lastClr="000000"/>
                </a:solidFill>
                <a:latin typeface="+mj-lt"/>
                <a:cs typeface="+mn-ea"/>
                <a:sym typeface="+mn-lt"/>
              </a:rPr>
              <a:t> </a:t>
            </a:r>
            <a:r>
              <a:rPr lang="en-US" sz="1400" b="1" kern="0" dirty="0">
                <a:solidFill>
                  <a:sysClr val="windowText" lastClr="000000"/>
                </a:solidFill>
                <a:latin typeface="+mj-lt"/>
                <a:cs typeface="+mn-ea"/>
                <a:sym typeface="+mn-lt"/>
              </a:rPr>
              <a:t>GB</a:t>
            </a:r>
          </a:p>
          <a:p>
            <a:pPr algn="just" defTabSz="412750" hangingPunct="0">
              <a:lnSpc>
                <a:spcPct val="200000"/>
              </a:lnSpc>
              <a:defRPr sz="2000" b="0">
                <a:solidFill>
                  <a:srgbClr val="1C1F25"/>
                </a:solidFill>
                <a:latin typeface="Roboto Bold"/>
                <a:ea typeface="Roboto Bold"/>
                <a:cs typeface="Roboto Bold"/>
                <a:sym typeface="Roboto Bold"/>
              </a:defRPr>
            </a:pPr>
            <a:r>
              <a:rPr lang="en-US" sz="1400" b="1" kern="0" dirty="0" err="1" smtClean="0">
                <a:solidFill>
                  <a:sysClr val="windowText" lastClr="000000"/>
                </a:solidFill>
                <a:latin typeface="+mj-lt"/>
                <a:cs typeface="+mn-ea"/>
                <a:sym typeface="+mn-lt"/>
              </a:rPr>
              <a:t>Harddisk</a:t>
            </a:r>
            <a:r>
              <a:rPr lang="en-US" sz="1400" b="1" kern="0" dirty="0" smtClean="0">
                <a:solidFill>
                  <a:sysClr val="windowText" lastClr="000000"/>
                </a:solidFill>
                <a:latin typeface="+mj-lt"/>
                <a:cs typeface="+mn-ea"/>
                <a:sym typeface="+mn-lt"/>
              </a:rPr>
              <a:t> </a:t>
            </a:r>
            <a:r>
              <a:rPr lang="en-US" sz="1400" b="1" kern="0" dirty="0">
                <a:solidFill>
                  <a:sysClr val="windowText" lastClr="000000"/>
                </a:solidFill>
                <a:latin typeface="+mj-lt"/>
                <a:cs typeface="+mn-ea"/>
                <a:sym typeface="+mn-lt"/>
              </a:rPr>
              <a:t>500 GB</a:t>
            </a:r>
          </a:p>
        </p:txBody>
      </p:sp>
      <p:sp>
        <p:nvSpPr>
          <p:cNvPr id="230" name="iš1idé">
            <a:extLst>
              <a:ext uri="{FF2B5EF4-FFF2-40B4-BE49-F238E27FC236}">
                <a16:creationId xmlns:a16="http://schemas.microsoft.com/office/drawing/2014/main" xmlns="" id="{6AB83570-A40E-4A67-AB85-7718772C5187}"/>
              </a:ext>
            </a:extLst>
          </p:cNvPr>
          <p:cNvSpPr/>
          <p:nvPr/>
        </p:nvSpPr>
        <p:spPr>
          <a:xfrm>
            <a:off x="671060" y="2334730"/>
            <a:ext cx="3835626" cy="1759324"/>
          </a:xfrm>
          <a:prstGeom prst="rect">
            <a:avLst/>
          </a:prstGeom>
          <a:noFill/>
          <a:ln w="12700" cap="flat" cmpd="sng" algn="ctr">
            <a:solidFill>
              <a:sysClr val="window" lastClr="FFFFFF">
                <a:lumMod val="85000"/>
              </a:sysClr>
            </a:solid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cs typeface="+mn-ea"/>
              <a:sym typeface="+mn-lt"/>
            </a:endParaRPr>
          </a:p>
        </p:txBody>
      </p:sp>
    </p:spTree>
    <p:extLst>
      <p:ext uri="{BB962C8B-B14F-4D97-AF65-F5344CB8AC3E}">
        <p14:creationId xmlns:p14="http://schemas.microsoft.com/office/powerpoint/2010/main" val="13611079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randombar(horizontal)">
                                      <p:cBhvr>
                                        <p:cTn id="7" dur="500"/>
                                        <p:tgtEl>
                                          <p:spTgt spid="1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9"/>
                                        </p:tgtEl>
                                        <p:attrNameLst>
                                          <p:attrName>style.visibility</p:attrName>
                                        </p:attrNameLst>
                                      </p:cBhvr>
                                      <p:to>
                                        <p:strVal val="visible"/>
                                      </p:to>
                                    </p:set>
                                    <p:animEffect transition="in" filter="wipe(left)">
                                      <p:cBhvr>
                                        <p:cTn id="12" dur="500"/>
                                        <p:tgtEl>
                                          <p:spTgt spid="2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5"/>
                                        </p:tgtEl>
                                        <p:attrNameLst>
                                          <p:attrName>style.visibility</p:attrName>
                                        </p:attrNameLst>
                                      </p:cBhvr>
                                      <p:to>
                                        <p:strVal val="visible"/>
                                      </p:to>
                                    </p:set>
                                    <p:animEffect transition="in" filter="wipe(left)">
                                      <p:cBhvr>
                                        <p:cTn id="17" dur="500"/>
                                        <p:tgtEl>
                                          <p:spTgt spid="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7"/>
                                        </p:tgtEl>
                                        <p:attrNameLst>
                                          <p:attrName>style.visibility</p:attrName>
                                        </p:attrNameLst>
                                      </p:cBhvr>
                                      <p:to>
                                        <p:strVal val="visible"/>
                                      </p:to>
                                    </p:set>
                                    <p:animEffect transition="in" filter="fade">
                                      <p:cBhvr>
                                        <p:cTn id="22" dur="500"/>
                                        <p:tgtEl>
                                          <p:spTgt spid="2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9"/>
                                        </p:tgtEl>
                                        <p:attrNameLst>
                                          <p:attrName>style.visibility</p:attrName>
                                        </p:attrNameLst>
                                      </p:cBhvr>
                                      <p:to>
                                        <p:strVal val="visible"/>
                                      </p:to>
                                    </p:set>
                                    <p:animEffect transition="in" filter="fade">
                                      <p:cBhvr>
                                        <p:cTn id="27"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219" grpId="0"/>
      <p:bldP spid="225" grpId="0"/>
      <p:bldP spid="227" grpId="0" animBg="1"/>
      <p:bldP spid="2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Freeform 20">
            <a:extLst>
              <a:ext uri="{FF2B5EF4-FFF2-40B4-BE49-F238E27FC236}">
                <a16:creationId xmlns:a16="http://schemas.microsoft.com/office/drawing/2014/main" xmlns="" id="{338FCA91-B2AC-403F-8B0F-3ED017286737}"/>
              </a:ext>
            </a:extLst>
          </p:cNvPr>
          <p:cNvSpPr/>
          <p:nvPr/>
        </p:nvSpPr>
        <p:spPr>
          <a:xfrm>
            <a:off x="3976259" y="1657743"/>
            <a:ext cx="265874" cy="265874"/>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rgbClr val="45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cxnSp>
        <p:nvCxnSpPr>
          <p:cNvPr id="143" name="Straight Connector 142">
            <a:extLst>
              <a:ext uri="{FF2B5EF4-FFF2-40B4-BE49-F238E27FC236}">
                <a16:creationId xmlns:a16="http://schemas.microsoft.com/office/drawing/2014/main" xmlns="" id="{34F5BF88-9596-47CE-B4A0-AAFFC58EB4EB}"/>
              </a:ext>
            </a:extLst>
          </p:cNvPr>
          <p:cNvCxnSpPr/>
          <p:nvPr/>
        </p:nvCxnSpPr>
        <p:spPr>
          <a:xfrm>
            <a:off x="354335" y="4075960"/>
            <a:ext cx="144927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66"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167"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169"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170"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171" name="îşḻiḋê">
            <a:extLst>
              <a:ext uri="{FF2B5EF4-FFF2-40B4-BE49-F238E27FC236}">
                <a16:creationId xmlns:a16="http://schemas.microsoft.com/office/drawing/2014/main" xmlns="" id="{24E1971F-2F11-4C66-91B8-47B3DECD823B}"/>
              </a:ext>
            </a:extLst>
          </p:cNvPr>
          <p:cNvSpPr/>
          <p:nvPr/>
        </p:nvSpPr>
        <p:spPr>
          <a:xfrm>
            <a:off x="7365510" y="736600"/>
            <a:ext cx="3746990" cy="479845"/>
          </a:xfrm>
          <a:prstGeom prst="roundRect">
            <a:avLst>
              <a:gd name="adj" fmla="val 14316"/>
            </a:avLst>
          </a:prstGeom>
          <a:solidFill>
            <a:srgbClr val="125E9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172" name="Synergistically utilize technically sound portals with frictionless chains. Dramatically customize…">
            <a:extLst>
              <a:ext uri="{FF2B5EF4-FFF2-40B4-BE49-F238E27FC236}">
                <a16:creationId xmlns:a16="http://schemas.microsoft.com/office/drawing/2014/main" xmlns="" id="{6794EC99-87E3-4D31-9A8E-3EF55DC14010}"/>
              </a:ext>
            </a:extLst>
          </p:cNvPr>
          <p:cNvSpPr txBox="1"/>
          <p:nvPr/>
        </p:nvSpPr>
        <p:spPr>
          <a:xfrm>
            <a:off x="7664870" y="821712"/>
            <a:ext cx="3147739" cy="285078"/>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id-ID" sz="1400" b="1" kern="0" dirty="0" smtClean="0">
                <a:solidFill>
                  <a:schemeClr val="bg1"/>
                </a:solidFill>
                <a:latin typeface="+mj-lt"/>
                <a:cs typeface="+mn-ea"/>
                <a:sym typeface="+mn-lt"/>
              </a:rPr>
              <a:t>Analisis &amp; Pengumpulan Data</a:t>
            </a:r>
            <a:endParaRPr lang="en-US" altLang="zh-CN" sz="1400" b="1" kern="0" dirty="0">
              <a:solidFill>
                <a:schemeClr val="bg1"/>
              </a:solidFill>
              <a:latin typeface="+mj-lt"/>
              <a:cs typeface="+mn-ea"/>
              <a:sym typeface="+mn-lt"/>
            </a:endParaRPr>
          </a:p>
        </p:txBody>
      </p:sp>
      <p:sp>
        <p:nvSpPr>
          <p:cNvPr id="179" name="TextBox 178">
            <a:extLst>
              <a:ext uri="{FF2B5EF4-FFF2-40B4-BE49-F238E27FC236}">
                <a16:creationId xmlns:a16="http://schemas.microsoft.com/office/drawing/2014/main" xmlns="" id="{81941B8E-81B0-4CBF-B46F-AF9559F37D6D}"/>
              </a:ext>
            </a:extLst>
          </p:cNvPr>
          <p:cNvSpPr txBox="1"/>
          <p:nvPr/>
        </p:nvSpPr>
        <p:spPr>
          <a:xfrm>
            <a:off x="368716" y="1685685"/>
            <a:ext cx="5078891" cy="203132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6600" b="1" i="0" u="none" strike="noStrike" kern="1200" cap="none" spc="0" normalizeH="0" baseline="0" noProof="0" dirty="0" smtClean="0">
                <a:ln>
                  <a:noFill/>
                </a:ln>
                <a:gradFill>
                  <a:gsLst>
                    <a:gs pos="100000">
                      <a:srgbClr val="BDE8C2">
                        <a:alpha val="96000"/>
                      </a:srgbClr>
                    </a:gs>
                    <a:gs pos="73000">
                      <a:srgbClr val="45C2C2">
                        <a:alpha val="80000"/>
                      </a:srgbClr>
                    </a:gs>
                    <a:gs pos="42000">
                      <a:srgbClr val="0681B0">
                        <a:alpha val="89000"/>
                      </a:srgbClr>
                    </a:gs>
                    <a:gs pos="0">
                      <a:srgbClr val="00248B">
                        <a:alpha val="96000"/>
                      </a:srgbClr>
                    </a:gs>
                  </a:gsLst>
                  <a:path path="circle">
                    <a:fillToRect r="100000" b="100000"/>
                  </a:path>
                </a:gradFill>
                <a:effectLst/>
                <a:uLnTx/>
                <a:uFillTx/>
                <a:cs typeface="+mn-ea"/>
                <a:sym typeface="+mn-lt"/>
              </a:rPr>
              <a:t>MODEL</a:t>
            </a:r>
          </a:p>
          <a:p>
            <a:pPr marL="0" marR="0" lvl="0" indent="0" algn="l" defTabSz="914400" rtl="0" eaLnBrk="1" fontAlgn="auto" latinLnBrk="0" hangingPunct="1">
              <a:lnSpc>
                <a:spcPct val="100000"/>
              </a:lnSpc>
              <a:spcBef>
                <a:spcPts val="0"/>
              </a:spcBef>
              <a:spcAft>
                <a:spcPts val="0"/>
              </a:spcAft>
              <a:buClrTx/>
              <a:buSzTx/>
              <a:buFontTx/>
              <a:buNone/>
              <a:tabLst/>
              <a:defRPr/>
            </a:pPr>
            <a:r>
              <a:rPr lang="id-ID" sz="6600" b="1" dirty="0" smtClean="0">
                <a:gradFill>
                  <a:gsLst>
                    <a:gs pos="100000">
                      <a:srgbClr val="BDE8C2">
                        <a:alpha val="96000"/>
                      </a:srgbClr>
                    </a:gs>
                    <a:gs pos="73000">
                      <a:srgbClr val="45C2C2">
                        <a:alpha val="80000"/>
                      </a:srgbClr>
                    </a:gs>
                    <a:gs pos="42000">
                      <a:srgbClr val="0681B0">
                        <a:alpha val="89000"/>
                      </a:srgbClr>
                    </a:gs>
                    <a:gs pos="0">
                      <a:srgbClr val="00248B">
                        <a:alpha val="96000"/>
                      </a:srgbClr>
                    </a:gs>
                  </a:gsLst>
                  <a:path path="circle">
                    <a:fillToRect r="100000" b="100000"/>
                  </a:path>
                </a:gradFill>
                <a:cs typeface="+mn-ea"/>
                <a:sym typeface="+mn-lt"/>
              </a:rPr>
              <a:t>PROTOTYPE</a:t>
            </a:r>
            <a:endParaRPr kumimoji="0" lang="en-US" sz="6600" b="1" i="0" u="none" strike="noStrike" kern="1200" cap="none" spc="0" normalizeH="0" baseline="0" noProof="0" dirty="0">
              <a:ln>
                <a:noFill/>
              </a:ln>
              <a:solidFill>
                <a:srgbClr val="A5A5A5"/>
              </a:solidFill>
              <a:effectLst/>
              <a:uLnTx/>
              <a:uFillTx/>
              <a:cs typeface="+mn-ea"/>
              <a:sym typeface="+mn-lt"/>
            </a:endParaRPr>
          </a:p>
        </p:txBody>
      </p:sp>
      <p:sp>
        <p:nvSpPr>
          <p:cNvPr id="180"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81"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182"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183"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184"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185" name="TextBox 14">
            <a:extLst>
              <a:ext uri="{FF2B5EF4-FFF2-40B4-BE49-F238E27FC236}">
                <a16:creationId xmlns:a16="http://schemas.microsoft.com/office/drawing/2014/main" xmlns="" id="{0A372C39-827D-416B-9959-F342A4F110A4}"/>
              </a:ext>
            </a:extLst>
          </p:cNvPr>
          <p:cNvSpPr txBox="1"/>
          <p:nvPr/>
        </p:nvSpPr>
        <p:spPr>
          <a:xfrm>
            <a:off x="948584" y="530878"/>
            <a:ext cx="4538423"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noProof="0" dirty="0" smtClean="0">
                <a:solidFill>
                  <a:prstClr val="white"/>
                </a:solidFill>
                <a:cs typeface="+mn-ea"/>
                <a:sym typeface="+mn-lt"/>
              </a:rPr>
              <a:t>PROSEDUR PENELITIAN</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186"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91" name="îşḻiḋê">
            <a:extLst>
              <a:ext uri="{FF2B5EF4-FFF2-40B4-BE49-F238E27FC236}">
                <a16:creationId xmlns:a16="http://schemas.microsoft.com/office/drawing/2014/main" xmlns="" id="{24E1971F-2F11-4C66-91B8-47B3DECD823B}"/>
              </a:ext>
            </a:extLst>
          </p:cNvPr>
          <p:cNvSpPr/>
          <p:nvPr/>
        </p:nvSpPr>
        <p:spPr>
          <a:xfrm>
            <a:off x="7367081" y="1618818"/>
            <a:ext cx="3746990" cy="479845"/>
          </a:xfrm>
          <a:prstGeom prst="roundRect">
            <a:avLst>
              <a:gd name="adj" fmla="val 14316"/>
            </a:avLst>
          </a:prstGeom>
          <a:solidFill>
            <a:srgbClr val="125E9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192" name="Synergistically utilize technically sound portals with frictionless chains. Dramatically customize…">
            <a:extLst>
              <a:ext uri="{FF2B5EF4-FFF2-40B4-BE49-F238E27FC236}">
                <a16:creationId xmlns:a16="http://schemas.microsoft.com/office/drawing/2014/main" xmlns="" id="{6794EC99-87E3-4D31-9A8E-3EF55DC14010}"/>
              </a:ext>
            </a:extLst>
          </p:cNvPr>
          <p:cNvSpPr txBox="1"/>
          <p:nvPr/>
        </p:nvSpPr>
        <p:spPr>
          <a:xfrm>
            <a:off x="7666441" y="1703930"/>
            <a:ext cx="3147739" cy="285078"/>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id-ID" sz="1400" b="1" kern="0" dirty="0" smtClean="0">
                <a:solidFill>
                  <a:schemeClr val="bg1"/>
                </a:solidFill>
                <a:latin typeface="+mj-lt"/>
                <a:cs typeface="+mn-ea"/>
                <a:sym typeface="+mn-lt"/>
              </a:rPr>
              <a:t>Membangun </a:t>
            </a:r>
            <a:r>
              <a:rPr lang="id-ID" sz="1400" b="1" i="1" kern="0" dirty="0" smtClean="0">
                <a:solidFill>
                  <a:schemeClr val="bg1"/>
                </a:solidFill>
                <a:latin typeface="+mj-lt"/>
                <a:cs typeface="+mn-ea"/>
                <a:sym typeface="+mn-lt"/>
              </a:rPr>
              <a:t>Prototyping</a:t>
            </a:r>
            <a:endParaRPr lang="en-US" altLang="zh-CN" sz="1400" b="1" i="1" kern="0" dirty="0">
              <a:solidFill>
                <a:schemeClr val="bg1"/>
              </a:solidFill>
              <a:latin typeface="+mj-lt"/>
              <a:cs typeface="+mn-ea"/>
              <a:sym typeface="+mn-lt"/>
            </a:endParaRPr>
          </a:p>
        </p:txBody>
      </p:sp>
      <p:sp>
        <p:nvSpPr>
          <p:cNvPr id="193" name="îşḻiḋê">
            <a:extLst>
              <a:ext uri="{FF2B5EF4-FFF2-40B4-BE49-F238E27FC236}">
                <a16:creationId xmlns:a16="http://schemas.microsoft.com/office/drawing/2014/main" xmlns="" id="{24E1971F-2F11-4C66-91B8-47B3DECD823B}"/>
              </a:ext>
            </a:extLst>
          </p:cNvPr>
          <p:cNvSpPr/>
          <p:nvPr/>
        </p:nvSpPr>
        <p:spPr>
          <a:xfrm>
            <a:off x="7340110" y="2482418"/>
            <a:ext cx="3746990" cy="479845"/>
          </a:xfrm>
          <a:prstGeom prst="roundRect">
            <a:avLst>
              <a:gd name="adj" fmla="val 14316"/>
            </a:avLst>
          </a:prstGeom>
          <a:solidFill>
            <a:srgbClr val="125E9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194" name="Synergistically utilize technically sound portals with frictionless chains. Dramatically customize…">
            <a:extLst>
              <a:ext uri="{FF2B5EF4-FFF2-40B4-BE49-F238E27FC236}">
                <a16:creationId xmlns:a16="http://schemas.microsoft.com/office/drawing/2014/main" xmlns="" id="{6794EC99-87E3-4D31-9A8E-3EF55DC14010}"/>
              </a:ext>
            </a:extLst>
          </p:cNvPr>
          <p:cNvSpPr txBox="1"/>
          <p:nvPr/>
        </p:nvSpPr>
        <p:spPr>
          <a:xfrm>
            <a:off x="7639470" y="2567530"/>
            <a:ext cx="3147739" cy="285078"/>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id-ID" sz="1400" b="1" kern="0" dirty="0" smtClean="0">
                <a:solidFill>
                  <a:schemeClr val="bg1"/>
                </a:solidFill>
                <a:latin typeface="+mj-lt"/>
                <a:cs typeface="+mn-ea"/>
                <a:sym typeface="+mn-lt"/>
              </a:rPr>
              <a:t>Evaluasi </a:t>
            </a:r>
            <a:r>
              <a:rPr lang="id-ID" sz="1400" b="1" i="1" kern="0" dirty="0" smtClean="0">
                <a:solidFill>
                  <a:schemeClr val="bg1"/>
                </a:solidFill>
                <a:latin typeface="+mj-lt"/>
                <a:cs typeface="+mn-ea"/>
                <a:sym typeface="+mn-lt"/>
              </a:rPr>
              <a:t>Prototype</a:t>
            </a:r>
            <a:endParaRPr lang="en-US" altLang="zh-CN" sz="1400" b="1" i="1" kern="0" dirty="0">
              <a:solidFill>
                <a:schemeClr val="bg1"/>
              </a:solidFill>
              <a:latin typeface="+mj-lt"/>
              <a:cs typeface="+mn-ea"/>
              <a:sym typeface="+mn-lt"/>
            </a:endParaRPr>
          </a:p>
        </p:txBody>
      </p:sp>
      <p:sp>
        <p:nvSpPr>
          <p:cNvPr id="195" name="îşḻiḋê">
            <a:extLst>
              <a:ext uri="{FF2B5EF4-FFF2-40B4-BE49-F238E27FC236}">
                <a16:creationId xmlns:a16="http://schemas.microsoft.com/office/drawing/2014/main" xmlns="" id="{24E1971F-2F11-4C66-91B8-47B3DECD823B}"/>
              </a:ext>
            </a:extLst>
          </p:cNvPr>
          <p:cNvSpPr/>
          <p:nvPr/>
        </p:nvSpPr>
        <p:spPr>
          <a:xfrm>
            <a:off x="7367081" y="3361410"/>
            <a:ext cx="3746990" cy="479845"/>
          </a:xfrm>
          <a:prstGeom prst="roundRect">
            <a:avLst>
              <a:gd name="adj" fmla="val 14316"/>
            </a:avLst>
          </a:prstGeom>
          <a:solidFill>
            <a:srgbClr val="125E9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196" name="Synergistically utilize technically sound portals with frictionless chains. Dramatically customize…">
            <a:extLst>
              <a:ext uri="{FF2B5EF4-FFF2-40B4-BE49-F238E27FC236}">
                <a16:creationId xmlns:a16="http://schemas.microsoft.com/office/drawing/2014/main" xmlns="" id="{6794EC99-87E3-4D31-9A8E-3EF55DC14010}"/>
              </a:ext>
            </a:extLst>
          </p:cNvPr>
          <p:cNvSpPr txBox="1"/>
          <p:nvPr/>
        </p:nvSpPr>
        <p:spPr>
          <a:xfrm>
            <a:off x="7666441" y="3446522"/>
            <a:ext cx="3147739" cy="285078"/>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id-ID" sz="1400" b="1" kern="0" dirty="0" smtClean="0">
                <a:solidFill>
                  <a:schemeClr val="bg1"/>
                </a:solidFill>
                <a:latin typeface="+mj-lt"/>
                <a:cs typeface="+mn-ea"/>
                <a:sym typeface="+mn-lt"/>
              </a:rPr>
              <a:t>Pengkodean Sistem</a:t>
            </a:r>
            <a:endParaRPr lang="en-US" altLang="zh-CN" sz="1400" b="1" i="1" kern="0" dirty="0">
              <a:solidFill>
                <a:schemeClr val="bg1"/>
              </a:solidFill>
              <a:latin typeface="+mj-lt"/>
              <a:cs typeface="+mn-ea"/>
              <a:sym typeface="+mn-lt"/>
            </a:endParaRPr>
          </a:p>
        </p:txBody>
      </p:sp>
      <p:sp>
        <p:nvSpPr>
          <p:cNvPr id="197" name="îşḻiḋê">
            <a:extLst>
              <a:ext uri="{FF2B5EF4-FFF2-40B4-BE49-F238E27FC236}">
                <a16:creationId xmlns:a16="http://schemas.microsoft.com/office/drawing/2014/main" xmlns="" id="{24E1971F-2F11-4C66-91B8-47B3DECD823B}"/>
              </a:ext>
            </a:extLst>
          </p:cNvPr>
          <p:cNvSpPr/>
          <p:nvPr/>
        </p:nvSpPr>
        <p:spPr>
          <a:xfrm>
            <a:off x="7367346" y="4263110"/>
            <a:ext cx="3746990" cy="479845"/>
          </a:xfrm>
          <a:prstGeom prst="roundRect">
            <a:avLst>
              <a:gd name="adj" fmla="val 14316"/>
            </a:avLst>
          </a:prstGeom>
          <a:solidFill>
            <a:srgbClr val="125E9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198" name="Synergistically utilize technically sound portals with frictionless chains. Dramatically customize…">
            <a:extLst>
              <a:ext uri="{FF2B5EF4-FFF2-40B4-BE49-F238E27FC236}">
                <a16:creationId xmlns:a16="http://schemas.microsoft.com/office/drawing/2014/main" xmlns="" id="{6794EC99-87E3-4D31-9A8E-3EF55DC14010}"/>
              </a:ext>
            </a:extLst>
          </p:cNvPr>
          <p:cNvSpPr txBox="1"/>
          <p:nvPr/>
        </p:nvSpPr>
        <p:spPr>
          <a:xfrm>
            <a:off x="7666706" y="4348222"/>
            <a:ext cx="3147739" cy="285078"/>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id-ID" sz="1400" b="1" kern="0" dirty="0" smtClean="0">
                <a:solidFill>
                  <a:schemeClr val="bg1"/>
                </a:solidFill>
                <a:latin typeface="+mj-lt"/>
                <a:cs typeface="+mn-ea"/>
                <a:sym typeface="+mn-lt"/>
              </a:rPr>
              <a:t>Pengujian Sistem</a:t>
            </a:r>
            <a:endParaRPr lang="en-US" altLang="zh-CN" sz="1400" b="1" i="1" kern="0" dirty="0">
              <a:solidFill>
                <a:schemeClr val="bg1"/>
              </a:solidFill>
              <a:latin typeface="+mj-lt"/>
              <a:cs typeface="+mn-ea"/>
              <a:sym typeface="+mn-lt"/>
            </a:endParaRPr>
          </a:p>
        </p:txBody>
      </p:sp>
      <p:sp>
        <p:nvSpPr>
          <p:cNvPr id="199" name="îşḻiḋê">
            <a:extLst>
              <a:ext uri="{FF2B5EF4-FFF2-40B4-BE49-F238E27FC236}">
                <a16:creationId xmlns:a16="http://schemas.microsoft.com/office/drawing/2014/main" xmlns="" id="{24E1971F-2F11-4C66-91B8-47B3DECD823B}"/>
              </a:ext>
            </a:extLst>
          </p:cNvPr>
          <p:cNvSpPr/>
          <p:nvPr/>
        </p:nvSpPr>
        <p:spPr>
          <a:xfrm>
            <a:off x="7354115" y="5126710"/>
            <a:ext cx="3746990" cy="479845"/>
          </a:xfrm>
          <a:prstGeom prst="roundRect">
            <a:avLst>
              <a:gd name="adj" fmla="val 14316"/>
            </a:avLst>
          </a:prstGeom>
          <a:solidFill>
            <a:srgbClr val="125E9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200" name="Synergistically utilize technically sound portals with frictionless chains. Dramatically customize…">
            <a:extLst>
              <a:ext uri="{FF2B5EF4-FFF2-40B4-BE49-F238E27FC236}">
                <a16:creationId xmlns:a16="http://schemas.microsoft.com/office/drawing/2014/main" xmlns="" id="{6794EC99-87E3-4D31-9A8E-3EF55DC14010}"/>
              </a:ext>
            </a:extLst>
          </p:cNvPr>
          <p:cNvSpPr txBox="1"/>
          <p:nvPr/>
        </p:nvSpPr>
        <p:spPr>
          <a:xfrm>
            <a:off x="7653475" y="5211822"/>
            <a:ext cx="3147739" cy="285078"/>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id-ID" sz="1400" b="1" kern="0" dirty="0" smtClean="0">
                <a:solidFill>
                  <a:schemeClr val="bg1"/>
                </a:solidFill>
                <a:latin typeface="+mj-lt"/>
                <a:cs typeface="+mn-ea"/>
                <a:sym typeface="+mn-lt"/>
              </a:rPr>
              <a:t>Mengevaluasi Sistem</a:t>
            </a:r>
            <a:endParaRPr lang="en-US" altLang="zh-CN" sz="1400" b="1" i="1" kern="0" dirty="0">
              <a:solidFill>
                <a:schemeClr val="bg1"/>
              </a:solidFill>
              <a:latin typeface="+mj-lt"/>
              <a:cs typeface="+mn-ea"/>
              <a:sym typeface="+mn-lt"/>
            </a:endParaRPr>
          </a:p>
        </p:txBody>
      </p:sp>
      <p:sp>
        <p:nvSpPr>
          <p:cNvPr id="201" name="îşḻiḋê">
            <a:extLst>
              <a:ext uri="{FF2B5EF4-FFF2-40B4-BE49-F238E27FC236}">
                <a16:creationId xmlns:a16="http://schemas.microsoft.com/office/drawing/2014/main" xmlns="" id="{24E1971F-2F11-4C66-91B8-47B3DECD823B}"/>
              </a:ext>
            </a:extLst>
          </p:cNvPr>
          <p:cNvSpPr/>
          <p:nvPr/>
        </p:nvSpPr>
        <p:spPr>
          <a:xfrm>
            <a:off x="7354115" y="6003010"/>
            <a:ext cx="3746990" cy="479845"/>
          </a:xfrm>
          <a:prstGeom prst="roundRect">
            <a:avLst>
              <a:gd name="adj" fmla="val 14316"/>
            </a:avLst>
          </a:prstGeom>
          <a:solidFill>
            <a:srgbClr val="125E9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202" name="Synergistically utilize technically sound portals with frictionless chains. Dramatically customize…">
            <a:extLst>
              <a:ext uri="{FF2B5EF4-FFF2-40B4-BE49-F238E27FC236}">
                <a16:creationId xmlns:a16="http://schemas.microsoft.com/office/drawing/2014/main" xmlns="" id="{6794EC99-87E3-4D31-9A8E-3EF55DC14010}"/>
              </a:ext>
            </a:extLst>
          </p:cNvPr>
          <p:cNvSpPr txBox="1"/>
          <p:nvPr/>
        </p:nvSpPr>
        <p:spPr>
          <a:xfrm>
            <a:off x="7653475" y="6088122"/>
            <a:ext cx="3147739" cy="285078"/>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id-ID" altLang="zh-CN" sz="1400" b="1" kern="0" dirty="0" smtClean="0">
                <a:solidFill>
                  <a:schemeClr val="bg1"/>
                </a:solidFill>
                <a:latin typeface="+mj-lt"/>
                <a:cs typeface="+mn-ea"/>
                <a:sym typeface="+mn-lt"/>
              </a:rPr>
              <a:t>Sistem Digunakan</a:t>
            </a:r>
            <a:endParaRPr lang="en-US" altLang="zh-CN" sz="1400" b="1" i="1" kern="0" dirty="0">
              <a:solidFill>
                <a:schemeClr val="bg1"/>
              </a:solidFill>
              <a:latin typeface="+mj-lt"/>
              <a:cs typeface="+mn-ea"/>
              <a:sym typeface="+mn-lt"/>
            </a:endParaRPr>
          </a:p>
        </p:txBody>
      </p:sp>
      <p:sp>
        <p:nvSpPr>
          <p:cNvPr id="203" name="îṣlíḍè">
            <a:extLst>
              <a:ext uri="{FF2B5EF4-FFF2-40B4-BE49-F238E27FC236}">
                <a16:creationId xmlns:a16="http://schemas.microsoft.com/office/drawing/2014/main" xmlns="" id="{5E8CFE80-02AD-4527-A968-54106B883348}"/>
              </a:ext>
            </a:extLst>
          </p:cNvPr>
          <p:cNvSpPr txBox="1"/>
          <p:nvPr/>
        </p:nvSpPr>
        <p:spPr>
          <a:xfrm>
            <a:off x="6640880" y="678795"/>
            <a:ext cx="405880" cy="523220"/>
          </a:xfrm>
          <a:prstGeom prst="rect">
            <a:avLst/>
          </a:prstGeom>
          <a:noFill/>
        </p:spPr>
        <p:txBody>
          <a:bodyPr wrap="none" rtlCol="0">
            <a:spAutoFit/>
          </a:bodyPr>
          <a:lstStyle/>
          <a:p>
            <a:r>
              <a:rPr lang="id-ID" altLang="zh-CN" sz="2800" b="1" i="1" dirty="0" smtClean="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outerShdw blurRad="50800" dist="50800" dir="5400000" algn="ctr" rotWithShape="0">
                    <a:schemeClr val="accent6">
                      <a:alpha val="20000"/>
                    </a:schemeClr>
                  </a:outerShdw>
                </a:effectLst>
                <a:cs typeface="+mn-ea"/>
                <a:sym typeface="+mn-lt"/>
              </a:rPr>
              <a:t>1</a:t>
            </a:r>
            <a:endParaRPr lang="zh-CN" altLang="en-US" sz="2800" b="1" i="1"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outerShdw blurRad="50800" dist="50800" dir="5400000" algn="ctr" rotWithShape="0">
                  <a:schemeClr val="accent6">
                    <a:alpha val="20000"/>
                  </a:schemeClr>
                </a:outerShdw>
              </a:effectLst>
              <a:cs typeface="+mn-ea"/>
              <a:sym typeface="+mn-lt"/>
            </a:endParaRPr>
          </a:p>
        </p:txBody>
      </p:sp>
      <p:sp>
        <p:nvSpPr>
          <p:cNvPr id="204" name="îṣlíḍè">
            <a:extLst>
              <a:ext uri="{FF2B5EF4-FFF2-40B4-BE49-F238E27FC236}">
                <a16:creationId xmlns:a16="http://schemas.microsoft.com/office/drawing/2014/main" xmlns="" id="{5E8CFE80-02AD-4527-A968-54106B883348}"/>
              </a:ext>
            </a:extLst>
          </p:cNvPr>
          <p:cNvSpPr txBox="1"/>
          <p:nvPr/>
        </p:nvSpPr>
        <p:spPr>
          <a:xfrm>
            <a:off x="6640880" y="1575443"/>
            <a:ext cx="405880" cy="523220"/>
          </a:xfrm>
          <a:prstGeom prst="rect">
            <a:avLst/>
          </a:prstGeom>
          <a:noFill/>
        </p:spPr>
        <p:txBody>
          <a:bodyPr wrap="none" rtlCol="0">
            <a:spAutoFit/>
          </a:bodyPr>
          <a:lstStyle/>
          <a:p>
            <a:r>
              <a:rPr lang="id-ID" altLang="zh-CN" sz="2800" b="1" i="1"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outerShdw blurRad="50800" dist="50800" dir="5400000" algn="ctr" rotWithShape="0">
                    <a:schemeClr val="accent6">
                      <a:alpha val="20000"/>
                    </a:schemeClr>
                  </a:outerShdw>
                </a:effectLst>
                <a:cs typeface="+mn-ea"/>
                <a:sym typeface="+mn-lt"/>
              </a:rPr>
              <a:t>2</a:t>
            </a:r>
            <a:endParaRPr lang="zh-CN" altLang="en-US" sz="2800" b="1" i="1"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outerShdw blurRad="50800" dist="50800" dir="5400000" algn="ctr" rotWithShape="0">
                  <a:schemeClr val="accent6">
                    <a:alpha val="20000"/>
                  </a:schemeClr>
                </a:outerShdw>
              </a:effectLst>
              <a:cs typeface="+mn-ea"/>
              <a:sym typeface="+mn-lt"/>
            </a:endParaRPr>
          </a:p>
        </p:txBody>
      </p:sp>
      <p:sp>
        <p:nvSpPr>
          <p:cNvPr id="205" name="îṣlíḍè">
            <a:extLst>
              <a:ext uri="{FF2B5EF4-FFF2-40B4-BE49-F238E27FC236}">
                <a16:creationId xmlns:a16="http://schemas.microsoft.com/office/drawing/2014/main" xmlns="" id="{5E8CFE80-02AD-4527-A968-54106B883348}"/>
              </a:ext>
            </a:extLst>
          </p:cNvPr>
          <p:cNvSpPr txBox="1"/>
          <p:nvPr/>
        </p:nvSpPr>
        <p:spPr>
          <a:xfrm>
            <a:off x="6640880" y="2460730"/>
            <a:ext cx="405880" cy="523220"/>
          </a:xfrm>
          <a:prstGeom prst="rect">
            <a:avLst/>
          </a:prstGeom>
          <a:noFill/>
        </p:spPr>
        <p:txBody>
          <a:bodyPr wrap="none" rtlCol="0">
            <a:spAutoFit/>
          </a:bodyPr>
          <a:lstStyle/>
          <a:p>
            <a:r>
              <a:rPr lang="id-ID" altLang="zh-CN" sz="2800" b="1" i="1"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outerShdw blurRad="50800" dist="50800" dir="5400000" algn="ctr" rotWithShape="0">
                    <a:schemeClr val="accent6">
                      <a:alpha val="20000"/>
                    </a:schemeClr>
                  </a:outerShdw>
                </a:effectLst>
                <a:cs typeface="+mn-ea"/>
                <a:sym typeface="+mn-lt"/>
              </a:rPr>
              <a:t>3</a:t>
            </a:r>
            <a:endParaRPr lang="zh-CN" altLang="en-US" sz="2800" b="1" i="1"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outerShdw blurRad="50800" dist="50800" dir="5400000" algn="ctr" rotWithShape="0">
                  <a:schemeClr val="accent6">
                    <a:alpha val="20000"/>
                  </a:schemeClr>
                </a:outerShdw>
              </a:effectLst>
              <a:cs typeface="+mn-ea"/>
              <a:sym typeface="+mn-lt"/>
            </a:endParaRPr>
          </a:p>
        </p:txBody>
      </p:sp>
      <p:sp>
        <p:nvSpPr>
          <p:cNvPr id="206" name="îṣlíḍè">
            <a:extLst>
              <a:ext uri="{FF2B5EF4-FFF2-40B4-BE49-F238E27FC236}">
                <a16:creationId xmlns:a16="http://schemas.microsoft.com/office/drawing/2014/main" xmlns="" id="{5E8CFE80-02AD-4527-A968-54106B883348}"/>
              </a:ext>
            </a:extLst>
          </p:cNvPr>
          <p:cNvSpPr txBox="1"/>
          <p:nvPr/>
        </p:nvSpPr>
        <p:spPr>
          <a:xfrm>
            <a:off x="6640880" y="3339722"/>
            <a:ext cx="405880" cy="523220"/>
          </a:xfrm>
          <a:prstGeom prst="rect">
            <a:avLst/>
          </a:prstGeom>
          <a:noFill/>
        </p:spPr>
        <p:txBody>
          <a:bodyPr wrap="none" rtlCol="0">
            <a:spAutoFit/>
          </a:bodyPr>
          <a:lstStyle/>
          <a:p>
            <a:r>
              <a:rPr lang="id-ID" altLang="zh-CN" sz="2800" b="1" i="1"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outerShdw blurRad="50800" dist="50800" dir="5400000" algn="ctr" rotWithShape="0">
                    <a:schemeClr val="accent6">
                      <a:alpha val="20000"/>
                    </a:schemeClr>
                  </a:outerShdw>
                </a:effectLst>
                <a:cs typeface="+mn-ea"/>
                <a:sym typeface="+mn-lt"/>
              </a:rPr>
              <a:t>4</a:t>
            </a:r>
            <a:endParaRPr lang="zh-CN" altLang="en-US" sz="2800" b="1" i="1"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outerShdw blurRad="50800" dist="50800" dir="5400000" algn="ctr" rotWithShape="0">
                  <a:schemeClr val="accent6">
                    <a:alpha val="20000"/>
                  </a:schemeClr>
                </a:outerShdw>
              </a:effectLst>
              <a:cs typeface="+mn-ea"/>
              <a:sym typeface="+mn-lt"/>
            </a:endParaRPr>
          </a:p>
        </p:txBody>
      </p:sp>
      <p:sp>
        <p:nvSpPr>
          <p:cNvPr id="207" name="îṣlíḍè">
            <a:extLst>
              <a:ext uri="{FF2B5EF4-FFF2-40B4-BE49-F238E27FC236}">
                <a16:creationId xmlns:a16="http://schemas.microsoft.com/office/drawing/2014/main" xmlns="" id="{5E8CFE80-02AD-4527-A968-54106B883348}"/>
              </a:ext>
            </a:extLst>
          </p:cNvPr>
          <p:cNvSpPr txBox="1"/>
          <p:nvPr/>
        </p:nvSpPr>
        <p:spPr>
          <a:xfrm>
            <a:off x="6640880" y="4229151"/>
            <a:ext cx="405880" cy="523220"/>
          </a:xfrm>
          <a:prstGeom prst="rect">
            <a:avLst/>
          </a:prstGeom>
          <a:noFill/>
        </p:spPr>
        <p:txBody>
          <a:bodyPr wrap="none" rtlCol="0">
            <a:spAutoFit/>
          </a:bodyPr>
          <a:lstStyle/>
          <a:p>
            <a:r>
              <a:rPr lang="id-ID" altLang="zh-CN" sz="2800" b="1" i="1"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outerShdw blurRad="50800" dist="50800" dir="5400000" algn="ctr" rotWithShape="0">
                    <a:schemeClr val="accent6">
                      <a:alpha val="20000"/>
                    </a:schemeClr>
                  </a:outerShdw>
                </a:effectLst>
                <a:cs typeface="+mn-ea"/>
                <a:sym typeface="+mn-lt"/>
              </a:rPr>
              <a:t>5</a:t>
            </a:r>
            <a:endParaRPr lang="zh-CN" altLang="en-US" sz="2800" b="1" i="1"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outerShdw blurRad="50800" dist="50800" dir="5400000" algn="ctr" rotWithShape="0">
                  <a:schemeClr val="accent6">
                    <a:alpha val="20000"/>
                  </a:schemeClr>
                </a:outerShdw>
              </a:effectLst>
              <a:cs typeface="+mn-ea"/>
              <a:sym typeface="+mn-lt"/>
            </a:endParaRPr>
          </a:p>
        </p:txBody>
      </p:sp>
      <p:sp>
        <p:nvSpPr>
          <p:cNvPr id="208" name="îṣlíḍè">
            <a:extLst>
              <a:ext uri="{FF2B5EF4-FFF2-40B4-BE49-F238E27FC236}">
                <a16:creationId xmlns:a16="http://schemas.microsoft.com/office/drawing/2014/main" xmlns="" id="{5E8CFE80-02AD-4527-A968-54106B883348}"/>
              </a:ext>
            </a:extLst>
          </p:cNvPr>
          <p:cNvSpPr txBox="1"/>
          <p:nvPr/>
        </p:nvSpPr>
        <p:spPr>
          <a:xfrm>
            <a:off x="6588600" y="5126710"/>
            <a:ext cx="405880" cy="523220"/>
          </a:xfrm>
          <a:prstGeom prst="rect">
            <a:avLst/>
          </a:prstGeom>
          <a:noFill/>
        </p:spPr>
        <p:txBody>
          <a:bodyPr wrap="none" rtlCol="0">
            <a:spAutoFit/>
          </a:bodyPr>
          <a:lstStyle/>
          <a:p>
            <a:r>
              <a:rPr lang="id-ID" altLang="zh-CN" sz="2800" b="1" i="1"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outerShdw blurRad="50800" dist="50800" dir="5400000" algn="ctr" rotWithShape="0">
                    <a:schemeClr val="accent6">
                      <a:alpha val="20000"/>
                    </a:schemeClr>
                  </a:outerShdw>
                </a:effectLst>
                <a:cs typeface="+mn-ea"/>
                <a:sym typeface="+mn-lt"/>
              </a:rPr>
              <a:t>6</a:t>
            </a:r>
            <a:endParaRPr lang="zh-CN" altLang="en-US" sz="2800" b="1" i="1"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outerShdw blurRad="50800" dist="50800" dir="5400000" algn="ctr" rotWithShape="0">
                  <a:schemeClr val="accent6">
                    <a:alpha val="20000"/>
                  </a:schemeClr>
                </a:outerShdw>
              </a:effectLst>
              <a:cs typeface="+mn-ea"/>
              <a:sym typeface="+mn-lt"/>
            </a:endParaRPr>
          </a:p>
        </p:txBody>
      </p:sp>
      <p:sp>
        <p:nvSpPr>
          <p:cNvPr id="209" name="îṣlíḍè">
            <a:extLst>
              <a:ext uri="{FF2B5EF4-FFF2-40B4-BE49-F238E27FC236}">
                <a16:creationId xmlns:a16="http://schemas.microsoft.com/office/drawing/2014/main" xmlns="" id="{5E8CFE80-02AD-4527-A968-54106B883348}"/>
              </a:ext>
            </a:extLst>
          </p:cNvPr>
          <p:cNvSpPr txBox="1"/>
          <p:nvPr/>
        </p:nvSpPr>
        <p:spPr>
          <a:xfrm>
            <a:off x="6601300" y="5989680"/>
            <a:ext cx="405880" cy="523220"/>
          </a:xfrm>
          <a:prstGeom prst="rect">
            <a:avLst/>
          </a:prstGeom>
          <a:noFill/>
        </p:spPr>
        <p:txBody>
          <a:bodyPr wrap="none" rtlCol="0">
            <a:spAutoFit/>
          </a:bodyPr>
          <a:lstStyle/>
          <a:p>
            <a:r>
              <a:rPr lang="id-ID" altLang="zh-CN" sz="2800" b="1" i="1" dirty="0" smtClean="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outerShdw blurRad="50800" dist="50800" dir="5400000" algn="ctr" rotWithShape="0">
                    <a:schemeClr val="accent6">
                      <a:alpha val="20000"/>
                    </a:schemeClr>
                  </a:outerShdw>
                </a:effectLst>
                <a:cs typeface="+mn-ea"/>
                <a:sym typeface="+mn-lt"/>
              </a:rPr>
              <a:t>7</a:t>
            </a:r>
            <a:endParaRPr lang="zh-CN" altLang="en-US" sz="2800" b="1" i="1"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outerShdw blurRad="50800" dist="50800" dir="5400000" algn="ctr" rotWithShape="0">
                  <a:schemeClr val="accent6">
                    <a:alpha val="20000"/>
                  </a:schemeClr>
                </a:outerShdw>
              </a:effectLst>
              <a:cs typeface="+mn-ea"/>
              <a:sym typeface="+mn-lt"/>
            </a:endParaRPr>
          </a:p>
        </p:txBody>
      </p:sp>
    </p:spTree>
    <p:extLst>
      <p:ext uri="{BB962C8B-B14F-4D97-AF65-F5344CB8AC3E}">
        <p14:creationId xmlns:p14="http://schemas.microsoft.com/office/powerpoint/2010/main" val="38416963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86"/>
                                        </p:tgtEl>
                                        <p:attrNameLst>
                                          <p:attrName>style.visibility</p:attrName>
                                        </p:attrNameLst>
                                      </p:cBhvr>
                                      <p:to>
                                        <p:strVal val="visible"/>
                                      </p:to>
                                    </p:set>
                                    <p:animEffect transition="in" filter="randombar(horizontal)">
                                      <p:cBhvr>
                                        <p:cTn id="10" dur="500"/>
                                        <p:tgtEl>
                                          <p:spTgt spid="18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2"/>
                                        </p:tgtEl>
                                        <p:attrNameLst>
                                          <p:attrName>style.visibility</p:attrName>
                                        </p:attrNameLst>
                                      </p:cBhvr>
                                      <p:to>
                                        <p:strVal val="visible"/>
                                      </p:to>
                                    </p:set>
                                    <p:animEffect transition="in" filter="fade">
                                      <p:cBhvr>
                                        <p:cTn id="15" dur="500"/>
                                        <p:tgtEl>
                                          <p:spTgt spid="19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4"/>
                                        </p:tgtEl>
                                        <p:attrNameLst>
                                          <p:attrName>style.visibility</p:attrName>
                                        </p:attrNameLst>
                                      </p:cBhvr>
                                      <p:to>
                                        <p:strVal val="visible"/>
                                      </p:to>
                                    </p:set>
                                    <p:animEffect transition="in" filter="fade">
                                      <p:cBhvr>
                                        <p:cTn id="20" dur="500"/>
                                        <p:tgtEl>
                                          <p:spTgt spid="19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6"/>
                                        </p:tgtEl>
                                        <p:attrNameLst>
                                          <p:attrName>style.visibility</p:attrName>
                                        </p:attrNameLst>
                                      </p:cBhvr>
                                      <p:to>
                                        <p:strVal val="visible"/>
                                      </p:to>
                                    </p:set>
                                    <p:animEffect transition="in" filter="fade">
                                      <p:cBhvr>
                                        <p:cTn id="25" dur="500"/>
                                        <p:tgtEl>
                                          <p:spTgt spid="19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8"/>
                                        </p:tgtEl>
                                        <p:attrNameLst>
                                          <p:attrName>style.visibility</p:attrName>
                                        </p:attrNameLst>
                                      </p:cBhvr>
                                      <p:to>
                                        <p:strVal val="visible"/>
                                      </p:to>
                                    </p:set>
                                    <p:animEffect transition="in" filter="fade">
                                      <p:cBhvr>
                                        <p:cTn id="30" dur="500"/>
                                        <p:tgtEl>
                                          <p:spTgt spid="19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0"/>
                                        </p:tgtEl>
                                        <p:attrNameLst>
                                          <p:attrName>style.visibility</p:attrName>
                                        </p:attrNameLst>
                                      </p:cBhvr>
                                      <p:to>
                                        <p:strVal val="visible"/>
                                      </p:to>
                                    </p:set>
                                    <p:animEffect transition="in" filter="fade">
                                      <p:cBhvr>
                                        <p:cTn id="35" dur="500"/>
                                        <p:tgtEl>
                                          <p:spTgt spid="20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2"/>
                                        </p:tgtEl>
                                        <p:attrNameLst>
                                          <p:attrName>style.visibility</p:attrName>
                                        </p:attrNameLst>
                                      </p:cBhvr>
                                      <p:to>
                                        <p:strVal val="visible"/>
                                      </p:to>
                                    </p:set>
                                    <p:animEffect transition="in" filter="fade">
                                      <p:cBhvr>
                                        <p:cTn id="40"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86" grpId="0" animBg="1"/>
      <p:bldP spid="192" grpId="0" animBg="1"/>
      <p:bldP spid="194" grpId="0" animBg="1"/>
      <p:bldP spid="196" grpId="0" animBg="1"/>
      <p:bldP spid="198" grpId="0" animBg="1"/>
      <p:bldP spid="200" grpId="0" animBg="1"/>
      <p:bldP spid="2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KAVDJ\Pictures\administrasi-sulawesi-selatan-a1-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802" t="7736" r="18366" b="31917"/>
          <a:stretch/>
        </p:blipFill>
        <p:spPr bwMode="auto">
          <a:xfrm>
            <a:off x="-15687" y="0"/>
            <a:ext cx="12156499" cy="73124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1">
            <a:extLst>
              <a:ext uri="{FF2B5EF4-FFF2-40B4-BE49-F238E27FC236}">
                <a16:creationId xmlns:a16="http://schemas.microsoft.com/office/drawing/2014/main" xmlns="" id="{4DF4EF31-D7BE-4A6A-9652-6FB163E56489}"/>
              </a:ext>
            </a:extLst>
          </p:cNvPr>
          <p:cNvSpPr/>
          <p:nvPr/>
        </p:nvSpPr>
        <p:spPr>
          <a:xfrm>
            <a:off x="0" y="0"/>
            <a:ext cx="12221029"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Freeform 9">
            <a:extLst>
              <a:ext uri="{FF2B5EF4-FFF2-40B4-BE49-F238E27FC236}">
                <a16:creationId xmlns:a16="http://schemas.microsoft.com/office/drawing/2014/main" xmlns="" id="{C144709C-E4B9-44DC-AA66-84D2AA480608}"/>
              </a:ext>
            </a:extLst>
          </p:cNvPr>
          <p:cNvSpPr>
            <a:spLocks/>
          </p:cNvSpPr>
          <p:nvPr/>
        </p:nvSpPr>
        <p:spPr bwMode="auto">
          <a:xfrm>
            <a:off x="5101771" y="5476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7"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5" name="Freeform 33">
            <a:extLst>
              <a:ext uri="{FF2B5EF4-FFF2-40B4-BE49-F238E27FC236}">
                <a16:creationId xmlns:a16="http://schemas.microsoft.com/office/drawing/2014/main" xmlns="" id="{75DBEF94-F82D-4044-8145-388903B5B291}"/>
              </a:ext>
            </a:extLst>
          </p:cNvPr>
          <p:cNvSpPr/>
          <p:nvPr/>
        </p:nvSpPr>
        <p:spPr>
          <a:xfrm>
            <a:off x="9767819" y="385958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0" name="Freeform 6">
            <a:extLst>
              <a:ext uri="{FF2B5EF4-FFF2-40B4-BE49-F238E27FC236}">
                <a16:creationId xmlns:a16="http://schemas.microsoft.com/office/drawing/2014/main" xmlns="" id="{F4E3EADA-B24F-4287-9BFF-FEB1023EF702}"/>
              </a:ext>
            </a:extLst>
          </p:cNvPr>
          <p:cNvSpPr>
            <a:spLocks/>
          </p:cNvSpPr>
          <p:nvPr/>
        </p:nvSpPr>
        <p:spPr bwMode="auto">
          <a:xfrm>
            <a:off x="10248476" y="1170295"/>
            <a:ext cx="928635" cy="41723"/>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solidFill>
            <a:schemeClr val="bg1"/>
          </a:solid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Oval 8">
            <a:extLst>
              <a:ext uri="{FF2B5EF4-FFF2-40B4-BE49-F238E27FC236}">
                <a16:creationId xmlns:a16="http://schemas.microsoft.com/office/drawing/2014/main" xmlns="" id="{A8DD38F7-B973-4299-A22D-2BE123C3971B}"/>
              </a:ext>
            </a:extLst>
          </p:cNvPr>
          <p:cNvSpPr/>
          <p:nvPr/>
        </p:nvSpPr>
        <p:spPr>
          <a:xfrm>
            <a:off x="11177111" y="1402375"/>
            <a:ext cx="201536" cy="201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Pie 13">
            <a:extLst>
              <a:ext uri="{FF2B5EF4-FFF2-40B4-BE49-F238E27FC236}">
                <a16:creationId xmlns:a16="http://schemas.microsoft.com/office/drawing/2014/main" xmlns="" id="{D78EE538-8250-4C40-8951-D7DFEBA2C832}"/>
              </a:ext>
            </a:extLst>
          </p:cNvPr>
          <p:cNvSpPr/>
          <p:nvPr/>
        </p:nvSpPr>
        <p:spPr>
          <a:xfrm>
            <a:off x="10971197" y="5964104"/>
            <a:ext cx="613364" cy="613362"/>
          </a:xfrm>
          <a:prstGeom prst="pie">
            <a:avLst>
              <a:gd name="adj1" fmla="val 10792961"/>
              <a:gd name="adj2" fmla="val 2078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8">
            <a:extLst>
              <a:ext uri="{FF2B5EF4-FFF2-40B4-BE49-F238E27FC236}">
                <a16:creationId xmlns:a16="http://schemas.microsoft.com/office/drawing/2014/main" xmlns="" id="{86DFD6D0-AF45-4D91-AB8D-E520D936AD18}"/>
              </a:ext>
            </a:extLst>
          </p:cNvPr>
          <p:cNvSpPr/>
          <p:nvPr/>
        </p:nvSpPr>
        <p:spPr>
          <a:xfrm>
            <a:off x="540168" y="797458"/>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0" name="Oval 8">
            <a:extLst>
              <a:ext uri="{FF2B5EF4-FFF2-40B4-BE49-F238E27FC236}">
                <a16:creationId xmlns:a16="http://schemas.microsoft.com/office/drawing/2014/main" xmlns="" id="{86DFD6D0-AF45-4D91-AB8D-E520D936AD18}"/>
              </a:ext>
            </a:extLst>
          </p:cNvPr>
          <p:cNvSpPr/>
          <p:nvPr/>
        </p:nvSpPr>
        <p:spPr>
          <a:xfrm>
            <a:off x="871529" y="569793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17"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22"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3"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4"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5"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6"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27"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28"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1"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32" name="TextBox 14">
            <a:extLst>
              <a:ext uri="{FF2B5EF4-FFF2-40B4-BE49-F238E27FC236}">
                <a16:creationId xmlns:a16="http://schemas.microsoft.com/office/drawing/2014/main" xmlns="" id="{0A372C39-827D-416B-9959-F342A4F110A4}"/>
              </a:ext>
            </a:extLst>
          </p:cNvPr>
          <p:cNvSpPr txBox="1"/>
          <p:nvPr/>
        </p:nvSpPr>
        <p:spPr>
          <a:xfrm>
            <a:off x="1191602" y="530878"/>
            <a:ext cx="4052392"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noProof="0" dirty="0" smtClean="0">
                <a:solidFill>
                  <a:prstClr val="white"/>
                </a:solidFill>
                <a:cs typeface="+mn-ea"/>
                <a:sym typeface="+mn-lt"/>
              </a:rPr>
              <a:t>RANCANGAN SISTEM</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33"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8114" y="2034890"/>
            <a:ext cx="7730349" cy="4542576"/>
          </a:xfrm>
          <a:prstGeom prst="rect">
            <a:avLst/>
          </a:prstGeom>
        </p:spPr>
      </p:pic>
      <p:sp>
        <p:nvSpPr>
          <p:cNvPr id="34" name="TextBox 33">
            <a:extLst>
              <a:ext uri="{FF2B5EF4-FFF2-40B4-BE49-F238E27FC236}">
                <a16:creationId xmlns:a16="http://schemas.microsoft.com/office/drawing/2014/main" xmlns="" id="{E1582FD0-FC11-48B3-A211-8B9B3A637473}"/>
              </a:ext>
            </a:extLst>
          </p:cNvPr>
          <p:cNvSpPr txBox="1"/>
          <p:nvPr/>
        </p:nvSpPr>
        <p:spPr>
          <a:xfrm>
            <a:off x="3646715" y="1284595"/>
            <a:ext cx="4392385"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2800" b="1" i="0" u="none" strike="noStrike" kern="1200" cap="none" spc="300" normalizeH="0" baseline="0" noProof="0" dirty="0" smtClean="0">
                <a:ln>
                  <a:noFill/>
                </a:ln>
                <a:solidFill>
                  <a:prstClr val="white"/>
                </a:solidFill>
                <a:effectLst/>
                <a:uLnTx/>
                <a:uFillTx/>
                <a:cs typeface="+mn-ea"/>
                <a:sym typeface="+mn-lt"/>
              </a:rPr>
              <a:t>DIAGRAM KONTEKS</a:t>
            </a:r>
            <a:endParaRPr kumimoji="0" lang="en-US" sz="2800" b="1" i="0" u="none" strike="noStrike" kern="1200" cap="none" spc="300" normalizeH="0" baseline="0" noProof="0" dirty="0">
              <a:ln>
                <a:noFill/>
              </a:ln>
              <a:solidFill>
                <a:prstClr val="white"/>
              </a:solidFill>
              <a:effectLst/>
              <a:uLnTx/>
              <a:uFillTx/>
              <a:cs typeface="+mn-ea"/>
              <a:sym typeface="+mn-lt"/>
            </a:endParaRPr>
          </a:p>
        </p:txBody>
      </p:sp>
    </p:spTree>
    <p:custDataLst>
      <p:tags r:id="rId1"/>
    </p:custDataLst>
    <p:extLst>
      <p:ext uri="{BB962C8B-B14F-4D97-AF65-F5344CB8AC3E}">
        <p14:creationId xmlns:p14="http://schemas.microsoft.com/office/powerpoint/2010/main" val="7434871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randombar(horizontal)">
                                      <p:cBhvr>
                                        <p:cTn id="13" dur="500"/>
                                        <p:tgtEl>
                                          <p:spTgt spid="3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randombar(horizontal)">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5" grpId="0" animBg="1"/>
      <p:bldP spid="30" grpId="0" animBg="1"/>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KAVDJ\Pictures\administrasi-sulawesi-selatan-a1-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802" t="7736" r="18366" b="31917"/>
          <a:stretch/>
        </p:blipFill>
        <p:spPr bwMode="auto">
          <a:xfrm>
            <a:off x="-15687" y="1"/>
            <a:ext cx="121564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1">
            <a:extLst>
              <a:ext uri="{FF2B5EF4-FFF2-40B4-BE49-F238E27FC236}">
                <a16:creationId xmlns:a16="http://schemas.microsoft.com/office/drawing/2014/main" xmlns="" id="{4DF4EF31-D7BE-4A6A-9652-6FB163E56489}"/>
              </a:ext>
            </a:extLst>
          </p:cNvPr>
          <p:cNvSpPr/>
          <p:nvPr/>
        </p:nvSpPr>
        <p:spPr>
          <a:xfrm>
            <a:off x="0" y="0"/>
            <a:ext cx="12221029"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Freeform 9">
            <a:extLst>
              <a:ext uri="{FF2B5EF4-FFF2-40B4-BE49-F238E27FC236}">
                <a16:creationId xmlns:a16="http://schemas.microsoft.com/office/drawing/2014/main" xmlns="" id="{C144709C-E4B9-44DC-AA66-84D2AA480608}"/>
              </a:ext>
            </a:extLst>
          </p:cNvPr>
          <p:cNvSpPr>
            <a:spLocks/>
          </p:cNvSpPr>
          <p:nvPr/>
        </p:nvSpPr>
        <p:spPr bwMode="auto">
          <a:xfrm>
            <a:off x="5101771" y="5476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7"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5" name="Freeform 33">
            <a:extLst>
              <a:ext uri="{FF2B5EF4-FFF2-40B4-BE49-F238E27FC236}">
                <a16:creationId xmlns:a16="http://schemas.microsoft.com/office/drawing/2014/main" xmlns="" id="{75DBEF94-F82D-4044-8145-388903B5B291}"/>
              </a:ext>
            </a:extLst>
          </p:cNvPr>
          <p:cNvSpPr/>
          <p:nvPr/>
        </p:nvSpPr>
        <p:spPr>
          <a:xfrm>
            <a:off x="9767819" y="385958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0" name="Freeform 6">
            <a:extLst>
              <a:ext uri="{FF2B5EF4-FFF2-40B4-BE49-F238E27FC236}">
                <a16:creationId xmlns:a16="http://schemas.microsoft.com/office/drawing/2014/main" xmlns="" id="{F4E3EADA-B24F-4287-9BFF-FEB1023EF702}"/>
              </a:ext>
            </a:extLst>
          </p:cNvPr>
          <p:cNvSpPr>
            <a:spLocks/>
          </p:cNvSpPr>
          <p:nvPr/>
        </p:nvSpPr>
        <p:spPr bwMode="auto">
          <a:xfrm>
            <a:off x="10248476" y="1170295"/>
            <a:ext cx="928635" cy="41723"/>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solidFill>
            <a:schemeClr val="bg1"/>
          </a:solid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Oval 8">
            <a:extLst>
              <a:ext uri="{FF2B5EF4-FFF2-40B4-BE49-F238E27FC236}">
                <a16:creationId xmlns:a16="http://schemas.microsoft.com/office/drawing/2014/main" xmlns="" id="{A8DD38F7-B973-4299-A22D-2BE123C3971B}"/>
              </a:ext>
            </a:extLst>
          </p:cNvPr>
          <p:cNvSpPr/>
          <p:nvPr/>
        </p:nvSpPr>
        <p:spPr>
          <a:xfrm>
            <a:off x="11177111" y="1402375"/>
            <a:ext cx="201536" cy="201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Pie 13">
            <a:extLst>
              <a:ext uri="{FF2B5EF4-FFF2-40B4-BE49-F238E27FC236}">
                <a16:creationId xmlns:a16="http://schemas.microsoft.com/office/drawing/2014/main" xmlns="" id="{D78EE538-8250-4C40-8951-D7DFEBA2C832}"/>
              </a:ext>
            </a:extLst>
          </p:cNvPr>
          <p:cNvSpPr/>
          <p:nvPr/>
        </p:nvSpPr>
        <p:spPr>
          <a:xfrm>
            <a:off x="10971197" y="5964104"/>
            <a:ext cx="613364" cy="613362"/>
          </a:xfrm>
          <a:prstGeom prst="pie">
            <a:avLst>
              <a:gd name="adj1" fmla="val 10792961"/>
              <a:gd name="adj2" fmla="val 2078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8">
            <a:extLst>
              <a:ext uri="{FF2B5EF4-FFF2-40B4-BE49-F238E27FC236}">
                <a16:creationId xmlns:a16="http://schemas.microsoft.com/office/drawing/2014/main" xmlns="" id="{86DFD6D0-AF45-4D91-AB8D-E520D936AD18}"/>
              </a:ext>
            </a:extLst>
          </p:cNvPr>
          <p:cNvSpPr/>
          <p:nvPr/>
        </p:nvSpPr>
        <p:spPr>
          <a:xfrm>
            <a:off x="540168" y="797458"/>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0" name="Oval 8">
            <a:extLst>
              <a:ext uri="{FF2B5EF4-FFF2-40B4-BE49-F238E27FC236}">
                <a16:creationId xmlns:a16="http://schemas.microsoft.com/office/drawing/2014/main" xmlns="" id="{86DFD6D0-AF45-4D91-AB8D-E520D936AD18}"/>
              </a:ext>
            </a:extLst>
          </p:cNvPr>
          <p:cNvSpPr/>
          <p:nvPr/>
        </p:nvSpPr>
        <p:spPr>
          <a:xfrm>
            <a:off x="871529" y="569793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17"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22"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3"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4"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5"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6"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27"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28"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1"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32" name="TextBox 14">
            <a:extLst>
              <a:ext uri="{FF2B5EF4-FFF2-40B4-BE49-F238E27FC236}">
                <a16:creationId xmlns:a16="http://schemas.microsoft.com/office/drawing/2014/main" xmlns="" id="{0A372C39-827D-416B-9959-F342A4F110A4}"/>
              </a:ext>
            </a:extLst>
          </p:cNvPr>
          <p:cNvSpPr txBox="1"/>
          <p:nvPr/>
        </p:nvSpPr>
        <p:spPr>
          <a:xfrm>
            <a:off x="1191602" y="530878"/>
            <a:ext cx="4052392"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noProof="0" dirty="0" smtClean="0">
                <a:solidFill>
                  <a:prstClr val="white"/>
                </a:solidFill>
                <a:cs typeface="+mn-ea"/>
                <a:sym typeface="+mn-lt"/>
              </a:rPr>
              <a:t>RANCANGAN SISTEM</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33"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4" name="TextBox 33">
            <a:extLst>
              <a:ext uri="{FF2B5EF4-FFF2-40B4-BE49-F238E27FC236}">
                <a16:creationId xmlns:a16="http://schemas.microsoft.com/office/drawing/2014/main" xmlns="" id="{E1582FD0-FC11-48B3-A211-8B9B3A637473}"/>
              </a:ext>
            </a:extLst>
          </p:cNvPr>
          <p:cNvSpPr txBox="1"/>
          <p:nvPr/>
        </p:nvSpPr>
        <p:spPr>
          <a:xfrm>
            <a:off x="388697" y="1298277"/>
            <a:ext cx="8258187"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2800" b="1" i="0" u="none" strike="noStrike" kern="1200" cap="none" spc="300" normalizeH="0" baseline="0" noProof="0" dirty="0" smtClean="0">
                <a:ln>
                  <a:noFill/>
                </a:ln>
                <a:solidFill>
                  <a:prstClr val="white"/>
                </a:solidFill>
                <a:effectLst/>
                <a:uLnTx/>
                <a:uFillTx/>
                <a:cs typeface="+mn-ea"/>
                <a:sym typeface="+mn-lt"/>
              </a:rPr>
              <a:t>DATA</a:t>
            </a:r>
            <a:r>
              <a:rPr kumimoji="0" lang="id-ID" sz="2800" b="1" i="0" u="none" strike="noStrike" kern="1200" cap="none" spc="300" normalizeH="0" noProof="0" dirty="0" smtClean="0">
                <a:ln>
                  <a:noFill/>
                </a:ln>
                <a:solidFill>
                  <a:prstClr val="white"/>
                </a:solidFill>
                <a:effectLst/>
                <a:uLnTx/>
                <a:uFillTx/>
                <a:cs typeface="+mn-ea"/>
                <a:sym typeface="+mn-lt"/>
              </a:rPr>
              <a:t> FLOW DIAGRAM (DFD) ADMIN</a:t>
            </a:r>
            <a:endParaRPr kumimoji="0" lang="en-US" sz="2800" b="1" i="0" u="none" strike="noStrike" kern="1200" cap="none" spc="300" normalizeH="0" baseline="0" noProof="0" dirty="0">
              <a:ln>
                <a:noFill/>
              </a:ln>
              <a:solidFill>
                <a:prstClr val="white"/>
              </a:solidFill>
              <a:effectLst/>
              <a:uLnTx/>
              <a:uFillTx/>
              <a:cs typeface="+mn-ea"/>
              <a:sym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4149" y="1912852"/>
            <a:ext cx="6353175" cy="4752440"/>
          </a:xfrm>
          <a:prstGeom prst="rect">
            <a:avLst/>
          </a:prstGeom>
        </p:spPr>
      </p:pic>
      <p:sp>
        <p:nvSpPr>
          <p:cNvPr id="29" name="TextBox 28">
            <a:extLst>
              <a:ext uri="{FF2B5EF4-FFF2-40B4-BE49-F238E27FC236}">
                <a16:creationId xmlns:a16="http://schemas.microsoft.com/office/drawing/2014/main" xmlns="" id="{E1582FD0-FC11-48B3-A211-8B9B3A637473}"/>
              </a:ext>
            </a:extLst>
          </p:cNvPr>
          <p:cNvSpPr txBox="1"/>
          <p:nvPr/>
        </p:nvSpPr>
        <p:spPr>
          <a:xfrm>
            <a:off x="378967" y="2034877"/>
            <a:ext cx="1656002"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2800" b="1" i="0" u="none" strike="noStrike" kern="1200" cap="none" spc="300" normalizeH="0" baseline="0" noProof="0" dirty="0" smtClean="0">
                <a:ln>
                  <a:noFill/>
                </a:ln>
                <a:solidFill>
                  <a:prstClr val="white"/>
                </a:solidFill>
                <a:effectLst/>
                <a:uLnTx/>
                <a:uFillTx/>
                <a:cs typeface="+mn-ea"/>
                <a:sym typeface="+mn-lt"/>
              </a:rPr>
              <a:t>Level 1</a:t>
            </a:r>
            <a:endParaRPr kumimoji="0" lang="en-US" sz="2800" b="1" i="0" u="none" strike="noStrike" kern="1200" cap="none" spc="300" normalizeH="0" baseline="0" noProof="0" dirty="0">
              <a:ln>
                <a:noFill/>
              </a:ln>
              <a:solidFill>
                <a:prstClr val="white"/>
              </a:solidFill>
              <a:effectLst/>
              <a:uLnTx/>
              <a:uFillTx/>
              <a:cs typeface="+mn-ea"/>
              <a:sym typeface="+mn-lt"/>
            </a:endParaRPr>
          </a:p>
        </p:txBody>
      </p:sp>
    </p:spTree>
    <p:custDataLst>
      <p:tags r:id="rId1"/>
    </p:custDataLst>
    <p:extLst>
      <p:ext uri="{BB962C8B-B14F-4D97-AF65-F5344CB8AC3E}">
        <p14:creationId xmlns:p14="http://schemas.microsoft.com/office/powerpoint/2010/main" val="30639180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randombar(horizontal)">
                                      <p:cBhvr>
                                        <p:cTn id="13" dur="500"/>
                                        <p:tgtEl>
                                          <p:spTgt spid="3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randombar(horizontal)">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5" grpId="0" animBg="1"/>
      <p:bldP spid="30" grpId="0" animBg="1"/>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KAVDJ\Pictures\administrasi-sulawesi-selatan-a1-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802" t="7736" r="18366" b="31917"/>
          <a:stretch/>
        </p:blipFill>
        <p:spPr bwMode="auto">
          <a:xfrm>
            <a:off x="-15687" y="1"/>
            <a:ext cx="121564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1">
            <a:extLst>
              <a:ext uri="{FF2B5EF4-FFF2-40B4-BE49-F238E27FC236}">
                <a16:creationId xmlns:a16="http://schemas.microsoft.com/office/drawing/2014/main" xmlns="" id="{4DF4EF31-D7BE-4A6A-9652-6FB163E56489}"/>
              </a:ext>
            </a:extLst>
          </p:cNvPr>
          <p:cNvSpPr/>
          <p:nvPr/>
        </p:nvSpPr>
        <p:spPr>
          <a:xfrm>
            <a:off x="0" y="0"/>
            <a:ext cx="12221029"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Freeform 9">
            <a:extLst>
              <a:ext uri="{FF2B5EF4-FFF2-40B4-BE49-F238E27FC236}">
                <a16:creationId xmlns:a16="http://schemas.microsoft.com/office/drawing/2014/main" xmlns="" id="{C144709C-E4B9-44DC-AA66-84D2AA480608}"/>
              </a:ext>
            </a:extLst>
          </p:cNvPr>
          <p:cNvSpPr>
            <a:spLocks/>
          </p:cNvSpPr>
          <p:nvPr/>
        </p:nvSpPr>
        <p:spPr bwMode="auto">
          <a:xfrm>
            <a:off x="5101771" y="5476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7"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5" name="Freeform 33">
            <a:extLst>
              <a:ext uri="{FF2B5EF4-FFF2-40B4-BE49-F238E27FC236}">
                <a16:creationId xmlns:a16="http://schemas.microsoft.com/office/drawing/2014/main" xmlns="" id="{75DBEF94-F82D-4044-8145-388903B5B291}"/>
              </a:ext>
            </a:extLst>
          </p:cNvPr>
          <p:cNvSpPr/>
          <p:nvPr/>
        </p:nvSpPr>
        <p:spPr>
          <a:xfrm>
            <a:off x="9767819" y="385958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0" name="Freeform 6">
            <a:extLst>
              <a:ext uri="{FF2B5EF4-FFF2-40B4-BE49-F238E27FC236}">
                <a16:creationId xmlns:a16="http://schemas.microsoft.com/office/drawing/2014/main" xmlns="" id="{F4E3EADA-B24F-4287-9BFF-FEB1023EF702}"/>
              </a:ext>
            </a:extLst>
          </p:cNvPr>
          <p:cNvSpPr>
            <a:spLocks/>
          </p:cNvSpPr>
          <p:nvPr/>
        </p:nvSpPr>
        <p:spPr bwMode="auto">
          <a:xfrm>
            <a:off x="10248476" y="1170295"/>
            <a:ext cx="928635" cy="41723"/>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solidFill>
            <a:schemeClr val="bg1"/>
          </a:solid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Oval 8">
            <a:extLst>
              <a:ext uri="{FF2B5EF4-FFF2-40B4-BE49-F238E27FC236}">
                <a16:creationId xmlns:a16="http://schemas.microsoft.com/office/drawing/2014/main" xmlns="" id="{A8DD38F7-B973-4299-A22D-2BE123C3971B}"/>
              </a:ext>
            </a:extLst>
          </p:cNvPr>
          <p:cNvSpPr/>
          <p:nvPr/>
        </p:nvSpPr>
        <p:spPr>
          <a:xfrm>
            <a:off x="11177111" y="1402375"/>
            <a:ext cx="201536" cy="201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Pie 13">
            <a:extLst>
              <a:ext uri="{FF2B5EF4-FFF2-40B4-BE49-F238E27FC236}">
                <a16:creationId xmlns:a16="http://schemas.microsoft.com/office/drawing/2014/main" xmlns="" id="{D78EE538-8250-4C40-8951-D7DFEBA2C832}"/>
              </a:ext>
            </a:extLst>
          </p:cNvPr>
          <p:cNvSpPr/>
          <p:nvPr/>
        </p:nvSpPr>
        <p:spPr>
          <a:xfrm>
            <a:off x="10971197" y="5964104"/>
            <a:ext cx="613364" cy="613362"/>
          </a:xfrm>
          <a:prstGeom prst="pie">
            <a:avLst>
              <a:gd name="adj1" fmla="val 10792961"/>
              <a:gd name="adj2" fmla="val 2078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8">
            <a:extLst>
              <a:ext uri="{FF2B5EF4-FFF2-40B4-BE49-F238E27FC236}">
                <a16:creationId xmlns:a16="http://schemas.microsoft.com/office/drawing/2014/main" xmlns="" id="{86DFD6D0-AF45-4D91-AB8D-E520D936AD18}"/>
              </a:ext>
            </a:extLst>
          </p:cNvPr>
          <p:cNvSpPr/>
          <p:nvPr/>
        </p:nvSpPr>
        <p:spPr>
          <a:xfrm>
            <a:off x="540168" y="797458"/>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0" name="Oval 8">
            <a:extLst>
              <a:ext uri="{FF2B5EF4-FFF2-40B4-BE49-F238E27FC236}">
                <a16:creationId xmlns:a16="http://schemas.microsoft.com/office/drawing/2014/main" xmlns="" id="{86DFD6D0-AF45-4D91-AB8D-E520D936AD18}"/>
              </a:ext>
            </a:extLst>
          </p:cNvPr>
          <p:cNvSpPr/>
          <p:nvPr/>
        </p:nvSpPr>
        <p:spPr>
          <a:xfrm>
            <a:off x="871529" y="569793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17"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22"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3"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4"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5"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6"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27"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28"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1"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32" name="TextBox 14">
            <a:extLst>
              <a:ext uri="{FF2B5EF4-FFF2-40B4-BE49-F238E27FC236}">
                <a16:creationId xmlns:a16="http://schemas.microsoft.com/office/drawing/2014/main" xmlns="" id="{0A372C39-827D-416B-9959-F342A4F110A4}"/>
              </a:ext>
            </a:extLst>
          </p:cNvPr>
          <p:cNvSpPr txBox="1"/>
          <p:nvPr/>
        </p:nvSpPr>
        <p:spPr>
          <a:xfrm>
            <a:off x="1191602" y="530878"/>
            <a:ext cx="4052392"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noProof="0" dirty="0" smtClean="0">
                <a:solidFill>
                  <a:prstClr val="white"/>
                </a:solidFill>
                <a:cs typeface="+mn-ea"/>
                <a:sym typeface="+mn-lt"/>
              </a:rPr>
              <a:t>RANCANGAN SISTEM</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33"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4" name="TextBox 33">
            <a:extLst>
              <a:ext uri="{FF2B5EF4-FFF2-40B4-BE49-F238E27FC236}">
                <a16:creationId xmlns:a16="http://schemas.microsoft.com/office/drawing/2014/main" xmlns="" id="{E1582FD0-FC11-48B3-A211-8B9B3A637473}"/>
              </a:ext>
            </a:extLst>
          </p:cNvPr>
          <p:cNvSpPr txBox="1"/>
          <p:nvPr/>
        </p:nvSpPr>
        <p:spPr>
          <a:xfrm>
            <a:off x="388698" y="1298277"/>
            <a:ext cx="6393102"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2800" b="1" i="0" u="none" strike="noStrike" kern="1200" cap="none" spc="300" normalizeH="0" baseline="0" noProof="0" dirty="0" smtClean="0">
                <a:ln>
                  <a:noFill/>
                </a:ln>
                <a:solidFill>
                  <a:prstClr val="white"/>
                </a:solidFill>
                <a:effectLst/>
                <a:uLnTx/>
                <a:uFillTx/>
                <a:cs typeface="+mn-ea"/>
                <a:sym typeface="+mn-lt"/>
              </a:rPr>
              <a:t>DATA</a:t>
            </a:r>
            <a:r>
              <a:rPr kumimoji="0" lang="id-ID" sz="2800" b="1" i="0" u="none" strike="noStrike" kern="1200" cap="none" spc="300" normalizeH="0" noProof="0" dirty="0" smtClean="0">
                <a:ln>
                  <a:noFill/>
                </a:ln>
                <a:solidFill>
                  <a:prstClr val="white"/>
                </a:solidFill>
                <a:effectLst/>
                <a:uLnTx/>
                <a:uFillTx/>
                <a:cs typeface="+mn-ea"/>
                <a:sym typeface="+mn-lt"/>
              </a:rPr>
              <a:t> FLOW DIAGRAM (DFD)</a:t>
            </a:r>
            <a:endParaRPr kumimoji="0" lang="en-US" sz="2800" b="1" i="0" u="none" strike="noStrike" kern="1200" cap="none" spc="300" normalizeH="0" baseline="0" noProof="0" dirty="0">
              <a:ln>
                <a:noFill/>
              </a:ln>
              <a:solidFill>
                <a:prstClr val="white"/>
              </a:solidFill>
              <a:effectLst/>
              <a:uLnTx/>
              <a:uFillTx/>
              <a:cs typeface="+mn-ea"/>
              <a:sym typeface="+mn-lt"/>
            </a:endParaRPr>
          </a:p>
        </p:txBody>
      </p:sp>
      <p:sp>
        <p:nvSpPr>
          <p:cNvPr id="29" name="TextBox 28">
            <a:extLst>
              <a:ext uri="{FF2B5EF4-FFF2-40B4-BE49-F238E27FC236}">
                <a16:creationId xmlns:a16="http://schemas.microsoft.com/office/drawing/2014/main" xmlns="" id="{E1582FD0-FC11-48B3-A211-8B9B3A637473}"/>
              </a:ext>
            </a:extLst>
          </p:cNvPr>
          <p:cNvSpPr txBox="1"/>
          <p:nvPr/>
        </p:nvSpPr>
        <p:spPr>
          <a:xfrm>
            <a:off x="378967" y="2034877"/>
            <a:ext cx="1656002"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2800" b="1" i="0" u="none" strike="noStrike" kern="1200" cap="none" spc="300" normalizeH="0" baseline="0" noProof="0" dirty="0" smtClean="0">
                <a:ln>
                  <a:noFill/>
                </a:ln>
                <a:solidFill>
                  <a:prstClr val="white"/>
                </a:solidFill>
                <a:effectLst/>
                <a:uLnTx/>
                <a:uFillTx/>
                <a:cs typeface="+mn-ea"/>
                <a:sym typeface="+mn-lt"/>
              </a:rPr>
              <a:t>Level 2</a:t>
            </a:r>
            <a:endParaRPr kumimoji="0" lang="en-US" sz="2800" b="1" i="0" u="none" strike="noStrike" kern="1200" cap="none" spc="300" normalizeH="0" baseline="0" noProof="0" dirty="0">
              <a:ln>
                <a:noFill/>
              </a:ln>
              <a:solidFill>
                <a:prstClr val="white"/>
              </a:solidFill>
              <a:effectLst/>
              <a:uLnTx/>
              <a:uFillTx/>
              <a:cs typeface="+mn-ea"/>
              <a:sym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715" y="3255039"/>
            <a:ext cx="5370569" cy="332242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0514" y="2163367"/>
            <a:ext cx="5531214" cy="4251409"/>
          </a:xfrm>
          <a:prstGeom prst="rect">
            <a:avLst/>
          </a:prstGeom>
        </p:spPr>
      </p:pic>
    </p:spTree>
    <p:custDataLst>
      <p:tags r:id="rId1"/>
    </p:custDataLst>
    <p:extLst>
      <p:ext uri="{BB962C8B-B14F-4D97-AF65-F5344CB8AC3E}">
        <p14:creationId xmlns:p14="http://schemas.microsoft.com/office/powerpoint/2010/main" val="3333304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randombar(horizontal)">
                                      <p:cBhvr>
                                        <p:cTn id="13" dur="500"/>
                                        <p:tgtEl>
                                          <p:spTgt spid="3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randombar(horizontal)">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5" grpId="0" animBg="1"/>
      <p:bldP spid="30" grpId="0"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KAVDJ\Pictures\administrasi-sulawesi-selatan-a1-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802" t="7736" r="18366" b="31917"/>
          <a:stretch/>
        </p:blipFill>
        <p:spPr bwMode="auto">
          <a:xfrm>
            <a:off x="-15687" y="1"/>
            <a:ext cx="121564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1">
            <a:extLst>
              <a:ext uri="{FF2B5EF4-FFF2-40B4-BE49-F238E27FC236}">
                <a16:creationId xmlns:a16="http://schemas.microsoft.com/office/drawing/2014/main" xmlns="" id="{4DF4EF31-D7BE-4A6A-9652-6FB163E56489}"/>
              </a:ext>
            </a:extLst>
          </p:cNvPr>
          <p:cNvSpPr/>
          <p:nvPr/>
        </p:nvSpPr>
        <p:spPr>
          <a:xfrm>
            <a:off x="0" y="0"/>
            <a:ext cx="12221029"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Freeform 9">
            <a:extLst>
              <a:ext uri="{FF2B5EF4-FFF2-40B4-BE49-F238E27FC236}">
                <a16:creationId xmlns:a16="http://schemas.microsoft.com/office/drawing/2014/main" xmlns="" id="{C144709C-E4B9-44DC-AA66-84D2AA480608}"/>
              </a:ext>
            </a:extLst>
          </p:cNvPr>
          <p:cNvSpPr>
            <a:spLocks/>
          </p:cNvSpPr>
          <p:nvPr/>
        </p:nvSpPr>
        <p:spPr bwMode="auto">
          <a:xfrm>
            <a:off x="5101771" y="5476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7"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5" name="Freeform 33">
            <a:extLst>
              <a:ext uri="{FF2B5EF4-FFF2-40B4-BE49-F238E27FC236}">
                <a16:creationId xmlns:a16="http://schemas.microsoft.com/office/drawing/2014/main" xmlns="" id="{75DBEF94-F82D-4044-8145-388903B5B291}"/>
              </a:ext>
            </a:extLst>
          </p:cNvPr>
          <p:cNvSpPr/>
          <p:nvPr/>
        </p:nvSpPr>
        <p:spPr>
          <a:xfrm>
            <a:off x="9767819" y="385958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0" name="Freeform 6">
            <a:extLst>
              <a:ext uri="{FF2B5EF4-FFF2-40B4-BE49-F238E27FC236}">
                <a16:creationId xmlns:a16="http://schemas.microsoft.com/office/drawing/2014/main" xmlns="" id="{F4E3EADA-B24F-4287-9BFF-FEB1023EF702}"/>
              </a:ext>
            </a:extLst>
          </p:cNvPr>
          <p:cNvSpPr>
            <a:spLocks/>
          </p:cNvSpPr>
          <p:nvPr/>
        </p:nvSpPr>
        <p:spPr bwMode="auto">
          <a:xfrm>
            <a:off x="10248476" y="1170295"/>
            <a:ext cx="928635" cy="41723"/>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solidFill>
            <a:schemeClr val="bg1"/>
          </a:solid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Oval 8">
            <a:extLst>
              <a:ext uri="{FF2B5EF4-FFF2-40B4-BE49-F238E27FC236}">
                <a16:creationId xmlns:a16="http://schemas.microsoft.com/office/drawing/2014/main" xmlns="" id="{A8DD38F7-B973-4299-A22D-2BE123C3971B}"/>
              </a:ext>
            </a:extLst>
          </p:cNvPr>
          <p:cNvSpPr/>
          <p:nvPr/>
        </p:nvSpPr>
        <p:spPr>
          <a:xfrm>
            <a:off x="11177111" y="1402375"/>
            <a:ext cx="201536" cy="201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Pie 13">
            <a:extLst>
              <a:ext uri="{FF2B5EF4-FFF2-40B4-BE49-F238E27FC236}">
                <a16:creationId xmlns:a16="http://schemas.microsoft.com/office/drawing/2014/main" xmlns="" id="{D78EE538-8250-4C40-8951-D7DFEBA2C832}"/>
              </a:ext>
            </a:extLst>
          </p:cNvPr>
          <p:cNvSpPr/>
          <p:nvPr/>
        </p:nvSpPr>
        <p:spPr>
          <a:xfrm>
            <a:off x="10971197" y="5964104"/>
            <a:ext cx="613364" cy="613362"/>
          </a:xfrm>
          <a:prstGeom prst="pie">
            <a:avLst>
              <a:gd name="adj1" fmla="val 10792961"/>
              <a:gd name="adj2" fmla="val 2078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8">
            <a:extLst>
              <a:ext uri="{FF2B5EF4-FFF2-40B4-BE49-F238E27FC236}">
                <a16:creationId xmlns:a16="http://schemas.microsoft.com/office/drawing/2014/main" xmlns="" id="{86DFD6D0-AF45-4D91-AB8D-E520D936AD18}"/>
              </a:ext>
            </a:extLst>
          </p:cNvPr>
          <p:cNvSpPr/>
          <p:nvPr/>
        </p:nvSpPr>
        <p:spPr>
          <a:xfrm>
            <a:off x="540168" y="797458"/>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0" name="Oval 8">
            <a:extLst>
              <a:ext uri="{FF2B5EF4-FFF2-40B4-BE49-F238E27FC236}">
                <a16:creationId xmlns:a16="http://schemas.microsoft.com/office/drawing/2014/main" xmlns="" id="{86DFD6D0-AF45-4D91-AB8D-E520D936AD18}"/>
              </a:ext>
            </a:extLst>
          </p:cNvPr>
          <p:cNvSpPr/>
          <p:nvPr/>
        </p:nvSpPr>
        <p:spPr>
          <a:xfrm>
            <a:off x="871529" y="569793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17"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22"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3"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4"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5"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6"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27"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28"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1"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32" name="TextBox 14">
            <a:extLst>
              <a:ext uri="{FF2B5EF4-FFF2-40B4-BE49-F238E27FC236}">
                <a16:creationId xmlns:a16="http://schemas.microsoft.com/office/drawing/2014/main" xmlns="" id="{0A372C39-827D-416B-9959-F342A4F110A4}"/>
              </a:ext>
            </a:extLst>
          </p:cNvPr>
          <p:cNvSpPr txBox="1"/>
          <p:nvPr/>
        </p:nvSpPr>
        <p:spPr>
          <a:xfrm>
            <a:off x="1191602" y="530878"/>
            <a:ext cx="4052392"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noProof="0" dirty="0" smtClean="0">
                <a:solidFill>
                  <a:prstClr val="white"/>
                </a:solidFill>
                <a:cs typeface="+mn-ea"/>
                <a:sym typeface="+mn-lt"/>
              </a:rPr>
              <a:t>RANCANGAN SISTEM</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33"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4" name="TextBox 33">
            <a:extLst>
              <a:ext uri="{FF2B5EF4-FFF2-40B4-BE49-F238E27FC236}">
                <a16:creationId xmlns:a16="http://schemas.microsoft.com/office/drawing/2014/main" xmlns="" id="{E1582FD0-FC11-48B3-A211-8B9B3A637473}"/>
              </a:ext>
            </a:extLst>
          </p:cNvPr>
          <p:cNvSpPr txBox="1"/>
          <p:nvPr/>
        </p:nvSpPr>
        <p:spPr>
          <a:xfrm>
            <a:off x="388697" y="1298277"/>
            <a:ext cx="6342303"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2800" b="1" i="0" u="none" strike="noStrike" kern="1200" cap="none" spc="300" normalizeH="0" baseline="0" noProof="0" dirty="0" smtClean="0">
                <a:ln>
                  <a:noFill/>
                </a:ln>
                <a:solidFill>
                  <a:prstClr val="white"/>
                </a:solidFill>
                <a:effectLst/>
                <a:uLnTx/>
                <a:uFillTx/>
                <a:cs typeface="+mn-ea"/>
                <a:sym typeface="+mn-lt"/>
              </a:rPr>
              <a:t>DATA</a:t>
            </a:r>
            <a:r>
              <a:rPr kumimoji="0" lang="id-ID" sz="2800" b="1" i="0" u="none" strike="noStrike" kern="1200" cap="none" spc="300" normalizeH="0" noProof="0" dirty="0" smtClean="0">
                <a:ln>
                  <a:noFill/>
                </a:ln>
                <a:solidFill>
                  <a:prstClr val="white"/>
                </a:solidFill>
                <a:effectLst/>
                <a:uLnTx/>
                <a:uFillTx/>
                <a:cs typeface="+mn-ea"/>
                <a:sym typeface="+mn-lt"/>
              </a:rPr>
              <a:t> FLOW DIAGRAM (DFD)</a:t>
            </a:r>
            <a:endParaRPr kumimoji="0" lang="en-US" sz="2800" b="1" i="0" u="none" strike="noStrike" kern="1200" cap="none" spc="300" normalizeH="0" baseline="0" noProof="0" dirty="0">
              <a:ln>
                <a:noFill/>
              </a:ln>
              <a:solidFill>
                <a:prstClr val="white"/>
              </a:solidFill>
              <a:effectLst/>
              <a:uLnTx/>
              <a:uFillTx/>
              <a:cs typeface="+mn-ea"/>
              <a:sym typeface="+mn-lt"/>
            </a:endParaRPr>
          </a:p>
        </p:txBody>
      </p:sp>
      <p:sp>
        <p:nvSpPr>
          <p:cNvPr id="29" name="TextBox 28">
            <a:extLst>
              <a:ext uri="{FF2B5EF4-FFF2-40B4-BE49-F238E27FC236}">
                <a16:creationId xmlns:a16="http://schemas.microsoft.com/office/drawing/2014/main" xmlns="" id="{E1582FD0-FC11-48B3-A211-8B9B3A637473}"/>
              </a:ext>
            </a:extLst>
          </p:cNvPr>
          <p:cNvSpPr txBox="1"/>
          <p:nvPr/>
        </p:nvSpPr>
        <p:spPr>
          <a:xfrm>
            <a:off x="378967" y="2034877"/>
            <a:ext cx="1656002"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2800" b="1" i="0" u="none" strike="noStrike" kern="1200" cap="none" spc="300" normalizeH="0" baseline="0" noProof="0" dirty="0" smtClean="0">
                <a:ln>
                  <a:noFill/>
                </a:ln>
                <a:solidFill>
                  <a:prstClr val="white"/>
                </a:solidFill>
                <a:effectLst/>
                <a:uLnTx/>
                <a:uFillTx/>
                <a:cs typeface="+mn-ea"/>
                <a:sym typeface="+mn-lt"/>
              </a:rPr>
              <a:t>Level 2</a:t>
            </a:r>
            <a:endParaRPr kumimoji="0" lang="en-US" sz="2800" b="1" i="0" u="none" strike="noStrike" kern="1200" cap="none" spc="300" normalizeH="0" baseline="0" noProof="0" dirty="0">
              <a:ln>
                <a:noFill/>
              </a:ln>
              <a:solidFill>
                <a:prstClr val="white"/>
              </a:solidFill>
              <a:effectLst/>
              <a:uLnTx/>
              <a:uFillTx/>
              <a:cs typeface="+mn-ea"/>
              <a:sym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0" y="1541309"/>
            <a:ext cx="5100636" cy="464796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025" y="3052110"/>
            <a:ext cx="5608537" cy="3119804"/>
          </a:xfrm>
          <a:prstGeom prst="rect">
            <a:avLst/>
          </a:prstGeom>
        </p:spPr>
      </p:pic>
    </p:spTree>
    <p:custDataLst>
      <p:tags r:id="rId1"/>
    </p:custDataLst>
    <p:extLst>
      <p:ext uri="{BB962C8B-B14F-4D97-AF65-F5344CB8AC3E}">
        <p14:creationId xmlns:p14="http://schemas.microsoft.com/office/powerpoint/2010/main" val="36396834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randombar(horizontal)">
                                      <p:cBhvr>
                                        <p:cTn id="13" dur="500"/>
                                        <p:tgtEl>
                                          <p:spTgt spid="3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randombar(horizontal)">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5" grpId="0" animBg="1"/>
      <p:bldP spid="30"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KAVDJ\Pictures\administrasi-sulawesi-selatan-a1-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802" t="7736" r="18366" b="31917"/>
          <a:stretch/>
        </p:blipFill>
        <p:spPr bwMode="auto">
          <a:xfrm>
            <a:off x="-15687" y="1"/>
            <a:ext cx="121564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1">
            <a:extLst>
              <a:ext uri="{FF2B5EF4-FFF2-40B4-BE49-F238E27FC236}">
                <a16:creationId xmlns:a16="http://schemas.microsoft.com/office/drawing/2014/main" xmlns="" id="{4DF4EF31-D7BE-4A6A-9652-6FB163E56489}"/>
              </a:ext>
            </a:extLst>
          </p:cNvPr>
          <p:cNvSpPr/>
          <p:nvPr/>
        </p:nvSpPr>
        <p:spPr>
          <a:xfrm>
            <a:off x="0" y="0"/>
            <a:ext cx="12221029"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Freeform 9">
            <a:extLst>
              <a:ext uri="{FF2B5EF4-FFF2-40B4-BE49-F238E27FC236}">
                <a16:creationId xmlns:a16="http://schemas.microsoft.com/office/drawing/2014/main" xmlns="" id="{C144709C-E4B9-44DC-AA66-84D2AA480608}"/>
              </a:ext>
            </a:extLst>
          </p:cNvPr>
          <p:cNvSpPr>
            <a:spLocks/>
          </p:cNvSpPr>
          <p:nvPr/>
        </p:nvSpPr>
        <p:spPr bwMode="auto">
          <a:xfrm>
            <a:off x="5101771" y="5476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7"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5" name="Freeform 33">
            <a:extLst>
              <a:ext uri="{FF2B5EF4-FFF2-40B4-BE49-F238E27FC236}">
                <a16:creationId xmlns:a16="http://schemas.microsoft.com/office/drawing/2014/main" xmlns="" id="{75DBEF94-F82D-4044-8145-388903B5B291}"/>
              </a:ext>
            </a:extLst>
          </p:cNvPr>
          <p:cNvSpPr/>
          <p:nvPr/>
        </p:nvSpPr>
        <p:spPr>
          <a:xfrm>
            <a:off x="9767819" y="385958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0" name="Freeform 6">
            <a:extLst>
              <a:ext uri="{FF2B5EF4-FFF2-40B4-BE49-F238E27FC236}">
                <a16:creationId xmlns:a16="http://schemas.microsoft.com/office/drawing/2014/main" xmlns="" id="{F4E3EADA-B24F-4287-9BFF-FEB1023EF702}"/>
              </a:ext>
            </a:extLst>
          </p:cNvPr>
          <p:cNvSpPr>
            <a:spLocks/>
          </p:cNvSpPr>
          <p:nvPr/>
        </p:nvSpPr>
        <p:spPr bwMode="auto">
          <a:xfrm>
            <a:off x="10248476" y="1170295"/>
            <a:ext cx="928635" cy="41723"/>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solidFill>
            <a:schemeClr val="bg1"/>
          </a:solid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Oval 8">
            <a:extLst>
              <a:ext uri="{FF2B5EF4-FFF2-40B4-BE49-F238E27FC236}">
                <a16:creationId xmlns:a16="http://schemas.microsoft.com/office/drawing/2014/main" xmlns="" id="{A8DD38F7-B973-4299-A22D-2BE123C3971B}"/>
              </a:ext>
            </a:extLst>
          </p:cNvPr>
          <p:cNvSpPr/>
          <p:nvPr/>
        </p:nvSpPr>
        <p:spPr>
          <a:xfrm>
            <a:off x="11177111" y="1402375"/>
            <a:ext cx="201536" cy="201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Pie 13">
            <a:extLst>
              <a:ext uri="{FF2B5EF4-FFF2-40B4-BE49-F238E27FC236}">
                <a16:creationId xmlns:a16="http://schemas.microsoft.com/office/drawing/2014/main" xmlns="" id="{D78EE538-8250-4C40-8951-D7DFEBA2C832}"/>
              </a:ext>
            </a:extLst>
          </p:cNvPr>
          <p:cNvSpPr/>
          <p:nvPr/>
        </p:nvSpPr>
        <p:spPr>
          <a:xfrm>
            <a:off x="10971197" y="5964104"/>
            <a:ext cx="613364" cy="613362"/>
          </a:xfrm>
          <a:prstGeom prst="pie">
            <a:avLst>
              <a:gd name="adj1" fmla="val 10792961"/>
              <a:gd name="adj2" fmla="val 2078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8">
            <a:extLst>
              <a:ext uri="{FF2B5EF4-FFF2-40B4-BE49-F238E27FC236}">
                <a16:creationId xmlns:a16="http://schemas.microsoft.com/office/drawing/2014/main" xmlns="" id="{86DFD6D0-AF45-4D91-AB8D-E520D936AD18}"/>
              </a:ext>
            </a:extLst>
          </p:cNvPr>
          <p:cNvSpPr/>
          <p:nvPr/>
        </p:nvSpPr>
        <p:spPr>
          <a:xfrm>
            <a:off x="540168" y="797458"/>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0" name="Oval 8">
            <a:extLst>
              <a:ext uri="{FF2B5EF4-FFF2-40B4-BE49-F238E27FC236}">
                <a16:creationId xmlns:a16="http://schemas.microsoft.com/office/drawing/2014/main" xmlns="" id="{86DFD6D0-AF45-4D91-AB8D-E520D936AD18}"/>
              </a:ext>
            </a:extLst>
          </p:cNvPr>
          <p:cNvSpPr/>
          <p:nvPr/>
        </p:nvSpPr>
        <p:spPr>
          <a:xfrm>
            <a:off x="871529" y="569793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17"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22"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3"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4"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5"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6"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27"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28"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1"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32" name="TextBox 14">
            <a:extLst>
              <a:ext uri="{FF2B5EF4-FFF2-40B4-BE49-F238E27FC236}">
                <a16:creationId xmlns:a16="http://schemas.microsoft.com/office/drawing/2014/main" xmlns="" id="{0A372C39-827D-416B-9959-F342A4F110A4}"/>
              </a:ext>
            </a:extLst>
          </p:cNvPr>
          <p:cNvSpPr txBox="1"/>
          <p:nvPr/>
        </p:nvSpPr>
        <p:spPr>
          <a:xfrm>
            <a:off x="1191602" y="530878"/>
            <a:ext cx="4052392"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noProof="0" dirty="0" smtClean="0">
                <a:solidFill>
                  <a:prstClr val="white"/>
                </a:solidFill>
                <a:cs typeface="+mn-ea"/>
                <a:sym typeface="+mn-lt"/>
              </a:rPr>
              <a:t>RANCANGAN SISTEM</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33"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4" name="TextBox 33">
            <a:extLst>
              <a:ext uri="{FF2B5EF4-FFF2-40B4-BE49-F238E27FC236}">
                <a16:creationId xmlns:a16="http://schemas.microsoft.com/office/drawing/2014/main" xmlns="" id="{E1582FD0-FC11-48B3-A211-8B9B3A637473}"/>
              </a:ext>
            </a:extLst>
          </p:cNvPr>
          <p:cNvSpPr txBox="1"/>
          <p:nvPr/>
        </p:nvSpPr>
        <p:spPr>
          <a:xfrm>
            <a:off x="388697" y="1298277"/>
            <a:ext cx="6342303"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2800" b="1" i="0" u="none" strike="noStrike" kern="1200" cap="none" spc="300" normalizeH="0" baseline="0" noProof="0" dirty="0" smtClean="0">
                <a:ln>
                  <a:noFill/>
                </a:ln>
                <a:solidFill>
                  <a:prstClr val="white"/>
                </a:solidFill>
                <a:effectLst/>
                <a:uLnTx/>
                <a:uFillTx/>
                <a:cs typeface="+mn-ea"/>
                <a:sym typeface="+mn-lt"/>
              </a:rPr>
              <a:t>DATA</a:t>
            </a:r>
            <a:r>
              <a:rPr kumimoji="0" lang="id-ID" sz="2800" b="1" i="0" u="none" strike="noStrike" kern="1200" cap="none" spc="300" normalizeH="0" noProof="0" dirty="0" smtClean="0">
                <a:ln>
                  <a:noFill/>
                </a:ln>
                <a:solidFill>
                  <a:prstClr val="white"/>
                </a:solidFill>
                <a:effectLst/>
                <a:uLnTx/>
                <a:uFillTx/>
                <a:cs typeface="+mn-ea"/>
                <a:sym typeface="+mn-lt"/>
              </a:rPr>
              <a:t> FLOW DIAGRAM (DFD)</a:t>
            </a:r>
            <a:endParaRPr kumimoji="0" lang="en-US" sz="2800" b="1" i="0" u="none" strike="noStrike" kern="1200" cap="none" spc="300" normalizeH="0" baseline="0" noProof="0" dirty="0">
              <a:ln>
                <a:noFill/>
              </a:ln>
              <a:solidFill>
                <a:prstClr val="white"/>
              </a:solidFill>
              <a:effectLst/>
              <a:uLnTx/>
              <a:uFillTx/>
              <a:cs typeface="+mn-ea"/>
              <a:sym typeface="+mn-lt"/>
            </a:endParaRPr>
          </a:p>
        </p:txBody>
      </p:sp>
      <p:sp>
        <p:nvSpPr>
          <p:cNvPr id="29" name="TextBox 28">
            <a:extLst>
              <a:ext uri="{FF2B5EF4-FFF2-40B4-BE49-F238E27FC236}">
                <a16:creationId xmlns:a16="http://schemas.microsoft.com/office/drawing/2014/main" xmlns="" id="{E1582FD0-FC11-48B3-A211-8B9B3A637473}"/>
              </a:ext>
            </a:extLst>
          </p:cNvPr>
          <p:cNvSpPr txBox="1"/>
          <p:nvPr/>
        </p:nvSpPr>
        <p:spPr>
          <a:xfrm>
            <a:off x="378967" y="2034877"/>
            <a:ext cx="1656002"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2800" b="1" i="0" u="none" strike="noStrike" kern="1200" cap="none" spc="300" normalizeH="0" baseline="0" noProof="0" dirty="0" smtClean="0">
                <a:ln>
                  <a:noFill/>
                </a:ln>
                <a:solidFill>
                  <a:prstClr val="white"/>
                </a:solidFill>
                <a:effectLst/>
                <a:uLnTx/>
                <a:uFillTx/>
                <a:cs typeface="+mn-ea"/>
                <a:sym typeface="+mn-lt"/>
              </a:rPr>
              <a:t>Level 2</a:t>
            </a:r>
            <a:endParaRPr kumimoji="0" lang="en-US" sz="2800" b="1" i="0" u="none" strike="noStrike" kern="1200" cap="none" spc="300" normalizeH="0" baseline="0" noProof="0" dirty="0">
              <a:ln>
                <a:noFill/>
              </a:ln>
              <a:solidFill>
                <a:prstClr val="white"/>
              </a:solidFill>
              <a:effectLst/>
              <a:uLnTx/>
              <a:uFillTx/>
              <a:cs typeface="+mn-ea"/>
              <a:sym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98" y="2911331"/>
            <a:ext cx="5112216" cy="335945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404" y="2700390"/>
            <a:ext cx="6010275" cy="3183861"/>
          </a:xfrm>
          <a:prstGeom prst="rect">
            <a:avLst/>
          </a:prstGeom>
        </p:spPr>
      </p:pic>
    </p:spTree>
    <p:custDataLst>
      <p:tags r:id="rId1"/>
    </p:custDataLst>
    <p:extLst>
      <p:ext uri="{BB962C8B-B14F-4D97-AF65-F5344CB8AC3E}">
        <p14:creationId xmlns:p14="http://schemas.microsoft.com/office/powerpoint/2010/main" val="117735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randombar(horizontal)">
                                      <p:cBhvr>
                                        <p:cTn id="13" dur="500"/>
                                        <p:tgtEl>
                                          <p:spTgt spid="3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randombar(horizontal)">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5" grpId="0" animBg="1"/>
      <p:bldP spid="30" grpId="0" animBg="1"/>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KAVDJ\Pictures\administrasi-sulawesi-selatan-a1-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802" t="7736" r="18366" b="31917"/>
          <a:stretch/>
        </p:blipFill>
        <p:spPr bwMode="auto">
          <a:xfrm>
            <a:off x="-15687" y="1"/>
            <a:ext cx="121564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1">
            <a:extLst>
              <a:ext uri="{FF2B5EF4-FFF2-40B4-BE49-F238E27FC236}">
                <a16:creationId xmlns:a16="http://schemas.microsoft.com/office/drawing/2014/main" xmlns="" id="{4DF4EF31-D7BE-4A6A-9652-6FB163E56489}"/>
              </a:ext>
            </a:extLst>
          </p:cNvPr>
          <p:cNvSpPr/>
          <p:nvPr/>
        </p:nvSpPr>
        <p:spPr>
          <a:xfrm>
            <a:off x="0" y="0"/>
            <a:ext cx="12221029"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Freeform 9">
            <a:extLst>
              <a:ext uri="{FF2B5EF4-FFF2-40B4-BE49-F238E27FC236}">
                <a16:creationId xmlns:a16="http://schemas.microsoft.com/office/drawing/2014/main" xmlns="" id="{C144709C-E4B9-44DC-AA66-84D2AA480608}"/>
              </a:ext>
            </a:extLst>
          </p:cNvPr>
          <p:cNvSpPr>
            <a:spLocks/>
          </p:cNvSpPr>
          <p:nvPr/>
        </p:nvSpPr>
        <p:spPr bwMode="auto">
          <a:xfrm>
            <a:off x="5101771" y="5476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7"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5" name="Freeform 33">
            <a:extLst>
              <a:ext uri="{FF2B5EF4-FFF2-40B4-BE49-F238E27FC236}">
                <a16:creationId xmlns:a16="http://schemas.microsoft.com/office/drawing/2014/main" xmlns="" id="{75DBEF94-F82D-4044-8145-388903B5B291}"/>
              </a:ext>
            </a:extLst>
          </p:cNvPr>
          <p:cNvSpPr/>
          <p:nvPr/>
        </p:nvSpPr>
        <p:spPr>
          <a:xfrm>
            <a:off x="9767819" y="385958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0" name="Freeform 6">
            <a:extLst>
              <a:ext uri="{FF2B5EF4-FFF2-40B4-BE49-F238E27FC236}">
                <a16:creationId xmlns:a16="http://schemas.microsoft.com/office/drawing/2014/main" xmlns="" id="{F4E3EADA-B24F-4287-9BFF-FEB1023EF702}"/>
              </a:ext>
            </a:extLst>
          </p:cNvPr>
          <p:cNvSpPr>
            <a:spLocks/>
          </p:cNvSpPr>
          <p:nvPr/>
        </p:nvSpPr>
        <p:spPr bwMode="auto">
          <a:xfrm>
            <a:off x="10248476" y="1170295"/>
            <a:ext cx="928635" cy="41723"/>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solidFill>
            <a:schemeClr val="bg1"/>
          </a:solid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Oval 8">
            <a:extLst>
              <a:ext uri="{FF2B5EF4-FFF2-40B4-BE49-F238E27FC236}">
                <a16:creationId xmlns:a16="http://schemas.microsoft.com/office/drawing/2014/main" xmlns="" id="{A8DD38F7-B973-4299-A22D-2BE123C3971B}"/>
              </a:ext>
            </a:extLst>
          </p:cNvPr>
          <p:cNvSpPr/>
          <p:nvPr/>
        </p:nvSpPr>
        <p:spPr>
          <a:xfrm>
            <a:off x="11177111" y="1402375"/>
            <a:ext cx="201536" cy="201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Pie 13">
            <a:extLst>
              <a:ext uri="{FF2B5EF4-FFF2-40B4-BE49-F238E27FC236}">
                <a16:creationId xmlns:a16="http://schemas.microsoft.com/office/drawing/2014/main" xmlns="" id="{D78EE538-8250-4C40-8951-D7DFEBA2C832}"/>
              </a:ext>
            </a:extLst>
          </p:cNvPr>
          <p:cNvSpPr/>
          <p:nvPr/>
        </p:nvSpPr>
        <p:spPr>
          <a:xfrm>
            <a:off x="10971197" y="5964104"/>
            <a:ext cx="613364" cy="613362"/>
          </a:xfrm>
          <a:prstGeom prst="pie">
            <a:avLst>
              <a:gd name="adj1" fmla="val 10792961"/>
              <a:gd name="adj2" fmla="val 2078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8">
            <a:extLst>
              <a:ext uri="{FF2B5EF4-FFF2-40B4-BE49-F238E27FC236}">
                <a16:creationId xmlns:a16="http://schemas.microsoft.com/office/drawing/2014/main" xmlns="" id="{86DFD6D0-AF45-4D91-AB8D-E520D936AD18}"/>
              </a:ext>
            </a:extLst>
          </p:cNvPr>
          <p:cNvSpPr/>
          <p:nvPr/>
        </p:nvSpPr>
        <p:spPr>
          <a:xfrm>
            <a:off x="540168" y="797458"/>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0" name="Oval 8">
            <a:extLst>
              <a:ext uri="{FF2B5EF4-FFF2-40B4-BE49-F238E27FC236}">
                <a16:creationId xmlns:a16="http://schemas.microsoft.com/office/drawing/2014/main" xmlns="" id="{86DFD6D0-AF45-4D91-AB8D-E520D936AD18}"/>
              </a:ext>
            </a:extLst>
          </p:cNvPr>
          <p:cNvSpPr/>
          <p:nvPr/>
        </p:nvSpPr>
        <p:spPr>
          <a:xfrm>
            <a:off x="871529" y="569793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17"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22"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3"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4"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5"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6"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27"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28"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1"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32" name="TextBox 14">
            <a:extLst>
              <a:ext uri="{FF2B5EF4-FFF2-40B4-BE49-F238E27FC236}">
                <a16:creationId xmlns:a16="http://schemas.microsoft.com/office/drawing/2014/main" xmlns="" id="{0A372C39-827D-416B-9959-F342A4F110A4}"/>
              </a:ext>
            </a:extLst>
          </p:cNvPr>
          <p:cNvSpPr txBox="1"/>
          <p:nvPr/>
        </p:nvSpPr>
        <p:spPr>
          <a:xfrm>
            <a:off x="1191602" y="530878"/>
            <a:ext cx="4052392"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noProof="0" dirty="0" smtClean="0">
                <a:solidFill>
                  <a:prstClr val="white"/>
                </a:solidFill>
                <a:cs typeface="+mn-ea"/>
                <a:sym typeface="+mn-lt"/>
              </a:rPr>
              <a:t>RANCANGAN SISTEM</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33"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4" name="TextBox 33">
            <a:extLst>
              <a:ext uri="{FF2B5EF4-FFF2-40B4-BE49-F238E27FC236}">
                <a16:creationId xmlns:a16="http://schemas.microsoft.com/office/drawing/2014/main" xmlns="" id="{E1582FD0-FC11-48B3-A211-8B9B3A637473}"/>
              </a:ext>
            </a:extLst>
          </p:cNvPr>
          <p:cNvSpPr txBox="1"/>
          <p:nvPr/>
        </p:nvSpPr>
        <p:spPr>
          <a:xfrm>
            <a:off x="388697" y="1298277"/>
            <a:ext cx="8258187"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2800" b="1" i="0" u="none" strike="noStrike" kern="1200" cap="none" spc="300" normalizeH="0" baseline="0" noProof="0" dirty="0" smtClean="0">
                <a:ln>
                  <a:noFill/>
                </a:ln>
                <a:solidFill>
                  <a:prstClr val="white"/>
                </a:solidFill>
                <a:effectLst/>
                <a:uLnTx/>
                <a:uFillTx/>
                <a:cs typeface="+mn-ea"/>
                <a:sym typeface="+mn-lt"/>
              </a:rPr>
              <a:t>DATA</a:t>
            </a:r>
            <a:r>
              <a:rPr kumimoji="0" lang="id-ID" sz="2800" b="1" i="0" u="none" strike="noStrike" kern="1200" cap="none" spc="300" normalizeH="0" noProof="0" dirty="0" smtClean="0">
                <a:ln>
                  <a:noFill/>
                </a:ln>
                <a:solidFill>
                  <a:prstClr val="white"/>
                </a:solidFill>
                <a:effectLst/>
                <a:uLnTx/>
                <a:uFillTx/>
                <a:cs typeface="+mn-ea"/>
                <a:sym typeface="+mn-lt"/>
              </a:rPr>
              <a:t> FLOW DIAGRAM (DFD) STAF</a:t>
            </a:r>
            <a:endParaRPr kumimoji="0" lang="en-US" sz="2800" b="1" i="0" u="none" strike="noStrike" kern="1200" cap="none" spc="300" normalizeH="0" baseline="0" noProof="0" dirty="0">
              <a:ln>
                <a:noFill/>
              </a:ln>
              <a:solidFill>
                <a:prstClr val="white"/>
              </a:solidFill>
              <a:effectLst/>
              <a:uLnTx/>
              <a:uFillTx/>
              <a:cs typeface="+mn-ea"/>
              <a:sym typeface="+mn-lt"/>
            </a:endParaRPr>
          </a:p>
        </p:txBody>
      </p:sp>
      <p:sp>
        <p:nvSpPr>
          <p:cNvPr id="29" name="TextBox 28">
            <a:extLst>
              <a:ext uri="{FF2B5EF4-FFF2-40B4-BE49-F238E27FC236}">
                <a16:creationId xmlns:a16="http://schemas.microsoft.com/office/drawing/2014/main" xmlns="" id="{E1582FD0-FC11-48B3-A211-8B9B3A637473}"/>
              </a:ext>
            </a:extLst>
          </p:cNvPr>
          <p:cNvSpPr txBox="1"/>
          <p:nvPr/>
        </p:nvSpPr>
        <p:spPr>
          <a:xfrm>
            <a:off x="378967" y="2034877"/>
            <a:ext cx="1656002"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2800" b="1" i="0" u="none" strike="noStrike" kern="1200" cap="none" spc="300" normalizeH="0" baseline="0" noProof="0" dirty="0" smtClean="0">
                <a:ln>
                  <a:noFill/>
                </a:ln>
                <a:solidFill>
                  <a:prstClr val="white"/>
                </a:solidFill>
                <a:effectLst/>
                <a:uLnTx/>
                <a:uFillTx/>
                <a:cs typeface="+mn-ea"/>
                <a:sym typeface="+mn-lt"/>
              </a:rPr>
              <a:t>Level 1</a:t>
            </a:r>
            <a:endParaRPr kumimoji="0" lang="en-US" sz="2800" b="1" i="0" u="none" strike="noStrike" kern="1200" cap="none" spc="300" normalizeH="0" baseline="0" noProof="0" dirty="0">
              <a:ln>
                <a:noFill/>
              </a:ln>
              <a:solidFill>
                <a:prstClr val="white"/>
              </a:solidFill>
              <a:effectLst/>
              <a:uLnTx/>
              <a:uFillTx/>
              <a:cs typeface="+mn-ea"/>
              <a:sym typeface="+mn-lt"/>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500" y="1832301"/>
            <a:ext cx="5306508" cy="4659178"/>
          </a:xfrm>
          <a:prstGeom prst="rect">
            <a:avLst/>
          </a:prstGeom>
        </p:spPr>
      </p:pic>
    </p:spTree>
    <p:custDataLst>
      <p:tags r:id="rId1"/>
    </p:custDataLst>
    <p:extLst>
      <p:ext uri="{BB962C8B-B14F-4D97-AF65-F5344CB8AC3E}">
        <p14:creationId xmlns:p14="http://schemas.microsoft.com/office/powerpoint/2010/main" val="9138608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randombar(horizontal)">
                                      <p:cBhvr>
                                        <p:cTn id="13" dur="500"/>
                                        <p:tgtEl>
                                          <p:spTgt spid="3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randombar(horizontal)">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5" grpId="0" animBg="1"/>
      <p:bldP spid="30" grpId="0" animBg="1"/>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KAVDJ\Pictures\administrasi-sulawesi-selatan-a1-1.jpg"/>
          <p:cNvPicPr>
            <a:picLocks noChangeAspect="1" noChangeArrowheads="1"/>
          </p:cNvPicPr>
          <p:nvPr/>
        </p:nvPicPr>
        <p:blipFill rotWithShape="1">
          <a:blip r:embed="rId4">
            <a:extLst>
              <a:ext uri="{28A0092B-C50C-407E-A947-70E740481C1C}">
                <a14:useLocalDpi xmlns:a14="http://schemas.microsoft.com/office/drawing/2010/main" val="0"/>
              </a:ext>
            </a:extLst>
          </a:blip>
          <a:srcRect l="10802" t="7736" r="18366" b="31917"/>
          <a:stretch/>
        </p:blipFill>
        <p:spPr bwMode="auto">
          <a:xfrm>
            <a:off x="-15687" y="1"/>
            <a:ext cx="121564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1">
            <a:extLst>
              <a:ext uri="{FF2B5EF4-FFF2-40B4-BE49-F238E27FC236}">
                <a16:creationId xmlns:a16="http://schemas.microsoft.com/office/drawing/2014/main" xmlns="" id="{4DF4EF31-D7BE-4A6A-9652-6FB163E56489}"/>
              </a:ext>
            </a:extLst>
          </p:cNvPr>
          <p:cNvSpPr/>
          <p:nvPr/>
        </p:nvSpPr>
        <p:spPr>
          <a:xfrm>
            <a:off x="25400" y="-76200"/>
            <a:ext cx="12221029"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Freeform 9">
            <a:extLst>
              <a:ext uri="{FF2B5EF4-FFF2-40B4-BE49-F238E27FC236}">
                <a16:creationId xmlns:a16="http://schemas.microsoft.com/office/drawing/2014/main" xmlns="" id="{C144709C-E4B9-44DC-AA66-84D2AA480608}"/>
              </a:ext>
            </a:extLst>
          </p:cNvPr>
          <p:cNvSpPr>
            <a:spLocks/>
          </p:cNvSpPr>
          <p:nvPr/>
        </p:nvSpPr>
        <p:spPr bwMode="auto">
          <a:xfrm>
            <a:off x="5101771" y="5476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7"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5" name="Freeform 33">
            <a:extLst>
              <a:ext uri="{FF2B5EF4-FFF2-40B4-BE49-F238E27FC236}">
                <a16:creationId xmlns:a16="http://schemas.microsoft.com/office/drawing/2014/main" xmlns="" id="{75DBEF94-F82D-4044-8145-388903B5B291}"/>
              </a:ext>
            </a:extLst>
          </p:cNvPr>
          <p:cNvSpPr/>
          <p:nvPr/>
        </p:nvSpPr>
        <p:spPr>
          <a:xfrm>
            <a:off x="9767819" y="385958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0" name="Freeform 6">
            <a:extLst>
              <a:ext uri="{FF2B5EF4-FFF2-40B4-BE49-F238E27FC236}">
                <a16:creationId xmlns:a16="http://schemas.microsoft.com/office/drawing/2014/main" xmlns="" id="{F4E3EADA-B24F-4287-9BFF-FEB1023EF702}"/>
              </a:ext>
            </a:extLst>
          </p:cNvPr>
          <p:cNvSpPr>
            <a:spLocks/>
          </p:cNvSpPr>
          <p:nvPr/>
        </p:nvSpPr>
        <p:spPr bwMode="auto">
          <a:xfrm>
            <a:off x="10248476" y="1170295"/>
            <a:ext cx="928635" cy="41723"/>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solidFill>
            <a:schemeClr val="bg1"/>
          </a:solid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Oval 8">
            <a:extLst>
              <a:ext uri="{FF2B5EF4-FFF2-40B4-BE49-F238E27FC236}">
                <a16:creationId xmlns:a16="http://schemas.microsoft.com/office/drawing/2014/main" xmlns="" id="{A8DD38F7-B973-4299-A22D-2BE123C3971B}"/>
              </a:ext>
            </a:extLst>
          </p:cNvPr>
          <p:cNvSpPr/>
          <p:nvPr/>
        </p:nvSpPr>
        <p:spPr>
          <a:xfrm>
            <a:off x="11177111" y="1402375"/>
            <a:ext cx="201536" cy="201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Pie 13">
            <a:extLst>
              <a:ext uri="{FF2B5EF4-FFF2-40B4-BE49-F238E27FC236}">
                <a16:creationId xmlns:a16="http://schemas.microsoft.com/office/drawing/2014/main" xmlns="" id="{D78EE538-8250-4C40-8951-D7DFEBA2C832}"/>
              </a:ext>
            </a:extLst>
          </p:cNvPr>
          <p:cNvSpPr/>
          <p:nvPr/>
        </p:nvSpPr>
        <p:spPr>
          <a:xfrm>
            <a:off x="10971197" y="5964104"/>
            <a:ext cx="613364" cy="613362"/>
          </a:xfrm>
          <a:prstGeom prst="pie">
            <a:avLst>
              <a:gd name="adj1" fmla="val 10792961"/>
              <a:gd name="adj2" fmla="val 2078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8">
            <a:extLst>
              <a:ext uri="{FF2B5EF4-FFF2-40B4-BE49-F238E27FC236}">
                <a16:creationId xmlns:a16="http://schemas.microsoft.com/office/drawing/2014/main" xmlns="" id="{86DFD6D0-AF45-4D91-AB8D-E520D936AD18}"/>
              </a:ext>
            </a:extLst>
          </p:cNvPr>
          <p:cNvSpPr/>
          <p:nvPr/>
        </p:nvSpPr>
        <p:spPr>
          <a:xfrm>
            <a:off x="540168" y="797458"/>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0" name="Oval 8">
            <a:extLst>
              <a:ext uri="{FF2B5EF4-FFF2-40B4-BE49-F238E27FC236}">
                <a16:creationId xmlns:a16="http://schemas.microsoft.com/office/drawing/2014/main" xmlns="" id="{86DFD6D0-AF45-4D91-AB8D-E520D936AD18}"/>
              </a:ext>
            </a:extLst>
          </p:cNvPr>
          <p:cNvSpPr/>
          <p:nvPr/>
        </p:nvSpPr>
        <p:spPr>
          <a:xfrm>
            <a:off x="871529" y="569793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17"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22"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3"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4"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5"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6"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27"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28"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1"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32" name="TextBox 14">
            <a:extLst>
              <a:ext uri="{FF2B5EF4-FFF2-40B4-BE49-F238E27FC236}">
                <a16:creationId xmlns:a16="http://schemas.microsoft.com/office/drawing/2014/main" xmlns="" id="{0A372C39-827D-416B-9959-F342A4F110A4}"/>
              </a:ext>
            </a:extLst>
          </p:cNvPr>
          <p:cNvSpPr txBox="1"/>
          <p:nvPr/>
        </p:nvSpPr>
        <p:spPr>
          <a:xfrm>
            <a:off x="1501980" y="530878"/>
            <a:ext cx="343164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noProof="0" dirty="0" smtClean="0">
                <a:solidFill>
                  <a:prstClr val="white"/>
                </a:solidFill>
                <a:cs typeface="+mn-ea"/>
                <a:sym typeface="+mn-lt"/>
              </a:rPr>
              <a:t>LATAR BELAKANG</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33"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6" name="îŝḻîďe">
            <a:extLst>
              <a:ext uri="{FF2B5EF4-FFF2-40B4-BE49-F238E27FC236}">
                <a16:creationId xmlns:a16="http://schemas.microsoft.com/office/drawing/2014/main" xmlns="" id="{5A1F4896-2194-446D-A2C1-CBD11B6B9700}"/>
              </a:ext>
            </a:extLst>
          </p:cNvPr>
          <p:cNvSpPr/>
          <p:nvPr/>
        </p:nvSpPr>
        <p:spPr>
          <a:xfrm>
            <a:off x="406816" y="1417461"/>
            <a:ext cx="670540" cy="670540"/>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cs typeface="+mn-ea"/>
              <a:sym typeface="+mn-lt"/>
            </a:endParaRPr>
          </a:p>
        </p:txBody>
      </p:sp>
      <p:sp>
        <p:nvSpPr>
          <p:cNvPr id="37" name="iṣľïḓè">
            <a:extLst>
              <a:ext uri="{FF2B5EF4-FFF2-40B4-BE49-F238E27FC236}">
                <a16:creationId xmlns:a16="http://schemas.microsoft.com/office/drawing/2014/main" xmlns="" id="{4197EB5B-081E-4755-AAFB-2DC75991ECEB}"/>
              </a:ext>
            </a:extLst>
          </p:cNvPr>
          <p:cNvSpPr/>
          <p:nvPr/>
        </p:nvSpPr>
        <p:spPr>
          <a:xfrm>
            <a:off x="580926" y="1579175"/>
            <a:ext cx="322319" cy="347113"/>
          </a:xfrm>
          <a:custGeom>
            <a:avLst/>
            <a:gdLst>
              <a:gd name="connsiteX0" fmla="*/ 362430 w 495300"/>
              <a:gd name="connsiteY0" fmla="*/ 621 h 533400"/>
              <a:gd name="connsiteX1" fmla="*/ 400530 w 495300"/>
              <a:gd name="connsiteY1" fmla="*/ 38721 h 533400"/>
              <a:gd name="connsiteX2" fmla="*/ 400530 w 495300"/>
              <a:gd name="connsiteY2" fmla="*/ 38721 h 533400"/>
              <a:gd name="connsiteX3" fmla="*/ 400530 w 495300"/>
              <a:gd name="connsiteY3" fmla="*/ 124446 h 533400"/>
              <a:gd name="connsiteX4" fmla="*/ 362430 w 495300"/>
              <a:gd name="connsiteY4" fmla="*/ 162546 h 533400"/>
              <a:gd name="connsiteX5" fmla="*/ 362430 w 495300"/>
              <a:gd name="connsiteY5" fmla="*/ 162546 h 533400"/>
              <a:gd name="connsiteX6" fmla="*/ 257655 w 495300"/>
              <a:gd name="connsiteY6" fmla="*/ 162546 h 533400"/>
              <a:gd name="connsiteX7" fmla="*/ 257655 w 495300"/>
              <a:gd name="connsiteY7" fmla="*/ 295896 h 533400"/>
              <a:gd name="connsiteX8" fmla="*/ 419580 w 495300"/>
              <a:gd name="connsiteY8" fmla="*/ 295896 h 533400"/>
              <a:gd name="connsiteX9" fmla="*/ 457680 w 495300"/>
              <a:gd name="connsiteY9" fmla="*/ 332091 h 533400"/>
              <a:gd name="connsiteX10" fmla="*/ 457680 w 495300"/>
              <a:gd name="connsiteY10" fmla="*/ 333996 h 533400"/>
              <a:gd name="connsiteX11" fmla="*/ 457680 w 495300"/>
              <a:gd name="connsiteY11" fmla="*/ 438771 h 533400"/>
              <a:gd name="connsiteX12" fmla="*/ 467205 w 495300"/>
              <a:gd name="connsiteY12" fmla="*/ 438771 h 533400"/>
              <a:gd name="connsiteX13" fmla="*/ 495780 w 495300"/>
              <a:gd name="connsiteY13" fmla="*/ 465441 h 533400"/>
              <a:gd name="connsiteX14" fmla="*/ 495780 w 495300"/>
              <a:gd name="connsiteY14" fmla="*/ 467346 h 533400"/>
              <a:gd name="connsiteX15" fmla="*/ 495780 w 495300"/>
              <a:gd name="connsiteY15" fmla="*/ 505446 h 533400"/>
              <a:gd name="connsiteX16" fmla="*/ 467205 w 495300"/>
              <a:gd name="connsiteY16" fmla="*/ 534021 h 533400"/>
              <a:gd name="connsiteX17" fmla="*/ 467205 w 495300"/>
              <a:gd name="connsiteY17" fmla="*/ 534021 h 533400"/>
              <a:gd name="connsiteX18" fmla="*/ 429105 w 495300"/>
              <a:gd name="connsiteY18" fmla="*/ 534021 h 533400"/>
              <a:gd name="connsiteX19" fmla="*/ 400530 w 495300"/>
              <a:gd name="connsiteY19" fmla="*/ 505446 h 533400"/>
              <a:gd name="connsiteX20" fmla="*/ 400530 w 495300"/>
              <a:gd name="connsiteY20" fmla="*/ 505446 h 533400"/>
              <a:gd name="connsiteX21" fmla="*/ 400530 w 495300"/>
              <a:gd name="connsiteY21" fmla="*/ 467346 h 533400"/>
              <a:gd name="connsiteX22" fmla="*/ 429105 w 495300"/>
              <a:gd name="connsiteY22" fmla="*/ 438771 h 533400"/>
              <a:gd name="connsiteX23" fmla="*/ 429105 w 495300"/>
              <a:gd name="connsiteY23" fmla="*/ 438771 h 533400"/>
              <a:gd name="connsiteX24" fmla="*/ 438630 w 495300"/>
              <a:gd name="connsiteY24" fmla="*/ 438771 h 533400"/>
              <a:gd name="connsiteX25" fmla="*/ 438630 w 495300"/>
              <a:gd name="connsiteY25" fmla="*/ 333996 h 533400"/>
              <a:gd name="connsiteX26" fmla="*/ 420533 w 495300"/>
              <a:gd name="connsiteY26" fmla="*/ 314946 h 533400"/>
              <a:gd name="connsiteX27" fmla="*/ 419580 w 495300"/>
              <a:gd name="connsiteY27" fmla="*/ 314946 h 533400"/>
              <a:gd name="connsiteX28" fmla="*/ 257655 w 495300"/>
              <a:gd name="connsiteY28" fmla="*/ 314946 h 533400"/>
              <a:gd name="connsiteX29" fmla="*/ 257655 w 495300"/>
              <a:gd name="connsiteY29" fmla="*/ 438771 h 533400"/>
              <a:gd name="connsiteX30" fmla="*/ 267180 w 495300"/>
              <a:gd name="connsiteY30" fmla="*/ 438771 h 533400"/>
              <a:gd name="connsiteX31" fmla="*/ 295755 w 495300"/>
              <a:gd name="connsiteY31" fmla="*/ 465441 h 533400"/>
              <a:gd name="connsiteX32" fmla="*/ 295755 w 495300"/>
              <a:gd name="connsiteY32" fmla="*/ 467346 h 533400"/>
              <a:gd name="connsiteX33" fmla="*/ 295755 w 495300"/>
              <a:gd name="connsiteY33" fmla="*/ 505446 h 533400"/>
              <a:gd name="connsiteX34" fmla="*/ 267180 w 495300"/>
              <a:gd name="connsiteY34" fmla="*/ 534021 h 533400"/>
              <a:gd name="connsiteX35" fmla="*/ 267180 w 495300"/>
              <a:gd name="connsiteY35" fmla="*/ 534021 h 533400"/>
              <a:gd name="connsiteX36" fmla="*/ 229080 w 495300"/>
              <a:gd name="connsiteY36" fmla="*/ 534021 h 533400"/>
              <a:gd name="connsiteX37" fmla="*/ 200505 w 495300"/>
              <a:gd name="connsiteY37" fmla="*/ 505446 h 533400"/>
              <a:gd name="connsiteX38" fmla="*/ 200505 w 495300"/>
              <a:gd name="connsiteY38" fmla="*/ 505446 h 533400"/>
              <a:gd name="connsiteX39" fmla="*/ 200505 w 495300"/>
              <a:gd name="connsiteY39" fmla="*/ 467346 h 533400"/>
              <a:gd name="connsiteX40" fmla="*/ 229080 w 495300"/>
              <a:gd name="connsiteY40" fmla="*/ 438771 h 533400"/>
              <a:gd name="connsiteX41" fmla="*/ 229080 w 495300"/>
              <a:gd name="connsiteY41" fmla="*/ 438771 h 533400"/>
              <a:gd name="connsiteX42" fmla="*/ 238605 w 495300"/>
              <a:gd name="connsiteY42" fmla="*/ 438771 h 533400"/>
              <a:gd name="connsiteX43" fmla="*/ 238605 w 495300"/>
              <a:gd name="connsiteY43" fmla="*/ 314946 h 533400"/>
              <a:gd name="connsiteX44" fmla="*/ 76680 w 495300"/>
              <a:gd name="connsiteY44" fmla="*/ 314946 h 533400"/>
              <a:gd name="connsiteX45" fmla="*/ 57630 w 495300"/>
              <a:gd name="connsiteY45" fmla="*/ 333044 h 533400"/>
              <a:gd name="connsiteX46" fmla="*/ 57630 w 495300"/>
              <a:gd name="connsiteY46" fmla="*/ 333996 h 533400"/>
              <a:gd name="connsiteX47" fmla="*/ 57630 w 495300"/>
              <a:gd name="connsiteY47" fmla="*/ 438771 h 533400"/>
              <a:gd name="connsiteX48" fmla="*/ 67155 w 495300"/>
              <a:gd name="connsiteY48" fmla="*/ 438771 h 533400"/>
              <a:gd name="connsiteX49" fmla="*/ 95730 w 495300"/>
              <a:gd name="connsiteY49" fmla="*/ 465441 h 533400"/>
              <a:gd name="connsiteX50" fmla="*/ 95730 w 495300"/>
              <a:gd name="connsiteY50" fmla="*/ 467346 h 533400"/>
              <a:gd name="connsiteX51" fmla="*/ 95730 w 495300"/>
              <a:gd name="connsiteY51" fmla="*/ 505446 h 533400"/>
              <a:gd name="connsiteX52" fmla="*/ 67155 w 495300"/>
              <a:gd name="connsiteY52" fmla="*/ 534021 h 533400"/>
              <a:gd name="connsiteX53" fmla="*/ 67155 w 495300"/>
              <a:gd name="connsiteY53" fmla="*/ 534021 h 533400"/>
              <a:gd name="connsiteX54" fmla="*/ 29055 w 495300"/>
              <a:gd name="connsiteY54" fmla="*/ 534021 h 533400"/>
              <a:gd name="connsiteX55" fmla="*/ 480 w 495300"/>
              <a:gd name="connsiteY55" fmla="*/ 505446 h 533400"/>
              <a:gd name="connsiteX56" fmla="*/ 480 w 495300"/>
              <a:gd name="connsiteY56" fmla="*/ 505446 h 533400"/>
              <a:gd name="connsiteX57" fmla="*/ 480 w 495300"/>
              <a:gd name="connsiteY57" fmla="*/ 467346 h 533400"/>
              <a:gd name="connsiteX58" fmla="*/ 29055 w 495300"/>
              <a:gd name="connsiteY58" fmla="*/ 438771 h 533400"/>
              <a:gd name="connsiteX59" fmla="*/ 29055 w 495300"/>
              <a:gd name="connsiteY59" fmla="*/ 438771 h 533400"/>
              <a:gd name="connsiteX60" fmla="*/ 38580 w 495300"/>
              <a:gd name="connsiteY60" fmla="*/ 438771 h 533400"/>
              <a:gd name="connsiteX61" fmla="*/ 38580 w 495300"/>
              <a:gd name="connsiteY61" fmla="*/ 333996 h 533400"/>
              <a:gd name="connsiteX62" fmla="*/ 74775 w 495300"/>
              <a:gd name="connsiteY62" fmla="*/ 295896 h 533400"/>
              <a:gd name="connsiteX63" fmla="*/ 76680 w 495300"/>
              <a:gd name="connsiteY63" fmla="*/ 295896 h 533400"/>
              <a:gd name="connsiteX64" fmla="*/ 238605 w 495300"/>
              <a:gd name="connsiteY64" fmla="*/ 295896 h 533400"/>
              <a:gd name="connsiteX65" fmla="*/ 238605 w 495300"/>
              <a:gd name="connsiteY65" fmla="*/ 162546 h 533400"/>
              <a:gd name="connsiteX66" fmla="*/ 133830 w 495300"/>
              <a:gd name="connsiteY66" fmla="*/ 162546 h 533400"/>
              <a:gd name="connsiteX67" fmla="*/ 95730 w 495300"/>
              <a:gd name="connsiteY67" fmla="*/ 126351 h 533400"/>
              <a:gd name="connsiteX68" fmla="*/ 95730 w 495300"/>
              <a:gd name="connsiteY68" fmla="*/ 124446 h 533400"/>
              <a:gd name="connsiteX69" fmla="*/ 95730 w 495300"/>
              <a:gd name="connsiteY69" fmla="*/ 38721 h 533400"/>
              <a:gd name="connsiteX70" fmla="*/ 133830 w 495300"/>
              <a:gd name="connsiteY70" fmla="*/ 621 h 533400"/>
              <a:gd name="connsiteX71" fmla="*/ 133830 w 495300"/>
              <a:gd name="connsiteY71" fmla="*/ 621 h 533400"/>
              <a:gd name="connsiteX72" fmla="*/ 362430 w 495300"/>
              <a:gd name="connsiteY72" fmla="*/ 621 h 533400"/>
              <a:gd name="connsiteX73" fmla="*/ 67155 w 495300"/>
              <a:gd name="connsiteY73" fmla="*/ 457821 h 533400"/>
              <a:gd name="connsiteX74" fmla="*/ 29055 w 495300"/>
              <a:gd name="connsiteY74" fmla="*/ 457821 h 533400"/>
              <a:gd name="connsiteX75" fmla="*/ 19530 w 495300"/>
              <a:gd name="connsiteY75" fmla="*/ 467346 h 533400"/>
              <a:gd name="connsiteX76" fmla="*/ 19530 w 495300"/>
              <a:gd name="connsiteY76" fmla="*/ 467346 h 533400"/>
              <a:gd name="connsiteX77" fmla="*/ 19530 w 495300"/>
              <a:gd name="connsiteY77" fmla="*/ 505446 h 533400"/>
              <a:gd name="connsiteX78" fmla="*/ 29055 w 495300"/>
              <a:gd name="connsiteY78" fmla="*/ 514971 h 533400"/>
              <a:gd name="connsiteX79" fmla="*/ 29055 w 495300"/>
              <a:gd name="connsiteY79" fmla="*/ 514971 h 533400"/>
              <a:gd name="connsiteX80" fmla="*/ 67155 w 495300"/>
              <a:gd name="connsiteY80" fmla="*/ 514971 h 533400"/>
              <a:gd name="connsiteX81" fmla="*/ 76680 w 495300"/>
              <a:gd name="connsiteY81" fmla="*/ 505446 h 533400"/>
              <a:gd name="connsiteX82" fmla="*/ 76680 w 495300"/>
              <a:gd name="connsiteY82" fmla="*/ 505446 h 533400"/>
              <a:gd name="connsiteX83" fmla="*/ 76680 w 495300"/>
              <a:gd name="connsiteY83" fmla="*/ 467346 h 533400"/>
              <a:gd name="connsiteX84" fmla="*/ 67155 w 495300"/>
              <a:gd name="connsiteY84" fmla="*/ 457821 h 533400"/>
              <a:gd name="connsiteX85" fmla="*/ 67155 w 495300"/>
              <a:gd name="connsiteY85" fmla="*/ 457821 h 533400"/>
              <a:gd name="connsiteX86" fmla="*/ 267180 w 495300"/>
              <a:gd name="connsiteY86" fmla="*/ 457821 h 533400"/>
              <a:gd name="connsiteX87" fmla="*/ 229080 w 495300"/>
              <a:gd name="connsiteY87" fmla="*/ 457821 h 533400"/>
              <a:gd name="connsiteX88" fmla="*/ 219555 w 495300"/>
              <a:gd name="connsiteY88" fmla="*/ 467346 h 533400"/>
              <a:gd name="connsiteX89" fmla="*/ 219555 w 495300"/>
              <a:gd name="connsiteY89" fmla="*/ 467346 h 533400"/>
              <a:gd name="connsiteX90" fmla="*/ 219555 w 495300"/>
              <a:gd name="connsiteY90" fmla="*/ 505446 h 533400"/>
              <a:gd name="connsiteX91" fmla="*/ 229080 w 495300"/>
              <a:gd name="connsiteY91" fmla="*/ 514971 h 533400"/>
              <a:gd name="connsiteX92" fmla="*/ 229080 w 495300"/>
              <a:gd name="connsiteY92" fmla="*/ 514971 h 533400"/>
              <a:gd name="connsiteX93" fmla="*/ 267180 w 495300"/>
              <a:gd name="connsiteY93" fmla="*/ 514971 h 533400"/>
              <a:gd name="connsiteX94" fmla="*/ 276705 w 495300"/>
              <a:gd name="connsiteY94" fmla="*/ 505446 h 533400"/>
              <a:gd name="connsiteX95" fmla="*/ 276705 w 495300"/>
              <a:gd name="connsiteY95" fmla="*/ 505446 h 533400"/>
              <a:gd name="connsiteX96" fmla="*/ 276705 w 495300"/>
              <a:gd name="connsiteY96" fmla="*/ 467346 h 533400"/>
              <a:gd name="connsiteX97" fmla="*/ 267180 w 495300"/>
              <a:gd name="connsiteY97" fmla="*/ 457821 h 533400"/>
              <a:gd name="connsiteX98" fmla="*/ 267180 w 495300"/>
              <a:gd name="connsiteY98" fmla="*/ 457821 h 533400"/>
              <a:gd name="connsiteX99" fmla="*/ 467205 w 495300"/>
              <a:gd name="connsiteY99" fmla="*/ 457821 h 533400"/>
              <a:gd name="connsiteX100" fmla="*/ 429105 w 495300"/>
              <a:gd name="connsiteY100" fmla="*/ 457821 h 533400"/>
              <a:gd name="connsiteX101" fmla="*/ 419580 w 495300"/>
              <a:gd name="connsiteY101" fmla="*/ 467346 h 533400"/>
              <a:gd name="connsiteX102" fmla="*/ 419580 w 495300"/>
              <a:gd name="connsiteY102" fmla="*/ 467346 h 533400"/>
              <a:gd name="connsiteX103" fmla="*/ 419580 w 495300"/>
              <a:gd name="connsiteY103" fmla="*/ 505446 h 533400"/>
              <a:gd name="connsiteX104" fmla="*/ 429105 w 495300"/>
              <a:gd name="connsiteY104" fmla="*/ 514971 h 533400"/>
              <a:gd name="connsiteX105" fmla="*/ 429105 w 495300"/>
              <a:gd name="connsiteY105" fmla="*/ 514971 h 533400"/>
              <a:gd name="connsiteX106" fmla="*/ 467205 w 495300"/>
              <a:gd name="connsiteY106" fmla="*/ 514971 h 533400"/>
              <a:gd name="connsiteX107" fmla="*/ 476730 w 495300"/>
              <a:gd name="connsiteY107" fmla="*/ 505446 h 533400"/>
              <a:gd name="connsiteX108" fmla="*/ 476730 w 495300"/>
              <a:gd name="connsiteY108" fmla="*/ 505446 h 533400"/>
              <a:gd name="connsiteX109" fmla="*/ 476730 w 495300"/>
              <a:gd name="connsiteY109" fmla="*/ 467346 h 533400"/>
              <a:gd name="connsiteX110" fmla="*/ 467205 w 495300"/>
              <a:gd name="connsiteY110" fmla="*/ 457821 h 533400"/>
              <a:gd name="connsiteX111" fmla="*/ 467205 w 495300"/>
              <a:gd name="connsiteY111" fmla="*/ 457821 h 533400"/>
              <a:gd name="connsiteX112" fmla="*/ 362430 w 495300"/>
              <a:gd name="connsiteY112" fmla="*/ 19671 h 533400"/>
              <a:gd name="connsiteX113" fmla="*/ 133830 w 495300"/>
              <a:gd name="connsiteY113" fmla="*/ 19671 h 533400"/>
              <a:gd name="connsiteX114" fmla="*/ 114780 w 495300"/>
              <a:gd name="connsiteY114" fmla="*/ 38721 h 533400"/>
              <a:gd name="connsiteX115" fmla="*/ 114780 w 495300"/>
              <a:gd name="connsiteY115" fmla="*/ 38721 h 533400"/>
              <a:gd name="connsiteX116" fmla="*/ 114780 w 495300"/>
              <a:gd name="connsiteY116" fmla="*/ 124446 h 533400"/>
              <a:gd name="connsiteX117" fmla="*/ 133830 w 495300"/>
              <a:gd name="connsiteY117" fmla="*/ 143496 h 533400"/>
              <a:gd name="connsiteX118" fmla="*/ 133830 w 495300"/>
              <a:gd name="connsiteY118" fmla="*/ 143496 h 533400"/>
              <a:gd name="connsiteX119" fmla="*/ 362430 w 495300"/>
              <a:gd name="connsiteY119" fmla="*/ 143496 h 533400"/>
              <a:gd name="connsiteX120" fmla="*/ 381480 w 495300"/>
              <a:gd name="connsiteY120" fmla="*/ 124446 h 533400"/>
              <a:gd name="connsiteX121" fmla="*/ 381480 w 495300"/>
              <a:gd name="connsiteY121" fmla="*/ 124446 h 533400"/>
              <a:gd name="connsiteX122" fmla="*/ 381480 w 495300"/>
              <a:gd name="connsiteY122" fmla="*/ 38721 h 533400"/>
              <a:gd name="connsiteX123" fmla="*/ 362430 w 495300"/>
              <a:gd name="connsiteY123" fmla="*/ 19671 h 533400"/>
              <a:gd name="connsiteX124" fmla="*/ 362430 w 495300"/>
              <a:gd name="connsiteY124" fmla="*/ 19671 h 533400"/>
              <a:gd name="connsiteX125" fmla="*/ 157643 w 495300"/>
              <a:gd name="connsiteY125" fmla="*/ 86346 h 533400"/>
              <a:gd name="connsiteX126" fmla="*/ 171930 w 495300"/>
              <a:gd name="connsiteY126" fmla="*/ 100634 h 533400"/>
              <a:gd name="connsiteX127" fmla="*/ 157643 w 495300"/>
              <a:gd name="connsiteY127" fmla="*/ 114921 h 533400"/>
              <a:gd name="connsiteX128" fmla="*/ 143355 w 495300"/>
              <a:gd name="connsiteY128" fmla="*/ 100634 h 533400"/>
              <a:gd name="connsiteX129" fmla="*/ 157643 w 495300"/>
              <a:gd name="connsiteY129"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95300" h="533400">
                <a:moveTo>
                  <a:pt x="362430" y="621"/>
                </a:moveTo>
                <a:cubicBezTo>
                  <a:pt x="383385" y="621"/>
                  <a:pt x="400530" y="17766"/>
                  <a:pt x="400530" y="38721"/>
                </a:cubicBezTo>
                <a:lnTo>
                  <a:pt x="400530" y="38721"/>
                </a:lnTo>
                <a:lnTo>
                  <a:pt x="400530" y="124446"/>
                </a:lnTo>
                <a:cubicBezTo>
                  <a:pt x="400530" y="145401"/>
                  <a:pt x="383385" y="162546"/>
                  <a:pt x="362430" y="162546"/>
                </a:cubicBezTo>
                <a:lnTo>
                  <a:pt x="362430" y="162546"/>
                </a:lnTo>
                <a:lnTo>
                  <a:pt x="257655" y="162546"/>
                </a:lnTo>
                <a:lnTo>
                  <a:pt x="257655" y="295896"/>
                </a:lnTo>
                <a:lnTo>
                  <a:pt x="419580" y="295896"/>
                </a:lnTo>
                <a:cubicBezTo>
                  <a:pt x="439583" y="295896"/>
                  <a:pt x="456727" y="312089"/>
                  <a:pt x="457680" y="332091"/>
                </a:cubicBezTo>
                <a:lnTo>
                  <a:pt x="457680" y="333996"/>
                </a:lnTo>
                <a:lnTo>
                  <a:pt x="457680" y="438771"/>
                </a:lnTo>
                <a:lnTo>
                  <a:pt x="467205" y="438771"/>
                </a:lnTo>
                <a:cubicBezTo>
                  <a:pt x="482445" y="438771"/>
                  <a:pt x="494827" y="450201"/>
                  <a:pt x="495780" y="465441"/>
                </a:cubicBezTo>
                <a:lnTo>
                  <a:pt x="495780" y="467346"/>
                </a:lnTo>
                <a:lnTo>
                  <a:pt x="495780" y="505446"/>
                </a:lnTo>
                <a:cubicBezTo>
                  <a:pt x="495780" y="521639"/>
                  <a:pt x="483398" y="534021"/>
                  <a:pt x="467205" y="534021"/>
                </a:cubicBezTo>
                <a:lnTo>
                  <a:pt x="467205" y="534021"/>
                </a:lnTo>
                <a:lnTo>
                  <a:pt x="429105" y="534021"/>
                </a:lnTo>
                <a:cubicBezTo>
                  <a:pt x="412912" y="534021"/>
                  <a:pt x="400530" y="521639"/>
                  <a:pt x="400530" y="505446"/>
                </a:cubicBezTo>
                <a:lnTo>
                  <a:pt x="400530" y="505446"/>
                </a:lnTo>
                <a:lnTo>
                  <a:pt x="400530" y="467346"/>
                </a:lnTo>
                <a:cubicBezTo>
                  <a:pt x="400530" y="451154"/>
                  <a:pt x="412912" y="438771"/>
                  <a:pt x="429105" y="438771"/>
                </a:cubicBezTo>
                <a:lnTo>
                  <a:pt x="429105" y="438771"/>
                </a:lnTo>
                <a:lnTo>
                  <a:pt x="438630" y="438771"/>
                </a:lnTo>
                <a:lnTo>
                  <a:pt x="438630" y="333996"/>
                </a:lnTo>
                <a:cubicBezTo>
                  <a:pt x="438630" y="323519"/>
                  <a:pt x="431010" y="315899"/>
                  <a:pt x="420533" y="314946"/>
                </a:cubicBezTo>
                <a:lnTo>
                  <a:pt x="419580" y="314946"/>
                </a:lnTo>
                <a:lnTo>
                  <a:pt x="257655" y="314946"/>
                </a:lnTo>
                <a:lnTo>
                  <a:pt x="257655" y="438771"/>
                </a:lnTo>
                <a:lnTo>
                  <a:pt x="267180" y="438771"/>
                </a:lnTo>
                <a:cubicBezTo>
                  <a:pt x="282420" y="438771"/>
                  <a:pt x="294802" y="450201"/>
                  <a:pt x="295755" y="465441"/>
                </a:cubicBezTo>
                <a:lnTo>
                  <a:pt x="295755" y="467346"/>
                </a:lnTo>
                <a:lnTo>
                  <a:pt x="295755" y="505446"/>
                </a:lnTo>
                <a:cubicBezTo>
                  <a:pt x="295755" y="521639"/>
                  <a:pt x="283373" y="534021"/>
                  <a:pt x="267180" y="534021"/>
                </a:cubicBezTo>
                <a:lnTo>
                  <a:pt x="267180" y="534021"/>
                </a:lnTo>
                <a:lnTo>
                  <a:pt x="229080" y="534021"/>
                </a:lnTo>
                <a:cubicBezTo>
                  <a:pt x="212887" y="534021"/>
                  <a:pt x="200505" y="521639"/>
                  <a:pt x="200505" y="505446"/>
                </a:cubicBezTo>
                <a:lnTo>
                  <a:pt x="200505" y="505446"/>
                </a:lnTo>
                <a:lnTo>
                  <a:pt x="200505" y="467346"/>
                </a:lnTo>
                <a:cubicBezTo>
                  <a:pt x="200505" y="451154"/>
                  <a:pt x="212887" y="438771"/>
                  <a:pt x="229080" y="438771"/>
                </a:cubicBezTo>
                <a:lnTo>
                  <a:pt x="229080" y="438771"/>
                </a:lnTo>
                <a:lnTo>
                  <a:pt x="238605" y="438771"/>
                </a:lnTo>
                <a:lnTo>
                  <a:pt x="238605" y="314946"/>
                </a:lnTo>
                <a:lnTo>
                  <a:pt x="76680" y="314946"/>
                </a:lnTo>
                <a:cubicBezTo>
                  <a:pt x="66202" y="314946"/>
                  <a:pt x="58583" y="322566"/>
                  <a:pt x="57630" y="333044"/>
                </a:cubicBezTo>
                <a:lnTo>
                  <a:pt x="57630" y="333996"/>
                </a:lnTo>
                <a:lnTo>
                  <a:pt x="57630" y="438771"/>
                </a:lnTo>
                <a:lnTo>
                  <a:pt x="67155" y="438771"/>
                </a:lnTo>
                <a:cubicBezTo>
                  <a:pt x="82395" y="438771"/>
                  <a:pt x="94777" y="450201"/>
                  <a:pt x="95730" y="465441"/>
                </a:cubicBezTo>
                <a:lnTo>
                  <a:pt x="95730" y="467346"/>
                </a:lnTo>
                <a:lnTo>
                  <a:pt x="95730" y="505446"/>
                </a:lnTo>
                <a:cubicBezTo>
                  <a:pt x="95730" y="521639"/>
                  <a:pt x="83348" y="534021"/>
                  <a:pt x="67155" y="534021"/>
                </a:cubicBezTo>
                <a:lnTo>
                  <a:pt x="67155" y="534021"/>
                </a:lnTo>
                <a:lnTo>
                  <a:pt x="29055" y="534021"/>
                </a:lnTo>
                <a:cubicBezTo>
                  <a:pt x="12862" y="534021"/>
                  <a:pt x="480" y="521639"/>
                  <a:pt x="480" y="505446"/>
                </a:cubicBezTo>
                <a:lnTo>
                  <a:pt x="480" y="505446"/>
                </a:lnTo>
                <a:lnTo>
                  <a:pt x="480" y="467346"/>
                </a:lnTo>
                <a:cubicBezTo>
                  <a:pt x="480" y="451154"/>
                  <a:pt x="12862" y="438771"/>
                  <a:pt x="29055" y="438771"/>
                </a:cubicBezTo>
                <a:lnTo>
                  <a:pt x="29055" y="438771"/>
                </a:lnTo>
                <a:lnTo>
                  <a:pt x="38580" y="438771"/>
                </a:lnTo>
                <a:lnTo>
                  <a:pt x="38580" y="333996"/>
                </a:lnTo>
                <a:cubicBezTo>
                  <a:pt x="38580" y="313994"/>
                  <a:pt x="54773" y="296849"/>
                  <a:pt x="74775" y="295896"/>
                </a:cubicBezTo>
                <a:lnTo>
                  <a:pt x="76680" y="295896"/>
                </a:lnTo>
                <a:lnTo>
                  <a:pt x="238605" y="295896"/>
                </a:lnTo>
                <a:lnTo>
                  <a:pt x="238605" y="162546"/>
                </a:lnTo>
                <a:lnTo>
                  <a:pt x="133830" y="162546"/>
                </a:lnTo>
                <a:cubicBezTo>
                  <a:pt x="113827" y="162546"/>
                  <a:pt x="96683" y="146354"/>
                  <a:pt x="95730" y="126351"/>
                </a:cubicBezTo>
                <a:lnTo>
                  <a:pt x="95730" y="124446"/>
                </a:lnTo>
                <a:lnTo>
                  <a:pt x="95730" y="38721"/>
                </a:lnTo>
                <a:cubicBezTo>
                  <a:pt x="95730" y="17766"/>
                  <a:pt x="112875" y="621"/>
                  <a:pt x="133830" y="621"/>
                </a:cubicBezTo>
                <a:lnTo>
                  <a:pt x="133830" y="621"/>
                </a:lnTo>
                <a:lnTo>
                  <a:pt x="362430" y="621"/>
                </a:lnTo>
                <a:close/>
                <a:moveTo>
                  <a:pt x="67155" y="457821"/>
                </a:moveTo>
                <a:lnTo>
                  <a:pt x="29055" y="457821"/>
                </a:lnTo>
                <a:cubicBezTo>
                  <a:pt x="23340" y="457821"/>
                  <a:pt x="19530" y="461631"/>
                  <a:pt x="19530" y="467346"/>
                </a:cubicBezTo>
                <a:lnTo>
                  <a:pt x="19530" y="467346"/>
                </a:lnTo>
                <a:lnTo>
                  <a:pt x="19530" y="505446"/>
                </a:lnTo>
                <a:cubicBezTo>
                  <a:pt x="19530" y="511161"/>
                  <a:pt x="23340" y="514971"/>
                  <a:pt x="29055" y="514971"/>
                </a:cubicBezTo>
                <a:lnTo>
                  <a:pt x="29055" y="514971"/>
                </a:lnTo>
                <a:lnTo>
                  <a:pt x="67155" y="514971"/>
                </a:lnTo>
                <a:cubicBezTo>
                  <a:pt x="72870" y="514971"/>
                  <a:pt x="76680" y="511161"/>
                  <a:pt x="76680" y="505446"/>
                </a:cubicBezTo>
                <a:lnTo>
                  <a:pt x="76680" y="505446"/>
                </a:lnTo>
                <a:lnTo>
                  <a:pt x="76680" y="467346"/>
                </a:lnTo>
                <a:cubicBezTo>
                  <a:pt x="76680" y="461631"/>
                  <a:pt x="72870" y="457821"/>
                  <a:pt x="67155" y="457821"/>
                </a:cubicBezTo>
                <a:lnTo>
                  <a:pt x="67155" y="457821"/>
                </a:lnTo>
                <a:close/>
                <a:moveTo>
                  <a:pt x="267180" y="457821"/>
                </a:moveTo>
                <a:lnTo>
                  <a:pt x="229080" y="457821"/>
                </a:lnTo>
                <a:cubicBezTo>
                  <a:pt x="223365" y="457821"/>
                  <a:pt x="219555" y="461631"/>
                  <a:pt x="219555" y="467346"/>
                </a:cubicBezTo>
                <a:lnTo>
                  <a:pt x="219555" y="467346"/>
                </a:lnTo>
                <a:lnTo>
                  <a:pt x="219555" y="505446"/>
                </a:lnTo>
                <a:cubicBezTo>
                  <a:pt x="219555" y="511161"/>
                  <a:pt x="223365" y="514971"/>
                  <a:pt x="229080" y="514971"/>
                </a:cubicBezTo>
                <a:lnTo>
                  <a:pt x="229080" y="514971"/>
                </a:lnTo>
                <a:lnTo>
                  <a:pt x="267180" y="514971"/>
                </a:lnTo>
                <a:cubicBezTo>
                  <a:pt x="272895" y="514971"/>
                  <a:pt x="276705" y="511161"/>
                  <a:pt x="276705" y="505446"/>
                </a:cubicBezTo>
                <a:lnTo>
                  <a:pt x="276705" y="505446"/>
                </a:lnTo>
                <a:lnTo>
                  <a:pt x="276705" y="467346"/>
                </a:lnTo>
                <a:cubicBezTo>
                  <a:pt x="276705" y="461631"/>
                  <a:pt x="272895" y="457821"/>
                  <a:pt x="267180" y="457821"/>
                </a:cubicBezTo>
                <a:lnTo>
                  <a:pt x="267180" y="457821"/>
                </a:lnTo>
                <a:close/>
                <a:moveTo>
                  <a:pt x="467205" y="457821"/>
                </a:moveTo>
                <a:lnTo>
                  <a:pt x="429105" y="457821"/>
                </a:lnTo>
                <a:cubicBezTo>
                  <a:pt x="423390" y="457821"/>
                  <a:pt x="419580" y="461631"/>
                  <a:pt x="419580" y="467346"/>
                </a:cubicBezTo>
                <a:lnTo>
                  <a:pt x="419580" y="467346"/>
                </a:lnTo>
                <a:lnTo>
                  <a:pt x="419580" y="505446"/>
                </a:lnTo>
                <a:cubicBezTo>
                  <a:pt x="419580" y="511161"/>
                  <a:pt x="423390" y="514971"/>
                  <a:pt x="429105" y="514971"/>
                </a:cubicBezTo>
                <a:lnTo>
                  <a:pt x="429105" y="514971"/>
                </a:lnTo>
                <a:lnTo>
                  <a:pt x="467205" y="514971"/>
                </a:lnTo>
                <a:cubicBezTo>
                  <a:pt x="472920" y="514971"/>
                  <a:pt x="476730" y="511161"/>
                  <a:pt x="476730" y="505446"/>
                </a:cubicBezTo>
                <a:lnTo>
                  <a:pt x="476730" y="505446"/>
                </a:lnTo>
                <a:lnTo>
                  <a:pt x="476730" y="467346"/>
                </a:lnTo>
                <a:cubicBezTo>
                  <a:pt x="476730" y="461631"/>
                  <a:pt x="472920" y="457821"/>
                  <a:pt x="467205" y="457821"/>
                </a:cubicBezTo>
                <a:lnTo>
                  <a:pt x="467205" y="457821"/>
                </a:lnTo>
                <a:close/>
                <a:moveTo>
                  <a:pt x="362430" y="19671"/>
                </a:moveTo>
                <a:lnTo>
                  <a:pt x="133830" y="19671"/>
                </a:lnTo>
                <a:cubicBezTo>
                  <a:pt x="123352" y="19671"/>
                  <a:pt x="114780" y="28244"/>
                  <a:pt x="114780" y="38721"/>
                </a:cubicBezTo>
                <a:lnTo>
                  <a:pt x="114780" y="38721"/>
                </a:lnTo>
                <a:lnTo>
                  <a:pt x="114780" y="124446"/>
                </a:lnTo>
                <a:cubicBezTo>
                  <a:pt x="114780" y="134924"/>
                  <a:pt x="123352" y="143496"/>
                  <a:pt x="133830" y="143496"/>
                </a:cubicBezTo>
                <a:lnTo>
                  <a:pt x="133830" y="143496"/>
                </a:lnTo>
                <a:lnTo>
                  <a:pt x="362430" y="143496"/>
                </a:lnTo>
                <a:cubicBezTo>
                  <a:pt x="372908" y="143496"/>
                  <a:pt x="381480" y="134924"/>
                  <a:pt x="381480" y="124446"/>
                </a:cubicBezTo>
                <a:lnTo>
                  <a:pt x="381480" y="124446"/>
                </a:lnTo>
                <a:lnTo>
                  <a:pt x="381480" y="38721"/>
                </a:lnTo>
                <a:cubicBezTo>
                  <a:pt x="381480" y="28244"/>
                  <a:pt x="372908" y="19671"/>
                  <a:pt x="362430" y="19671"/>
                </a:cubicBezTo>
                <a:lnTo>
                  <a:pt x="362430" y="19671"/>
                </a:lnTo>
                <a:close/>
                <a:moveTo>
                  <a:pt x="157643" y="86346"/>
                </a:moveTo>
                <a:cubicBezTo>
                  <a:pt x="165262" y="86346"/>
                  <a:pt x="171930" y="93014"/>
                  <a:pt x="171930" y="100634"/>
                </a:cubicBezTo>
                <a:cubicBezTo>
                  <a:pt x="171930" y="108254"/>
                  <a:pt x="165262" y="114921"/>
                  <a:pt x="157643" y="114921"/>
                </a:cubicBezTo>
                <a:cubicBezTo>
                  <a:pt x="150023" y="114921"/>
                  <a:pt x="143355" y="108254"/>
                  <a:pt x="143355" y="100634"/>
                </a:cubicBezTo>
                <a:cubicBezTo>
                  <a:pt x="143355" y="93014"/>
                  <a:pt x="150023" y="86346"/>
                  <a:pt x="157643" y="86346"/>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38" name="Rectangle: Rounded Corners 116">
            <a:extLst>
              <a:ext uri="{FF2B5EF4-FFF2-40B4-BE49-F238E27FC236}">
                <a16:creationId xmlns:a16="http://schemas.microsoft.com/office/drawing/2014/main" xmlns="" id="{5AAA959C-BB55-4160-97F5-3D27A887BDAE}"/>
              </a:ext>
            </a:extLst>
          </p:cNvPr>
          <p:cNvSpPr/>
          <p:nvPr/>
        </p:nvSpPr>
        <p:spPr>
          <a:xfrm>
            <a:off x="1190958" y="1531323"/>
            <a:ext cx="3537893" cy="39496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39" name="文本框 34">
            <a:extLst>
              <a:ext uri="{FF2B5EF4-FFF2-40B4-BE49-F238E27FC236}">
                <a16:creationId xmlns:a16="http://schemas.microsoft.com/office/drawing/2014/main" xmlns="" id="{AF3CD1B9-837D-44DA-81F0-D4B795DB16A9}"/>
              </a:ext>
            </a:extLst>
          </p:cNvPr>
          <p:cNvSpPr txBox="1"/>
          <p:nvPr/>
        </p:nvSpPr>
        <p:spPr>
          <a:xfrm>
            <a:off x="1426722" y="1586998"/>
            <a:ext cx="1919246" cy="307777"/>
          </a:xfrm>
          <a:prstGeom prst="rect">
            <a:avLst/>
          </a:prstGeom>
          <a:noFill/>
        </p:spPr>
        <p:txBody>
          <a:bodyPr wrap="square" rtlCol="0">
            <a:spAutoFit/>
          </a:bodyPr>
          <a:lstStyle/>
          <a:p>
            <a:pPr algn="dist"/>
            <a:r>
              <a:rPr lang="en-US" altLang="zh-CN" sz="1400" dirty="0">
                <a:solidFill>
                  <a:schemeClr val="bg1"/>
                </a:solidFill>
                <a:cs typeface="+mn-ea"/>
                <a:sym typeface="+mn-lt"/>
              </a:rPr>
              <a:t> </a:t>
            </a:r>
            <a:endParaRPr lang="zh-CN" altLang="en-US" sz="1600" dirty="0">
              <a:solidFill>
                <a:schemeClr val="bg1"/>
              </a:solidFill>
              <a:cs typeface="+mn-ea"/>
              <a:sym typeface="+mn-lt"/>
            </a:endParaRPr>
          </a:p>
        </p:txBody>
      </p:sp>
      <p:sp>
        <p:nvSpPr>
          <p:cNvPr id="40" name="TextBox 14">
            <a:extLst>
              <a:ext uri="{FF2B5EF4-FFF2-40B4-BE49-F238E27FC236}">
                <a16:creationId xmlns:a16="http://schemas.microsoft.com/office/drawing/2014/main" xmlns="" id="{2B60E643-5416-48D4-9EA8-8ED2D7497E1D}"/>
              </a:ext>
            </a:extLst>
          </p:cNvPr>
          <p:cNvSpPr txBox="1"/>
          <p:nvPr/>
        </p:nvSpPr>
        <p:spPr>
          <a:xfrm>
            <a:off x="1362775" y="1656247"/>
            <a:ext cx="3194258" cy="1692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d-ID" sz="1100" b="1" i="0" u="none" strike="noStrike" kern="1200" cap="none" spc="600" normalizeH="0" baseline="0" noProof="0" dirty="0" smtClean="0">
                <a:ln>
                  <a:noFill/>
                </a:ln>
                <a:solidFill>
                  <a:prstClr val="white"/>
                </a:solidFill>
                <a:effectLst/>
                <a:uLnTx/>
                <a:uFillTx/>
                <a:cs typeface="+mn-ea"/>
                <a:sym typeface="+mn-lt"/>
              </a:rPr>
              <a:t>TEKNOLOGI INFORMASI</a:t>
            </a:r>
            <a:endParaRPr kumimoji="0" lang="en-US" sz="1100" b="1" i="0" u="none" strike="noStrike" kern="1200" cap="none" spc="600" normalizeH="0" baseline="0" noProof="0" dirty="0">
              <a:ln>
                <a:noFill/>
              </a:ln>
              <a:solidFill>
                <a:prstClr val="white"/>
              </a:solidFill>
              <a:effectLst/>
              <a:uLnTx/>
              <a:uFillTx/>
              <a:cs typeface="+mn-ea"/>
              <a:sym typeface="+mn-lt"/>
            </a:endParaRPr>
          </a:p>
        </p:txBody>
      </p:sp>
      <p:sp>
        <p:nvSpPr>
          <p:cNvPr id="41" name="îŝḻîďe">
            <a:extLst>
              <a:ext uri="{FF2B5EF4-FFF2-40B4-BE49-F238E27FC236}">
                <a16:creationId xmlns:a16="http://schemas.microsoft.com/office/drawing/2014/main" xmlns="" id="{5A1F4896-2194-446D-A2C1-CBD11B6B9700}"/>
              </a:ext>
            </a:extLst>
          </p:cNvPr>
          <p:cNvSpPr/>
          <p:nvPr/>
        </p:nvSpPr>
        <p:spPr>
          <a:xfrm>
            <a:off x="389202" y="3274372"/>
            <a:ext cx="670540" cy="670540"/>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cs typeface="+mn-ea"/>
              <a:sym typeface="+mn-lt"/>
            </a:endParaRPr>
          </a:p>
        </p:txBody>
      </p:sp>
      <p:sp>
        <p:nvSpPr>
          <p:cNvPr id="42" name="iṣľïḓè">
            <a:extLst>
              <a:ext uri="{FF2B5EF4-FFF2-40B4-BE49-F238E27FC236}">
                <a16:creationId xmlns:a16="http://schemas.microsoft.com/office/drawing/2014/main" xmlns="" id="{4197EB5B-081E-4755-AAFB-2DC75991ECEB}"/>
              </a:ext>
            </a:extLst>
          </p:cNvPr>
          <p:cNvSpPr/>
          <p:nvPr/>
        </p:nvSpPr>
        <p:spPr>
          <a:xfrm>
            <a:off x="563312" y="3436086"/>
            <a:ext cx="322319" cy="347113"/>
          </a:xfrm>
          <a:custGeom>
            <a:avLst/>
            <a:gdLst>
              <a:gd name="connsiteX0" fmla="*/ 362430 w 495300"/>
              <a:gd name="connsiteY0" fmla="*/ 621 h 533400"/>
              <a:gd name="connsiteX1" fmla="*/ 400530 w 495300"/>
              <a:gd name="connsiteY1" fmla="*/ 38721 h 533400"/>
              <a:gd name="connsiteX2" fmla="*/ 400530 w 495300"/>
              <a:gd name="connsiteY2" fmla="*/ 38721 h 533400"/>
              <a:gd name="connsiteX3" fmla="*/ 400530 w 495300"/>
              <a:gd name="connsiteY3" fmla="*/ 124446 h 533400"/>
              <a:gd name="connsiteX4" fmla="*/ 362430 w 495300"/>
              <a:gd name="connsiteY4" fmla="*/ 162546 h 533400"/>
              <a:gd name="connsiteX5" fmla="*/ 362430 w 495300"/>
              <a:gd name="connsiteY5" fmla="*/ 162546 h 533400"/>
              <a:gd name="connsiteX6" fmla="*/ 257655 w 495300"/>
              <a:gd name="connsiteY6" fmla="*/ 162546 h 533400"/>
              <a:gd name="connsiteX7" fmla="*/ 257655 w 495300"/>
              <a:gd name="connsiteY7" fmla="*/ 295896 h 533400"/>
              <a:gd name="connsiteX8" fmla="*/ 419580 w 495300"/>
              <a:gd name="connsiteY8" fmla="*/ 295896 h 533400"/>
              <a:gd name="connsiteX9" fmla="*/ 457680 w 495300"/>
              <a:gd name="connsiteY9" fmla="*/ 332091 h 533400"/>
              <a:gd name="connsiteX10" fmla="*/ 457680 w 495300"/>
              <a:gd name="connsiteY10" fmla="*/ 333996 h 533400"/>
              <a:gd name="connsiteX11" fmla="*/ 457680 w 495300"/>
              <a:gd name="connsiteY11" fmla="*/ 438771 h 533400"/>
              <a:gd name="connsiteX12" fmla="*/ 467205 w 495300"/>
              <a:gd name="connsiteY12" fmla="*/ 438771 h 533400"/>
              <a:gd name="connsiteX13" fmla="*/ 495780 w 495300"/>
              <a:gd name="connsiteY13" fmla="*/ 465441 h 533400"/>
              <a:gd name="connsiteX14" fmla="*/ 495780 w 495300"/>
              <a:gd name="connsiteY14" fmla="*/ 467346 h 533400"/>
              <a:gd name="connsiteX15" fmla="*/ 495780 w 495300"/>
              <a:gd name="connsiteY15" fmla="*/ 505446 h 533400"/>
              <a:gd name="connsiteX16" fmla="*/ 467205 w 495300"/>
              <a:gd name="connsiteY16" fmla="*/ 534021 h 533400"/>
              <a:gd name="connsiteX17" fmla="*/ 467205 w 495300"/>
              <a:gd name="connsiteY17" fmla="*/ 534021 h 533400"/>
              <a:gd name="connsiteX18" fmla="*/ 429105 w 495300"/>
              <a:gd name="connsiteY18" fmla="*/ 534021 h 533400"/>
              <a:gd name="connsiteX19" fmla="*/ 400530 w 495300"/>
              <a:gd name="connsiteY19" fmla="*/ 505446 h 533400"/>
              <a:gd name="connsiteX20" fmla="*/ 400530 w 495300"/>
              <a:gd name="connsiteY20" fmla="*/ 505446 h 533400"/>
              <a:gd name="connsiteX21" fmla="*/ 400530 w 495300"/>
              <a:gd name="connsiteY21" fmla="*/ 467346 h 533400"/>
              <a:gd name="connsiteX22" fmla="*/ 429105 w 495300"/>
              <a:gd name="connsiteY22" fmla="*/ 438771 h 533400"/>
              <a:gd name="connsiteX23" fmla="*/ 429105 w 495300"/>
              <a:gd name="connsiteY23" fmla="*/ 438771 h 533400"/>
              <a:gd name="connsiteX24" fmla="*/ 438630 w 495300"/>
              <a:gd name="connsiteY24" fmla="*/ 438771 h 533400"/>
              <a:gd name="connsiteX25" fmla="*/ 438630 w 495300"/>
              <a:gd name="connsiteY25" fmla="*/ 333996 h 533400"/>
              <a:gd name="connsiteX26" fmla="*/ 420533 w 495300"/>
              <a:gd name="connsiteY26" fmla="*/ 314946 h 533400"/>
              <a:gd name="connsiteX27" fmla="*/ 419580 w 495300"/>
              <a:gd name="connsiteY27" fmla="*/ 314946 h 533400"/>
              <a:gd name="connsiteX28" fmla="*/ 257655 w 495300"/>
              <a:gd name="connsiteY28" fmla="*/ 314946 h 533400"/>
              <a:gd name="connsiteX29" fmla="*/ 257655 w 495300"/>
              <a:gd name="connsiteY29" fmla="*/ 438771 h 533400"/>
              <a:gd name="connsiteX30" fmla="*/ 267180 w 495300"/>
              <a:gd name="connsiteY30" fmla="*/ 438771 h 533400"/>
              <a:gd name="connsiteX31" fmla="*/ 295755 w 495300"/>
              <a:gd name="connsiteY31" fmla="*/ 465441 h 533400"/>
              <a:gd name="connsiteX32" fmla="*/ 295755 w 495300"/>
              <a:gd name="connsiteY32" fmla="*/ 467346 h 533400"/>
              <a:gd name="connsiteX33" fmla="*/ 295755 w 495300"/>
              <a:gd name="connsiteY33" fmla="*/ 505446 h 533400"/>
              <a:gd name="connsiteX34" fmla="*/ 267180 w 495300"/>
              <a:gd name="connsiteY34" fmla="*/ 534021 h 533400"/>
              <a:gd name="connsiteX35" fmla="*/ 267180 w 495300"/>
              <a:gd name="connsiteY35" fmla="*/ 534021 h 533400"/>
              <a:gd name="connsiteX36" fmla="*/ 229080 w 495300"/>
              <a:gd name="connsiteY36" fmla="*/ 534021 h 533400"/>
              <a:gd name="connsiteX37" fmla="*/ 200505 w 495300"/>
              <a:gd name="connsiteY37" fmla="*/ 505446 h 533400"/>
              <a:gd name="connsiteX38" fmla="*/ 200505 w 495300"/>
              <a:gd name="connsiteY38" fmla="*/ 505446 h 533400"/>
              <a:gd name="connsiteX39" fmla="*/ 200505 w 495300"/>
              <a:gd name="connsiteY39" fmla="*/ 467346 h 533400"/>
              <a:gd name="connsiteX40" fmla="*/ 229080 w 495300"/>
              <a:gd name="connsiteY40" fmla="*/ 438771 h 533400"/>
              <a:gd name="connsiteX41" fmla="*/ 229080 w 495300"/>
              <a:gd name="connsiteY41" fmla="*/ 438771 h 533400"/>
              <a:gd name="connsiteX42" fmla="*/ 238605 w 495300"/>
              <a:gd name="connsiteY42" fmla="*/ 438771 h 533400"/>
              <a:gd name="connsiteX43" fmla="*/ 238605 w 495300"/>
              <a:gd name="connsiteY43" fmla="*/ 314946 h 533400"/>
              <a:gd name="connsiteX44" fmla="*/ 76680 w 495300"/>
              <a:gd name="connsiteY44" fmla="*/ 314946 h 533400"/>
              <a:gd name="connsiteX45" fmla="*/ 57630 w 495300"/>
              <a:gd name="connsiteY45" fmla="*/ 333044 h 533400"/>
              <a:gd name="connsiteX46" fmla="*/ 57630 w 495300"/>
              <a:gd name="connsiteY46" fmla="*/ 333996 h 533400"/>
              <a:gd name="connsiteX47" fmla="*/ 57630 w 495300"/>
              <a:gd name="connsiteY47" fmla="*/ 438771 h 533400"/>
              <a:gd name="connsiteX48" fmla="*/ 67155 w 495300"/>
              <a:gd name="connsiteY48" fmla="*/ 438771 h 533400"/>
              <a:gd name="connsiteX49" fmla="*/ 95730 w 495300"/>
              <a:gd name="connsiteY49" fmla="*/ 465441 h 533400"/>
              <a:gd name="connsiteX50" fmla="*/ 95730 w 495300"/>
              <a:gd name="connsiteY50" fmla="*/ 467346 h 533400"/>
              <a:gd name="connsiteX51" fmla="*/ 95730 w 495300"/>
              <a:gd name="connsiteY51" fmla="*/ 505446 h 533400"/>
              <a:gd name="connsiteX52" fmla="*/ 67155 w 495300"/>
              <a:gd name="connsiteY52" fmla="*/ 534021 h 533400"/>
              <a:gd name="connsiteX53" fmla="*/ 67155 w 495300"/>
              <a:gd name="connsiteY53" fmla="*/ 534021 h 533400"/>
              <a:gd name="connsiteX54" fmla="*/ 29055 w 495300"/>
              <a:gd name="connsiteY54" fmla="*/ 534021 h 533400"/>
              <a:gd name="connsiteX55" fmla="*/ 480 w 495300"/>
              <a:gd name="connsiteY55" fmla="*/ 505446 h 533400"/>
              <a:gd name="connsiteX56" fmla="*/ 480 w 495300"/>
              <a:gd name="connsiteY56" fmla="*/ 505446 h 533400"/>
              <a:gd name="connsiteX57" fmla="*/ 480 w 495300"/>
              <a:gd name="connsiteY57" fmla="*/ 467346 h 533400"/>
              <a:gd name="connsiteX58" fmla="*/ 29055 w 495300"/>
              <a:gd name="connsiteY58" fmla="*/ 438771 h 533400"/>
              <a:gd name="connsiteX59" fmla="*/ 29055 w 495300"/>
              <a:gd name="connsiteY59" fmla="*/ 438771 h 533400"/>
              <a:gd name="connsiteX60" fmla="*/ 38580 w 495300"/>
              <a:gd name="connsiteY60" fmla="*/ 438771 h 533400"/>
              <a:gd name="connsiteX61" fmla="*/ 38580 w 495300"/>
              <a:gd name="connsiteY61" fmla="*/ 333996 h 533400"/>
              <a:gd name="connsiteX62" fmla="*/ 74775 w 495300"/>
              <a:gd name="connsiteY62" fmla="*/ 295896 h 533400"/>
              <a:gd name="connsiteX63" fmla="*/ 76680 w 495300"/>
              <a:gd name="connsiteY63" fmla="*/ 295896 h 533400"/>
              <a:gd name="connsiteX64" fmla="*/ 238605 w 495300"/>
              <a:gd name="connsiteY64" fmla="*/ 295896 h 533400"/>
              <a:gd name="connsiteX65" fmla="*/ 238605 w 495300"/>
              <a:gd name="connsiteY65" fmla="*/ 162546 h 533400"/>
              <a:gd name="connsiteX66" fmla="*/ 133830 w 495300"/>
              <a:gd name="connsiteY66" fmla="*/ 162546 h 533400"/>
              <a:gd name="connsiteX67" fmla="*/ 95730 w 495300"/>
              <a:gd name="connsiteY67" fmla="*/ 126351 h 533400"/>
              <a:gd name="connsiteX68" fmla="*/ 95730 w 495300"/>
              <a:gd name="connsiteY68" fmla="*/ 124446 h 533400"/>
              <a:gd name="connsiteX69" fmla="*/ 95730 w 495300"/>
              <a:gd name="connsiteY69" fmla="*/ 38721 h 533400"/>
              <a:gd name="connsiteX70" fmla="*/ 133830 w 495300"/>
              <a:gd name="connsiteY70" fmla="*/ 621 h 533400"/>
              <a:gd name="connsiteX71" fmla="*/ 133830 w 495300"/>
              <a:gd name="connsiteY71" fmla="*/ 621 h 533400"/>
              <a:gd name="connsiteX72" fmla="*/ 362430 w 495300"/>
              <a:gd name="connsiteY72" fmla="*/ 621 h 533400"/>
              <a:gd name="connsiteX73" fmla="*/ 67155 w 495300"/>
              <a:gd name="connsiteY73" fmla="*/ 457821 h 533400"/>
              <a:gd name="connsiteX74" fmla="*/ 29055 w 495300"/>
              <a:gd name="connsiteY74" fmla="*/ 457821 h 533400"/>
              <a:gd name="connsiteX75" fmla="*/ 19530 w 495300"/>
              <a:gd name="connsiteY75" fmla="*/ 467346 h 533400"/>
              <a:gd name="connsiteX76" fmla="*/ 19530 w 495300"/>
              <a:gd name="connsiteY76" fmla="*/ 467346 h 533400"/>
              <a:gd name="connsiteX77" fmla="*/ 19530 w 495300"/>
              <a:gd name="connsiteY77" fmla="*/ 505446 h 533400"/>
              <a:gd name="connsiteX78" fmla="*/ 29055 w 495300"/>
              <a:gd name="connsiteY78" fmla="*/ 514971 h 533400"/>
              <a:gd name="connsiteX79" fmla="*/ 29055 w 495300"/>
              <a:gd name="connsiteY79" fmla="*/ 514971 h 533400"/>
              <a:gd name="connsiteX80" fmla="*/ 67155 w 495300"/>
              <a:gd name="connsiteY80" fmla="*/ 514971 h 533400"/>
              <a:gd name="connsiteX81" fmla="*/ 76680 w 495300"/>
              <a:gd name="connsiteY81" fmla="*/ 505446 h 533400"/>
              <a:gd name="connsiteX82" fmla="*/ 76680 w 495300"/>
              <a:gd name="connsiteY82" fmla="*/ 505446 h 533400"/>
              <a:gd name="connsiteX83" fmla="*/ 76680 w 495300"/>
              <a:gd name="connsiteY83" fmla="*/ 467346 h 533400"/>
              <a:gd name="connsiteX84" fmla="*/ 67155 w 495300"/>
              <a:gd name="connsiteY84" fmla="*/ 457821 h 533400"/>
              <a:gd name="connsiteX85" fmla="*/ 67155 w 495300"/>
              <a:gd name="connsiteY85" fmla="*/ 457821 h 533400"/>
              <a:gd name="connsiteX86" fmla="*/ 267180 w 495300"/>
              <a:gd name="connsiteY86" fmla="*/ 457821 h 533400"/>
              <a:gd name="connsiteX87" fmla="*/ 229080 w 495300"/>
              <a:gd name="connsiteY87" fmla="*/ 457821 h 533400"/>
              <a:gd name="connsiteX88" fmla="*/ 219555 w 495300"/>
              <a:gd name="connsiteY88" fmla="*/ 467346 h 533400"/>
              <a:gd name="connsiteX89" fmla="*/ 219555 w 495300"/>
              <a:gd name="connsiteY89" fmla="*/ 467346 h 533400"/>
              <a:gd name="connsiteX90" fmla="*/ 219555 w 495300"/>
              <a:gd name="connsiteY90" fmla="*/ 505446 h 533400"/>
              <a:gd name="connsiteX91" fmla="*/ 229080 w 495300"/>
              <a:gd name="connsiteY91" fmla="*/ 514971 h 533400"/>
              <a:gd name="connsiteX92" fmla="*/ 229080 w 495300"/>
              <a:gd name="connsiteY92" fmla="*/ 514971 h 533400"/>
              <a:gd name="connsiteX93" fmla="*/ 267180 w 495300"/>
              <a:gd name="connsiteY93" fmla="*/ 514971 h 533400"/>
              <a:gd name="connsiteX94" fmla="*/ 276705 w 495300"/>
              <a:gd name="connsiteY94" fmla="*/ 505446 h 533400"/>
              <a:gd name="connsiteX95" fmla="*/ 276705 w 495300"/>
              <a:gd name="connsiteY95" fmla="*/ 505446 h 533400"/>
              <a:gd name="connsiteX96" fmla="*/ 276705 w 495300"/>
              <a:gd name="connsiteY96" fmla="*/ 467346 h 533400"/>
              <a:gd name="connsiteX97" fmla="*/ 267180 w 495300"/>
              <a:gd name="connsiteY97" fmla="*/ 457821 h 533400"/>
              <a:gd name="connsiteX98" fmla="*/ 267180 w 495300"/>
              <a:gd name="connsiteY98" fmla="*/ 457821 h 533400"/>
              <a:gd name="connsiteX99" fmla="*/ 467205 w 495300"/>
              <a:gd name="connsiteY99" fmla="*/ 457821 h 533400"/>
              <a:gd name="connsiteX100" fmla="*/ 429105 w 495300"/>
              <a:gd name="connsiteY100" fmla="*/ 457821 h 533400"/>
              <a:gd name="connsiteX101" fmla="*/ 419580 w 495300"/>
              <a:gd name="connsiteY101" fmla="*/ 467346 h 533400"/>
              <a:gd name="connsiteX102" fmla="*/ 419580 w 495300"/>
              <a:gd name="connsiteY102" fmla="*/ 467346 h 533400"/>
              <a:gd name="connsiteX103" fmla="*/ 419580 w 495300"/>
              <a:gd name="connsiteY103" fmla="*/ 505446 h 533400"/>
              <a:gd name="connsiteX104" fmla="*/ 429105 w 495300"/>
              <a:gd name="connsiteY104" fmla="*/ 514971 h 533400"/>
              <a:gd name="connsiteX105" fmla="*/ 429105 w 495300"/>
              <a:gd name="connsiteY105" fmla="*/ 514971 h 533400"/>
              <a:gd name="connsiteX106" fmla="*/ 467205 w 495300"/>
              <a:gd name="connsiteY106" fmla="*/ 514971 h 533400"/>
              <a:gd name="connsiteX107" fmla="*/ 476730 w 495300"/>
              <a:gd name="connsiteY107" fmla="*/ 505446 h 533400"/>
              <a:gd name="connsiteX108" fmla="*/ 476730 w 495300"/>
              <a:gd name="connsiteY108" fmla="*/ 505446 h 533400"/>
              <a:gd name="connsiteX109" fmla="*/ 476730 w 495300"/>
              <a:gd name="connsiteY109" fmla="*/ 467346 h 533400"/>
              <a:gd name="connsiteX110" fmla="*/ 467205 w 495300"/>
              <a:gd name="connsiteY110" fmla="*/ 457821 h 533400"/>
              <a:gd name="connsiteX111" fmla="*/ 467205 w 495300"/>
              <a:gd name="connsiteY111" fmla="*/ 457821 h 533400"/>
              <a:gd name="connsiteX112" fmla="*/ 362430 w 495300"/>
              <a:gd name="connsiteY112" fmla="*/ 19671 h 533400"/>
              <a:gd name="connsiteX113" fmla="*/ 133830 w 495300"/>
              <a:gd name="connsiteY113" fmla="*/ 19671 h 533400"/>
              <a:gd name="connsiteX114" fmla="*/ 114780 w 495300"/>
              <a:gd name="connsiteY114" fmla="*/ 38721 h 533400"/>
              <a:gd name="connsiteX115" fmla="*/ 114780 w 495300"/>
              <a:gd name="connsiteY115" fmla="*/ 38721 h 533400"/>
              <a:gd name="connsiteX116" fmla="*/ 114780 w 495300"/>
              <a:gd name="connsiteY116" fmla="*/ 124446 h 533400"/>
              <a:gd name="connsiteX117" fmla="*/ 133830 w 495300"/>
              <a:gd name="connsiteY117" fmla="*/ 143496 h 533400"/>
              <a:gd name="connsiteX118" fmla="*/ 133830 w 495300"/>
              <a:gd name="connsiteY118" fmla="*/ 143496 h 533400"/>
              <a:gd name="connsiteX119" fmla="*/ 362430 w 495300"/>
              <a:gd name="connsiteY119" fmla="*/ 143496 h 533400"/>
              <a:gd name="connsiteX120" fmla="*/ 381480 w 495300"/>
              <a:gd name="connsiteY120" fmla="*/ 124446 h 533400"/>
              <a:gd name="connsiteX121" fmla="*/ 381480 w 495300"/>
              <a:gd name="connsiteY121" fmla="*/ 124446 h 533400"/>
              <a:gd name="connsiteX122" fmla="*/ 381480 w 495300"/>
              <a:gd name="connsiteY122" fmla="*/ 38721 h 533400"/>
              <a:gd name="connsiteX123" fmla="*/ 362430 w 495300"/>
              <a:gd name="connsiteY123" fmla="*/ 19671 h 533400"/>
              <a:gd name="connsiteX124" fmla="*/ 362430 w 495300"/>
              <a:gd name="connsiteY124" fmla="*/ 19671 h 533400"/>
              <a:gd name="connsiteX125" fmla="*/ 157643 w 495300"/>
              <a:gd name="connsiteY125" fmla="*/ 86346 h 533400"/>
              <a:gd name="connsiteX126" fmla="*/ 171930 w 495300"/>
              <a:gd name="connsiteY126" fmla="*/ 100634 h 533400"/>
              <a:gd name="connsiteX127" fmla="*/ 157643 w 495300"/>
              <a:gd name="connsiteY127" fmla="*/ 114921 h 533400"/>
              <a:gd name="connsiteX128" fmla="*/ 143355 w 495300"/>
              <a:gd name="connsiteY128" fmla="*/ 100634 h 533400"/>
              <a:gd name="connsiteX129" fmla="*/ 157643 w 495300"/>
              <a:gd name="connsiteY129"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95300" h="533400">
                <a:moveTo>
                  <a:pt x="362430" y="621"/>
                </a:moveTo>
                <a:cubicBezTo>
                  <a:pt x="383385" y="621"/>
                  <a:pt x="400530" y="17766"/>
                  <a:pt x="400530" y="38721"/>
                </a:cubicBezTo>
                <a:lnTo>
                  <a:pt x="400530" y="38721"/>
                </a:lnTo>
                <a:lnTo>
                  <a:pt x="400530" y="124446"/>
                </a:lnTo>
                <a:cubicBezTo>
                  <a:pt x="400530" y="145401"/>
                  <a:pt x="383385" y="162546"/>
                  <a:pt x="362430" y="162546"/>
                </a:cubicBezTo>
                <a:lnTo>
                  <a:pt x="362430" y="162546"/>
                </a:lnTo>
                <a:lnTo>
                  <a:pt x="257655" y="162546"/>
                </a:lnTo>
                <a:lnTo>
                  <a:pt x="257655" y="295896"/>
                </a:lnTo>
                <a:lnTo>
                  <a:pt x="419580" y="295896"/>
                </a:lnTo>
                <a:cubicBezTo>
                  <a:pt x="439583" y="295896"/>
                  <a:pt x="456727" y="312089"/>
                  <a:pt x="457680" y="332091"/>
                </a:cubicBezTo>
                <a:lnTo>
                  <a:pt x="457680" y="333996"/>
                </a:lnTo>
                <a:lnTo>
                  <a:pt x="457680" y="438771"/>
                </a:lnTo>
                <a:lnTo>
                  <a:pt x="467205" y="438771"/>
                </a:lnTo>
                <a:cubicBezTo>
                  <a:pt x="482445" y="438771"/>
                  <a:pt x="494827" y="450201"/>
                  <a:pt x="495780" y="465441"/>
                </a:cubicBezTo>
                <a:lnTo>
                  <a:pt x="495780" y="467346"/>
                </a:lnTo>
                <a:lnTo>
                  <a:pt x="495780" y="505446"/>
                </a:lnTo>
                <a:cubicBezTo>
                  <a:pt x="495780" y="521639"/>
                  <a:pt x="483398" y="534021"/>
                  <a:pt x="467205" y="534021"/>
                </a:cubicBezTo>
                <a:lnTo>
                  <a:pt x="467205" y="534021"/>
                </a:lnTo>
                <a:lnTo>
                  <a:pt x="429105" y="534021"/>
                </a:lnTo>
                <a:cubicBezTo>
                  <a:pt x="412912" y="534021"/>
                  <a:pt x="400530" y="521639"/>
                  <a:pt x="400530" y="505446"/>
                </a:cubicBezTo>
                <a:lnTo>
                  <a:pt x="400530" y="505446"/>
                </a:lnTo>
                <a:lnTo>
                  <a:pt x="400530" y="467346"/>
                </a:lnTo>
                <a:cubicBezTo>
                  <a:pt x="400530" y="451154"/>
                  <a:pt x="412912" y="438771"/>
                  <a:pt x="429105" y="438771"/>
                </a:cubicBezTo>
                <a:lnTo>
                  <a:pt x="429105" y="438771"/>
                </a:lnTo>
                <a:lnTo>
                  <a:pt x="438630" y="438771"/>
                </a:lnTo>
                <a:lnTo>
                  <a:pt x="438630" y="333996"/>
                </a:lnTo>
                <a:cubicBezTo>
                  <a:pt x="438630" y="323519"/>
                  <a:pt x="431010" y="315899"/>
                  <a:pt x="420533" y="314946"/>
                </a:cubicBezTo>
                <a:lnTo>
                  <a:pt x="419580" y="314946"/>
                </a:lnTo>
                <a:lnTo>
                  <a:pt x="257655" y="314946"/>
                </a:lnTo>
                <a:lnTo>
                  <a:pt x="257655" y="438771"/>
                </a:lnTo>
                <a:lnTo>
                  <a:pt x="267180" y="438771"/>
                </a:lnTo>
                <a:cubicBezTo>
                  <a:pt x="282420" y="438771"/>
                  <a:pt x="294802" y="450201"/>
                  <a:pt x="295755" y="465441"/>
                </a:cubicBezTo>
                <a:lnTo>
                  <a:pt x="295755" y="467346"/>
                </a:lnTo>
                <a:lnTo>
                  <a:pt x="295755" y="505446"/>
                </a:lnTo>
                <a:cubicBezTo>
                  <a:pt x="295755" y="521639"/>
                  <a:pt x="283373" y="534021"/>
                  <a:pt x="267180" y="534021"/>
                </a:cubicBezTo>
                <a:lnTo>
                  <a:pt x="267180" y="534021"/>
                </a:lnTo>
                <a:lnTo>
                  <a:pt x="229080" y="534021"/>
                </a:lnTo>
                <a:cubicBezTo>
                  <a:pt x="212887" y="534021"/>
                  <a:pt x="200505" y="521639"/>
                  <a:pt x="200505" y="505446"/>
                </a:cubicBezTo>
                <a:lnTo>
                  <a:pt x="200505" y="505446"/>
                </a:lnTo>
                <a:lnTo>
                  <a:pt x="200505" y="467346"/>
                </a:lnTo>
                <a:cubicBezTo>
                  <a:pt x="200505" y="451154"/>
                  <a:pt x="212887" y="438771"/>
                  <a:pt x="229080" y="438771"/>
                </a:cubicBezTo>
                <a:lnTo>
                  <a:pt x="229080" y="438771"/>
                </a:lnTo>
                <a:lnTo>
                  <a:pt x="238605" y="438771"/>
                </a:lnTo>
                <a:lnTo>
                  <a:pt x="238605" y="314946"/>
                </a:lnTo>
                <a:lnTo>
                  <a:pt x="76680" y="314946"/>
                </a:lnTo>
                <a:cubicBezTo>
                  <a:pt x="66202" y="314946"/>
                  <a:pt x="58583" y="322566"/>
                  <a:pt x="57630" y="333044"/>
                </a:cubicBezTo>
                <a:lnTo>
                  <a:pt x="57630" y="333996"/>
                </a:lnTo>
                <a:lnTo>
                  <a:pt x="57630" y="438771"/>
                </a:lnTo>
                <a:lnTo>
                  <a:pt x="67155" y="438771"/>
                </a:lnTo>
                <a:cubicBezTo>
                  <a:pt x="82395" y="438771"/>
                  <a:pt x="94777" y="450201"/>
                  <a:pt x="95730" y="465441"/>
                </a:cubicBezTo>
                <a:lnTo>
                  <a:pt x="95730" y="467346"/>
                </a:lnTo>
                <a:lnTo>
                  <a:pt x="95730" y="505446"/>
                </a:lnTo>
                <a:cubicBezTo>
                  <a:pt x="95730" y="521639"/>
                  <a:pt x="83348" y="534021"/>
                  <a:pt x="67155" y="534021"/>
                </a:cubicBezTo>
                <a:lnTo>
                  <a:pt x="67155" y="534021"/>
                </a:lnTo>
                <a:lnTo>
                  <a:pt x="29055" y="534021"/>
                </a:lnTo>
                <a:cubicBezTo>
                  <a:pt x="12862" y="534021"/>
                  <a:pt x="480" y="521639"/>
                  <a:pt x="480" y="505446"/>
                </a:cubicBezTo>
                <a:lnTo>
                  <a:pt x="480" y="505446"/>
                </a:lnTo>
                <a:lnTo>
                  <a:pt x="480" y="467346"/>
                </a:lnTo>
                <a:cubicBezTo>
                  <a:pt x="480" y="451154"/>
                  <a:pt x="12862" y="438771"/>
                  <a:pt x="29055" y="438771"/>
                </a:cubicBezTo>
                <a:lnTo>
                  <a:pt x="29055" y="438771"/>
                </a:lnTo>
                <a:lnTo>
                  <a:pt x="38580" y="438771"/>
                </a:lnTo>
                <a:lnTo>
                  <a:pt x="38580" y="333996"/>
                </a:lnTo>
                <a:cubicBezTo>
                  <a:pt x="38580" y="313994"/>
                  <a:pt x="54773" y="296849"/>
                  <a:pt x="74775" y="295896"/>
                </a:cubicBezTo>
                <a:lnTo>
                  <a:pt x="76680" y="295896"/>
                </a:lnTo>
                <a:lnTo>
                  <a:pt x="238605" y="295896"/>
                </a:lnTo>
                <a:lnTo>
                  <a:pt x="238605" y="162546"/>
                </a:lnTo>
                <a:lnTo>
                  <a:pt x="133830" y="162546"/>
                </a:lnTo>
                <a:cubicBezTo>
                  <a:pt x="113827" y="162546"/>
                  <a:pt x="96683" y="146354"/>
                  <a:pt x="95730" y="126351"/>
                </a:cubicBezTo>
                <a:lnTo>
                  <a:pt x="95730" y="124446"/>
                </a:lnTo>
                <a:lnTo>
                  <a:pt x="95730" y="38721"/>
                </a:lnTo>
                <a:cubicBezTo>
                  <a:pt x="95730" y="17766"/>
                  <a:pt x="112875" y="621"/>
                  <a:pt x="133830" y="621"/>
                </a:cubicBezTo>
                <a:lnTo>
                  <a:pt x="133830" y="621"/>
                </a:lnTo>
                <a:lnTo>
                  <a:pt x="362430" y="621"/>
                </a:lnTo>
                <a:close/>
                <a:moveTo>
                  <a:pt x="67155" y="457821"/>
                </a:moveTo>
                <a:lnTo>
                  <a:pt x="29055" y="457821"/>
                </a:lnTo>
                <a:cubicBezTo>
                  <a:pt x="23340" y="457821"/>
                  <a:pt x="19530" y="461631"/>
                  <a:pt x="19530" y="467346"/>
                </a:cubicBezTo>
                <a:lnTo>
                  <a:pt x="19530" y="467346"/>
                </a:lnTo>
                <a:lnTo>
                  <a:pt x="19530" y="505446"/>
                </a:lnTo>
                <a:cubicBezTo>
                  <a:pt x="19530" y="511161"/>
                  <a:pt x="23340" y="514971"/>
                  <a:pt x="29055" y="514971"/>
                </a:cubicBezTo>
                <a:lnTo>
                  <a:pt x="29055" y="514971"/>
                </a:lnTo>
                <a:lnTo>
                  <a:pt x="67155" y="514971"/>
                </a:lnTo>
                <a:cubicBezTo>
                  <a:pt x="72870" y="514971"/>
                  <a:pt x="76680" y="511161"/>
                  <a:pt x="76680" y="505446"/>
                </a:cubicBezTo>
                <a:lnTo>
                  <a:pt x="76680" y="505446"/>
                </a:lnTo>
                <a:lnTo>
                  <a:pt x="76680" y="467346"/>
                </a:lnTo>
                <a:cubicBezTo>
                  <a:pt x="76680" y="461631"/>
                  <a:pt x="72870" y="457821"/>
                  <a:pt x="67155" y="457821"/>
                </a:cubicBezTo>
                <a:lnTo>
                  <a:pt x="67155" y="457821"/>
                </a:lnTo>
                <a:close/>
                <a:moveTo>
                  <a:pt x="267180" y="457821"/>
                </a:moveTo>
                <a:lnTo>
                  <a:pt x="229080" y="457821"/>
                </a:lnTo>
                <a:cubicBezTo>
                  <a:pt x="223365" y="457821"/>
                  <a:pt x="219555" y="461631"/>
                  <a:pt x="219555" y="467346"/>
                </a:cubicBezTo>
                <a:lnTo>
                  <a:pt x="219555" y="467346"/>
                </a:lnTo>
                <a:lnTo>
                  <a:pt x="219555" y="505446"/>
                </a:lnTo>
                <a:cubicBezTo>
                  <a:pt x="219555" y="511161"/>
                  <a:pt x="223365" y="514971"/>
                  <a:pt x="229080" y="514971"/>
                </a:cubicBezTo>
                <a:lnTo>
                  <a:pt x="229080" y="514971"/>
                </a:lnTo>
                <a:lnTo>
                  <a:pt x="267180" y="514971"/>
                </a:lnTo>
                <a:cubicBezTo>
                  <a:pt x="272895" y="514971"/>
                  <a:pt x="276705" y="511161"/>
                  <a:pt x="276705" y="505446"/>
                </a:cubicBezTo>
                <a:lnTo>
                  <a:pt x="276705" y="505446"/>
                </a:lnTo>
                <a:lnTo>
                  <a:pt x="276705" y="467346"/>
                </a:lnTo>
                <a:cubicBezTo>
                  <a:pt x="276705" y="461631"/>
                  <a:pt x="272895" y="457821"/>
                  <a:pt x="267180" y="457821"/>
                </a:cubicBezTo>
                <a:lnTo>
                  <a:pt x="267180" y="457821"/>
                </a:lnTo>
                <a:close/>
                <a:moveTo>
                  <a:pt x="467205" y="457821"/>
                </a:moveTo>
                <a:lnTo>
                  <a:pt x="429105" y="457821"/>
                </a:lnTo>
                <a:cubicBezTo>
                  <a:pt x="423390" y="457821"/>
                  <a:pt x="419580" y="461631"/>
                  <a:pt x="419580" y="467346"/>
                </a:cubicBezTo>
                <a:lnTo>
                  <a:pt x="419580" y="467346"/>
                </a:lnTo>
                <a:lnTo>
                  <a:pt x="419580" y="505446"/>
                </a:lnTo>
                <a:cubicBezTo>
                  <a:pt x="419580" y="511161"/>
                  <a:pt x="423390" y="514971"/>
                  <a:pt x="429105" y="514971"/>
                </a:cubicBezTo>
                <a:lnTo>
                  <a:pt x="429105" y="514971"/>
                </a:lnTo>
                <a:lnTo>
                  <a:pt x="467205" y="514971"/>
                </a:lnTo>
                <a:cubicBezTo>
                  <a:pt x="472920" y="514971"/>
                  <a:pt x="476730" y="511161"/>
                  <a:pt x="476730" y="505446"/>
                </a:cubicBezTo>
                <a:lnTo>
                  <a:pt x="476730" y="505446"/>
                </a:lnTo>
                <a:lnTo>
                  <a:pt x="476730" y="467346"/>
                </a:lnTo>
                <a:cubicBezTo>
                  <a:pt x="476730" y="461631"/>
                  <a:pt x="472920" y="457821"/>
                  <a:pt x="467205" y="457821"/>
                </a:cubicBezTo>
                <a:lnTo>
                  <a:pt x="467205" y="457821"/>
                </a:lnTo>
                <a:close/>
                <a:moveTo>
                  <a:pt x="362430" y="19671"/>
                </a:moveTo>
                <a:lnTo>
                  <a:pt x="133830" y="19671"/>
                </a:lnTo>
                <a:cubicBezTo>
                  <a:pt x="123352" y="19671"/>
                  <a:pt x="114780" y="28244"/>
                  <a:pt x="114780" y="38721"/>
                </a:cubicBezTo>
                <a:lnTo>
                  <a:pt x="114780" y="38721"/>
                </a:lnTo>
                <a:lnTo>
                  <a:pt x="114780" y="124446"/>
                </a:lnTo>
                <a:cubicBezTo>
                  <a:pt x="114780" y="134924"/>
                  <a:pt x="123352" y="143496"/>
                  <a:pt x="133830" y="143496"/>
                </a:cubicBezTo>
                <a:lnTo>
                  <a:pt x="133830" y="143496"/>
                </a:lnTo>
                <a:lnTo>
                  <a:pt x="362430" y="143496"/>
                </a:lnTo>
                <a:cubicBezTo>
                  <a:pt x="372908" y="143496"/>
                  <a:pt x="381480" y="134924"/>
                  <a:pt x="381480" y="124446"/>
                </a:cubicBezTo>
                <a:lnTo>
                  <a:pt x="381480" y="124446"/>
                </a:lnTo>
                <a:lnTo>
                  <a:pt x="381480" y="38721"/>
                </a:lnTo>
                <a:cubicBezTo>
                  <a:pt x="381480" y="28244"/>
                  <a:pt x="372908" y="19671"/>
                  <a:pt x="362430" y="19671"/>
                </a:cubicBezTo>
                <a:lnTo>
                  <a:pt x="362430" y="19671"/>
                </a:lnTo>
                <a:close/>
                <a:moveTo>
                  <a:pt x="157643" y="86346"/>
                </a:moveTo>
                <a:cubicBezTo>
                  <a:pt x="165262" y="86346"/>
                  <a:pt x="171930" y="93014"/>
                  <a:pt x="171930" y="100634"/>
                </a:cubicBezTo>
                <a:cubicBezTo>
                  <a:pt x="171930" y="108254"/>
                  <a:pt x="165262" y="114921"/>
                  <a:pt x="157643" y="114921"/>
                </a:cubicBezTo>
                <a:cubicBezTo>
                  <a:pt x="150023" y="114921"/>
                  <a:pt x="143355" y="108254"/>
                  <a:pt x="143355" y="100634"/>
                </a:cubicBezTo>
                <a:cubicBezTo>
                  <a:pt x="143355" y="93014"/>
                  <a:pt x="150023" y="86346"/>
                  <a:pt x="157643" y="86346"/>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43" name="Rectangle: Rounded Corners 116">
            <a:extLst>
              <a:ext uri="{FF2B5EF4-FFF2-40B4-BE49-F238E27FC236}">
                <a16:creationId xmlns:a16="http://schemas.microsoft.com/office/drawing/2014/main" xmlns="" id="{5AAA959C-BB55-4160-97F5-3D27A887BDAE}"/>
              </a:ext>
            </a:extLst>
          </p:cNvPr>
          <p:cNvSpPr/>
          <p:nvPr/>
        </p:nvSpPr>
        <p:spPr>
          <a:xfrm>
            <a:off x="1173344" y="3388234"/>
            <a:ext cx="3537893" cy="39496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44" name="文本框 34">
            <a:extLst>
              <a:ext uri="{FF2B5EF4-FFF2-40B4-BE49-F238E27FC236}">
                <a16:creationId xmlns:a16="http://schemas.microsoft.com/office/drawing/2014/main" xmlns="" id="{AF3CD1B9-837D-44DA-81F0-D4B795DB16A9}"/>
              </a:ext>
            </a:extLst>
          </p:cNvPr>
          <p:cNvSpPr txBox="1"/>
          <p:nvPr/>
        </p:nvSpPr>
        <p:spPr>
          <a:xfrm>
            <a:off x="1409108" y="3443909"/>
            <a:ext cx="1919246" cy="307777"/>
          </a:xfrm>
          <a:prstGeom prst="rect">
            <a:avLst/>
          </a:prstGeom>
          <a:noFill/>
        </p:spPr>
        <p:txBody>
          <a:bodyPr wrap="square" rtlCol="0">
            <a:spAutoFit/>
          </a:bodyPr>
          <a:lstStyle/>
          <a:p>
            <a:pPr algn="dist"/>
            <a:r>
              <a:rPr lang="en-US" altLang="zh-CN" sz="1400" dirty="0">
                <a:solidFill>
                  <a:schemeClr val="bg1"/>
                </a:solidFill>
                <a:cs typeface="+mn-ea"/>
                <a:sym typeface="+mn-lt"/>
              </a:rPr>
              <a:t> </a:t>
            </a:r>
            <a:endParaRPr lang="zh-CN" altLang="en-US" sz="1600" dirty="0">
              <a:solidFill>
                <a:schemeClr val="bg1"/>
              </a:solidFill>
              <a:cs typeface="+mn-ea"/>
              <a:sym typeface="+mn-lt"/>
            </a:endParaRPr>
          </a:p>
        </p:txBody>
      </p:sp>
      <p:sp>
        <p:nvSpPr>
          <p:cNvPr id="45" name="TextBox 14">
            <a:extLst>
              <a:ext uri="{FF2B5EF4-FFF2-40B4-BE49-F238E27FC236}">
                <a16:creationId xmlns:a16="http://schemas.microsoft.com/office/drawing/2014/main" xmlns="" id="{2B60E643-5416-48D4-9EA8-8ED2D7497E1D}"/>
              </a:ext>
            </a:extLst>
          </p:cNvPr>
          <p:cNvSpPr txBox="1"/>
          <p:nvPr/>
        </p:nvSpPr>
        <p:spPr>
          <a:xfrm>
            <a:off x="1345161" y="3411558"/>
            <a:ext cx="3194258" cy="338554"/>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d-ID" sz="1100" b="1" i="0" u="none" strike="noStrike" kern="1200" cap="none" spc="600" normalizeH="0" baseline="0" noProof="0" dirty="0" smtClean="0">
                <a:ln>
                  <a:noFill/>
                </a:ln>
                <a:solidFill>
                  <a:prstClr val="white"/>
                </a:solidFill>
                <a:effectLst/>
                <a:uLnTx/>
                <a:uFillTx/>
                <a:cs typeface="+mn-ea"/>
                <a:sym typeface="+mn-lt"/>
              </a:rPr>
              <a:t>BADAN PUSAT</a:t>
            </a:r>
            <a:r>
              <a:rPr kumimoji="0" lang="id-ID" sz="1100" b="1" i="0" u="none" strike="noStrike" kern="1200" cap="none" spc="600" normalizeH="0" noProof="0" dirty="0" smtClean="0">
                <a:ln>
                  <a:noFill/>
                </a:ln>
                <a:solidFill>
                  <a:prstClr val="white"/>
                </a:solidFill>
                <a:effectLst/>
                <a:uLnTx/>
                <a:uFillTx/>
                <a:cs typeface="+mn-ea"/>
                <a:sym typeface="+mn-lt"/>
              </a:rPr>
              <a:t> STATISTIK</a:t>
            </a:r>
            <a:endParaRPr kumimoji="0" lang="en-US" sz="1100" b="1" i="0" u="none" strike="noStrike" kern="1200" cap="none" spc="600" normalizeH="0" baseline="0" noProof="0" dirty="0">
              <a:ln>
                <a:noFill/>
              </a:ln>
              <a:solidFill>
                <a:prstClr val="white"/>
              </a:solidFill>
              <a:effectLst/>
              <a:uLnTx/>
              <a:uFillTx/>
              <a:cs typeface="+mn-ea"/>
              <a:sym typeface="+mn-lt"/>
            </a:endParaRPr>
          </a:p>
        </p:txBody>
      </p:sp>
      <p:sp>
        <p:nvSpPr>
          <p:cNvPr id="46" name="îŝḻîďe">
            <a:extLst>
              <a:ext uri="{FF2B5EF4-FFF2-40B4-BE49-F238E27FC236}">
                <a16:creationId xmlns:a16="http://schemas.microsoft.com/office/drawing/2014/main" xmlns="" id="{5A1F4896-2194-446D-A2C1-CBD11B6B9700}"/>
              </a:ext>
            </a:extLst>
          </p:cNvPr>
          <p:cNvSpPr/>
          <p:nvPr/>
        </p:nvSpPr>
        <p:spPr>
          <a:xfrm>
            <a:off x="377788" y="2320257"/>
            <a:ext cx="670540" cy="670540"/>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cs typeface="+mn-ea"/>
              <a:sym typeface="+mn-lt"/>
            </a:endParaRPr>
          </a:p>
        </p:txBody>
      </p:sp>
      <p:sp>
        <p:nvSpPr>
          <p:cNvPr id="47" name="iṣľïḓè">
            <a:extLst>
              <a:ext uri="{FF2B5EF4-FFF2-40B4-BE49-F238E27FC236}">
                <a16:creationId xmlns:a16="http://schemas.microsoft.com/office/drawing/2014/main" xmlns="" id="{4197EB5B-081E-4755-AAFB-2DC75991ECEB}"/>
              </a:ext>
            </a:extLst>
          </p:cNvPr>
          <p:cNvSpPr/>
          <p:nvPr/>
        </p:nvSpPr>
        <p:spPr>
          <a:xfrm>
            <a:off x="551898" y="2481971"/>
            <a:ext cx="322319" cy="347113"/>
          </a:xfrm>
          <a:custGeom>
            <a:avLst/>
            <a:gdLst>
              <a:gd name="connsiteX0" fmla="*/ 362430 w 495300"/>
              <a:gd name="connsiteY0" fmla="*/ 621 h 533400"/>
              <a:gd name="connsiteX1" fmla="*/ 400530 w 495300"/>
              <a:gd name="connsiteY1" fmla="*/ 38721 h 533400"/>
              <a:gd name="connsiteX2" fmla="*/ 400530 w 495300"/>
              <a:gd name="connsiteY2" fmla="*/ 38721 h 533400"/>
              <a:gd name="connsiteX3" fmla="*/ 400530 w 495300"/>
              <a:gd name="connsiteY3" fmla="*/ 124446 h 533400"/>
              <a:gd name="connsiteX4" fmla="*/ 362430 w 495300"/>
              <a:gd name="connsiteY4" fmla="*/ 162546 h 533400"/>
              <a:gd name="connsiteX5" fmla="*/ 362430 w 495300"/>
              <a:gd name="connsiteY5" fmla="*/ 162546 h 533400"/>
              <a:gd name="connsiteX6" fmla="*/ 257655 w 495300"/>
              <a:gd name="connsiteY6" fmla="*/ 162546 h 533400"/>
              <a:gd name="connsiteX7" fmla="*/ 257655 w 495300"/>
              <a:gd name="connsiteY7" fmla="*/ 295896 h 533400"/>
              <a:gd name="connsiteX8" fmla="*/ 419580 w 495300"/>
              <a:gd name="connsiteY8" fmla="*/ 295896 h 533400"/>
              <a:gd name="connsiteX9" fmla="*/ 457680 w 495300"/>
              <a:gd name="connsiteY9" fmla="*/ 332091 h 533400"/>
              <a:gd name="connsiteX10" fmla="*/ 457680 w 495300"/>
              <a:gd name="connsiteY10" fmla="*/ 333996 h 533400"/>
              <a:gd name="connsiteX11" fmla="*/ 457680 w 495300"/>
              <a:gd name="connsiteY11" fmla="*/ 438771 h 533400"/>
              <a:gd name="connsiteX12" fmla="*/ 467205 w 495300"/>
              <a:gd name="connsiteY12" fmla="*/ 438771 h 533400"/>
              <a:gd name="connsiteX13" fmla="*/ 495780 w 495300"/>
              <a:gd name="connsiteY13" fmla="*/ 465441 h 533400"/>
              <a:gd name="connsiteX14" fmla="*/ 495780 w 495300"/>
              <a:gd name="connsiteY14" fmla="*/ 467346 h 533400"/>
              <a:gd name="connsiteX15" fmla="*/ 495780 w 495300"/>
              <a:gd name="connsiteY15" fmla="*/ 505446 h 533400"/>
              <a:gd name="connsiteX16" fmla="*/ 467205 w 495300"/>
              <a:gd name="connsiteY16" fmla="*/ 534021 h 533400"/>
              <a:gd name="connsiteX17" fmla="*/ 467205 w 495300"/>
              <a:gd name="connsiteY17" fmla="*/ 534021 h 533400"/>
              <a:gd name="connsiteX18" fmla="*/ 429105 w 495300"/>
              <a:gd name="connsiteY18" fmla="*/ 534021 h 533400"/>
              <a:gd name="connsiteX19" fmla="*/ 400530 w 495300"/>
              <a:gd name="connsiteY19" fmla="*/ 505446 h 533400"/>
              <a:gd name="connsiteX20" fmla="*/ 400530 w 495300"/>
              <a:gd name="connsiteY20" fmla="*/ 505446 h 533400"/>
              <a:gd name="connsiteX21" fmla="*/ 400530 w 495300"/>
              <a:gd name="connsiteY21" fmla="*/ 467346 h 533400"/>
              <a:gd name="connsiteX22" fmla="*/ 429105 w 495300"/>
              <a:gd name="connsiteY22" fmla="*/ 438771 h 533400"/>
              <a:gd name="connsiteX23" fmla="*/ 429105 w 495300"/>
              <a:gd name="connsiteY23" fmla="*/ 438771 h 533400"/>
              <a:gd name="connsiteX24" fmla="*/ 438630 w 495300"/>
              <a:gd name="connsiteY24" fmla="*/ 438771 h 533400"/>
              <a:gd name="connsiteX25" fmla="*/ 438630 w 495300"/>
              <a:gd name="connsiteY25" fmla="*/ 333996 h 533400"/>
              <a:gd name="connsiteX26" fmla="*/ 420533 w 495300"/>
              <a:gd name="connsiteY26" fmla="*/ 314946 h 533400"/>
              <a:gd name="connsiteX27" fmla="*/ 419580 w 495300"/>
              <a:gd name="connsiteY27" fmla="*/ 314946 h 533400"/>
              <a:gd name="connsiteX28" fmla="*/ 257655 w 495300"/>
              <a:gd name="connsiteY28" fmla="*/ 314946 h 533400"/>
              <a:gd name="connsiteX29" fmla="*/ 257655 w 495300"/>
              <a:gd name="connsiteY29" fmla="*/ 438771 h 533400"/>
              <a:gd name="connsiteX30" fmla="*/ 267180 w 495300"/>
              <a:gd name="connsiteY30" fmla="*/ 438771 h 533400"/>
              <a:gd name="connsiteX31" fmla="*/ 295755 w 495300"/>
              <a:gd name="connsiteY31" fmla="*/ 465441 h 533400"/>
              <a:gd name="connsiteX32" fmla="*/ 295755 w 495300"/>
              <a:gd name="connsiteY32" fmla="*/ 467346 h 533400"/>
              <a:gd name="connsiteX33" fmla="*/ 295755 w 495300"/>
              <a:gd name="connsiteY33" fmla="*/ 505446 h 533400"/>
              <a:gd name="connsiteX34" fmla="*/ 267180 w 495300"/>
              <a:gd name="connsiteY34" fmla="*/ 534021 h 533400"/>
              <a:gd name="connsiteX35" fmla="*/ 267180 w 495300"/>
              <a:gd name="connsiteY35" fmla="*/ 534021 h 533400"/>
              <a:gd name="connsiteX36" fmla="*/ 229080 w 495300"/>
              <a:gd name="connsiteY36" fmla="*/ 534021 h 533400"/>
              <a:gd name="connsiteX37" fmla="*/ 200505 w 495300"/>
              <a:gd name="connsiteY37" fmla="*/ 505446 h 533400"/>
              <a:gd name="connsiteX38" fmla="*/ 200505 w 495300"/>
              <a:gd name="connsiteY38" fmla="*/ 505446 h 533400"/>
              <a:gd name="connsiteX39" fmla="*/ 200505 w 495300"/>
              <a:gd name="connsiteY39" fmla="*/ 467346 h 533400"/>
              <a:gd name="connsiteX40" fmla="*/ 229080 w 495300"/>
              <a:gd name="connsiteY40" fmla="*/ 438771 h 533400"/>
              <a:gd name="connsiteX41" fmla="*/ 229080 w 495300"/>
              <a:gd name="connsiteY41" fmla="*/ 438771 h 533400"/>
              <a:gd name="connsiteX42" fmla="*/ 238605 w 495300"/>
              <a:gd name="connsiteY42" fmla="*/ 438771 h 533400"/>
              <a:gd name="connsiteX43" fmla="*/ 238605 w 495300"/>
              <a:gd name="connsiteY43" fmla="*/ 314946 h 533400"/>
              <a:gd name="connsiteX44" fmla="*/ 76680 w 495300"/>
              <a:gd name="connsiteY44" fmla="*/ 314946 h 533400"/>
              <a:gd name="connsiteX45" fmla="*/ 57630 w 495300"/>
              <a:gd name="connsiteY45" fmla="*/ 333044 h 533400"/>
              <a:gd name="connsiteX46" fmla="*/ 57630 w 495300"/>
              <a:gd name="connsiteY46" fmla="*/ 333996 h 533400"/>
              <a:gd name="connsiteX47" fmla="*/ 57630 w 495300"/>
              <a:gd name="connsiteY47" fmla="*/ 438771 h 533400"/>
              <a:gd name="connsiteX48" fmla="*/ 67155 w 495300"/>
              <a:gd name="connsiteY48" fmla="*/ 438771 h 533400"/>
              <a:gd name="connsiteX49" fmla="*/ 95730 w 495300"/>
              <a:gd name="connsiteY49" fmla="*/ 465441 h 533400"/>
              <a:gd name="connsiteX50" fmla="*/ 95730 w 495300"/>
              <a:gd name="connsiteY50" fmla="*/ 467346 h 533400"/>
              <a:gd name="connsiteX51" fmla="*/ 95730 w 495300"/>
              <a:gd name="connsiteY51" fmla="*/ 505446 h 533400"/>
              <a:gd name="connsiteX52" fmla="*/ 67155 w 495300"/>
              <a:gd name="connsiteY52" fmla="*/ 534021 h 533400"/>
              <a:gd name="connsiteX53" fmla="*/ 67155 w 495300"/>
              <a:gd name="connsiteY53" fmla="*/ 534021 h 533400"/>
              <a:gd name="connsiteX54" fmla="*/ 29055 w 495300"/>
              <a:gd name="connsiteY54" fmla="*/ 534021 h 533400"/>
              <a:gd name="connsiteX55" fmla="*/ 480 w 495300"/>
              <a:gd name="connsiteY55" fmla="*/ 505446 h 533400"/>
              <a:gd name="connsiteX56" fmla="*/ 480 w 495300"/>
              <a:gd name="connsiteY56" fmla="*/ 505446 h 533400"/>
              <a:gd name="connsiteX57" fmla="*/ 480 w 495300"/>
              <a:gd name="connsiteY57" fmla="*/ 467346 h 533400"/>
              <a:gd name="connsiteX58" fmla="*/ 29055 w 495300"/>
              <a:gd name="connsiteY58" fmla="*/ 438771 h 533400"/>
              <a:gd name="connsiteX59" fmla="*/ 29055 w 495300"/>
              <a:gd name="connsiteY59" fmla="*/ 438771 h 533400"/>
              <a:gd name="connsiteX60" fmla="*/ 38580 w 495300"/>
              <a:gd name="connsiteY60" fmla="*/ 438771 h 533400"/>
              <a:gd name="connsiteX61" fmla="*/ 38580 w 495300"/>
              <a:gd name="connsiteY61" fmla="*/ 333996 h 533400"/>
              <a:gd name="connsiteX62" fmla="*/ 74775 w 495300"/>
              <a:gd name="connsiteY62" fmla="*/ 295896 h 533400"/>
              <a:gd name="connsiteX63" fmla="*/ 76680 w 495300"/>
              <a:gd name="connsiteY63" fmla="*/ 295896 h 533400"/>
              <a:gd name="connsiteX64" fmla="*/ 238605 w 495300"/>
              <a:gd name="connsiteY64" fmla="*/ 295896 h 533400"/>
              <a:gd name="connsiteX65" fmla="*/ 238605 w 495300"/>
              <a:gd name="connsiteY65" fmla="*/ 162546 h 533400"/>
              <a:gd name="connsiteX66" fmla="*/ 133830 w 495300"/>
              <a:gd name="connsiteY66" fmla="*/ 162546 h 533400"/>
              <a:gd name="connsiteX67" fmla="*/ 95730 w 495300"/>
              <a:gd name="connsiteY67" fmla="*/ 126351 h 533400"/>
              <a:gd name="connsiteX68" fmla="*/ 95730 w 495300"/>
              <a:gd name="connsiteY68" fmla="*/ 124446 h 533400"/>
              <a:gd name="connsiteX69" fmla="*/ 95730 w 495300"/>
              <a:gd name="connsiteY69" fmla="*/ 38721 h 533400"/>
              <a:gd name="connsiteX70" fmla="*/ 133830 w 495300"/>
              <a:gd name="connsiteY70" fmla="*/ 621 h 533400"/>
              <a:gd name="connsiteX71" fmla="*/ 133830 w 495300"/>
              <a:gd name="connsiteY71" fmla="*/ 621 h 533400"/>
              <a:gd name="connsiteX72" fmla="*/ 362430 w 495300"/>
              <a:gd name="connsiteY72" fmla="*/ 621 h 533400"/>
              <a:gd name="connsiteX73" fmla="*/ 67155 w 495300"/>
              <a:gd name="connsiteY73" fmla="*/ 457821 h 533400"/>
              <a:gd name="connsiteX74" fmla="*/ 29055 w 495300"/>
              <a:gd name="connsiteY74" fmla="*/ 457821 h 533400"/>
              <a:gd name="connsiteX75" fmla="*/ 19530 w 495300"/>
              <a:gd name="connsiteY75" fmla="*/ 467346 h 533400"/>
              <a:gd name="connsiteX76" fmla="*/ 19530 w 495300"/>
              <a:gd name="connsiteY76" fmla="*/ 467346 h 533400"/>
              <a:gd name="connsiteX77" fmla="*/ 19530 w 495300"/>
              <a:gd name="connsiteY77" fmla="*/ 505446 h 533400"/>
              <a:gd name="connsiteX78" fmla="*/ 29055 w 495300"/>
              <a:gd name="connsiteY78" fmla="*/ 514971 h 533400"/>
              <a:gd name="connsiteX79" fmla="*/ 29055 w 495300"/>
              <a:gd name="connsiteY79" fmla="*/ 514971 h 533400"/>
              <a:gd name="connsiteX80" fmla="*/ 67155 w 495300"/>
              <a:gd name="connsiteY80" fmla="*/ 514971 h 533400"/>
              <a:gd name="connsiteX81" fmla="*/ 76680 w 495300"/>
              <a:gd name="connsiteY81" fmla="*/ 505446 h 533400"/>
              <a:gd name="connsiteX82" fmla="*/ 76680 w 495300"/>
              <a:gd name="connsiteY82" fmla="*/ 505446 h 533400"/>
              <a:gd name="connsiteX83" fmla="*/ 76680 w 495300"/>
              <a:gd name="connsiteY83" fmla="*/ 467346 h 533400"/>
              <a:gd name="connsiteX84" fmla="*/ 67155 w 495300"/>
              <a:gd name="connsiteY84" fmla="*/ 457821 h 533400"/>
              <a:gd name="connsiteX85" fmla="*/ 67155 w 495300"/>
              <a:gd name="connsiteY85" fmla="*/ 457821 h 533400"/>
              <a:gd name="connsiteX86" fmla="*/ 267180 w 495300"/>
              <a:gd name="connsiteY86" fmla="*/ 457821 h 533400"/>
              <a:gd name="connsiteX87" fmla="*/ 229080 w 495300"/>
              <a:gd name="connsiteY87" fmla="*/ 457821 h 533400"/>
              <a:gd name="connsiteX88" fmla="*/ 219555 w 495300"/>
              <a:gd name="connsiteY88" fmla="*/ 467346 h 533400"/>
              <a:gd name="connsiteX89" fmla="*/ 219555 w 495300"/>
              <a:gd name="connsiteY89" fmla="*/ 467346 h 533400"/>
              <a:gd name="connsiteX90" fmla="*/ 219555 w 495300"/>
              <a:gd name="connsiteY90" fmla="*/ 505446 h 533400"/>
              <a:gd name="connsiteX91" fmla="*/ 229080 w 495300"/>
              <a:gd name="connsiteY91" fmla="*/ 514971 h 533400"/>
              <a:gd name="connsiteX92" fmla="*/ 229080 w 495300"/>
              <a:gd name="connsiteY92" fmla="*/ 514971 h 533400"/>
              <a:gd name="connsiteX93" fmla="*/ 267180 w 495300"/>
              <a:gd name="connsiteY93" fmla="*/ 514971 h 533400"/>
              <a:gd name="connsiteX94" fmla="*/ 276705 w 495300"/>
              <a:gd name="connsiteY94" fmla="*/ 505446 h 533400"/>
              <a:gd name="connsiteX95" fmla="*/ 276705 w 495300"/>
              <a:gd name="connsiteY95" fmla="*/ 505446 h 533400"/>
              <a:gd name="connsiteX96" fmla="*/ 276705 w 495300"/>
              <a:gd name="connsiteY96" fmla="*/ 467346 h 533400"/>
              <a:gd name="connsiteX97" fmla="*/ 267180 w 495300"/>
              <a:gd name="connsiteY97" fmla="*/ 457821 h 533400"/>
              <a:gd name="connsiteX98" fmla="*/ 267180 w 495300"/>
              <a:gd name="connsiteY98" fmla="*/ 457821 h 533400"/>
              <a:gd name="connsiteX99" fmla="*/ 467205 w 495300"/>
              <a:gd name="connsiteY99" fmla="*/ 457821 h 533400"/>
              <a:gd name="connsiteX100" fmla="*/ 429105 w 495300"/>
              <a:gd name="connsiteY100" fmla="*/ 457821 h 533400"/>
              <a:gd name="connsiteX101" fmla="*/ 419580 w 495300"/>
              <a:gd name="connsiteY101" fmla="*/ 467346 h 533400"/>
              <a:gd name="connsiteX102" fmla="*/ 419580 w 495300"/>
              <a:gd name="connsiteY102" fmla="*/ 467346 h 533400"/>
              <a:gd name="connsiteX103" fmla="*/ 419580 w 495300"/>
              <a:gd name="connsiteY103" fmla="*/ 505446 h 533400"/>
              <a:gd name="connsiteX104" fmla="*/ 429105 w 495300"/>
              <a:gd name="connsiteY104" fmla="*/ 514971 h 533400"/>
              <a:gd name="connsiteX105" fmla="*/ 429105 w 495300"/>
              <a:gd name="connsiteY105" fmla="*/ 514971 h 533400"/>
              <a:gd name="connsiteX106" fmla="*/ 467205 w 495300"/>
              <a:gd name="connsiteY106" fmla="*/ 514971 h 533400"/>
              <a:gd name="connsiteX107" fmla="*/ 476730 w 495300"/>
              <a:gd name="connsiteY107" fmla="*/ 505446 h 533400"/>
              <a:gd name="connsiteX108" fmla="*/ 476730 w 495300"/>
              <a:gd name="connsiteY108" fmla="*/ 505446 h 533400"/>
              <a:gd name="connsiteX109" fmla="*/ 476730 w 495300"/>
              <a:gd name="connsiteY109" fmla="*/ 467346 h 533400"/>
              <a:gd name="connsiteX110" fmla="*/ 467205 w 495300"/>
              <a:gd name="connsiteY110" fmla="*/ 457821 h 533400"/>
              <a:gd name="connsiteX111" fmla="*/ 467205 w 495300"/>
              <a:gd name="connsiteY111" fmla="*/ 457821 h 533400"/>
              <a:gd name="connsiteX112" fmla="*/ 362430 w 495300"/>
              <a:gd name="connsiteY112" fmla="*/ 19671 h 533400"/>
              <a:gd name="connsiteX113" fmla="*/ 133830 w 495300"/>
              <a:gd name="connsiteY113" fmla="*/ 19671 h 533400"/>
              <a:gd name="connsiteX114" fmla="*/ 114780 w 495300"/>
              <a:gd name="connsiteY114" fmla="*/ 38721 h 533400"/>
              <a:gd name="connsiteX115" fmla="*/ 114780 w 495300"/>
              <a:gd name="connsiteY115" fmla="*/ 38721 h 533400"/>
              <a:gd name="connsiteX116" fmla="*/ 114780 w 495300"/>
              <a:gd name="connsiteY116" fmla="*/ 124446 h 533400"/>
              <a:gd name="connsiteX117" fmla="*/ 133830 w 495300"/>
              <a:gd name="connsiteY117" fmla="*/ 143496 h 533400"/>
              <a:gd name="connsiteX118" fmla="*/ 133830 w 495300"/>
              <a:gd name="connsiteY118" fmla="*/ 143496 h 533400"/>
              <a:gd name="connsiteX119" fmla="*/ 362430 w 495300"/>
              <a:gd name="connsiteY119" fmla="*/ 143496 h 533400"/>
              <a:gd name="connsiteX120" fmla="*/ 381480 w 495300"/>
              <a:gd name="connsiteY120" fmla="*/ 124446 h 533400"/>
              <a:gd name="connsiteX121" fmla="*/ 381480 w 495300"/>
              <a:gd name="connsiteY121" fmla="*/ 124446 h 533400"/>
              <a:gd name="connsiteX122" fmla="*/ 381480 w 495300"/>
              <a:gd name="connsiteY122" fmla="*/ 38721 h 533400"/>
              <a:gd name="connsiteX123" fmla="*/ 362430 w 495300"/>
              <a:gd name="connsiteY123" fmla="*/ 19671 h 533400"/>
              <a:gd name="connsiteX124" fmla="*/ 362430 w 495300"/>
              <a:gd name="connsiteY124" fmla="*/ 19671 h 533400"/>
              <a:gd name="connsiteX125" fmla="*/ 157643 w 495300"/>
              <a:gd name="connsiteY125" fmla="*/ 86346 h 533400"/>
              <a:gd name="connsiteX126" fmla="*/ 171930 w 495300"/>
              <a:gd name="connsiteY126" fmla="*/ 100634 h 533400"/>
              <a:gd name="connsiteX127" fmla="*/ 157643 w 495300"/>
              <a:gd name="connsiteY127" fmla="*/ 114921 h 533400"/>
              <a:gd name="connsiteX128" fmla="*/ 143355 w 495300"/>
              <a:gd name="connsiteY128" fmla="*/ 100634 h 533400"/>
              <a:gd name="connsiteX129" fmla="*/ 157643 w 495300"/>
              <a:gd name="connsiteY129"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95300" h="533400">
                <a:moveTo>
                  <a:pt x="362430" y="621"/>
                </a:moveTo>
                <a:cubicBezTo>
                  <a:pt x="383385" y="621"/>
                  <a:pt x="400530" y="17766"/>
                  <a:pt x="400530" y="38721"/>
                </a:cubicBezTo>
                <a:lnTo>
                  <a:pt x="400530" y="38721"/>
                </a:lnTo>
                <a:lnTo>
                  <a:pt x="400530" y="124446"/>
                </a:lnTo>
                <a:cubicBezTo>
                  <a:pt x="400530" y="145401"/>
                  <a:pt x="383385" y="162546"/>
                  <a:pt x="362430" y="162546"/>
                </a:cubicBezTo>
                <a:lnTo>
                  <a:pt x="362430" y="162546"/>
                </a:lnTo>
                <a:lnTo>
                  <a:pt x="257655" y="162546"/>
                </a:lnTo>
                <a:lnTo>
                  <a:pt x="257655" y="295896"/>
                </a:lnTo>
                <a:lnTo>
                  <a:pt x="419580" y="295896"/>
                </a:lnTo>
                <a:cubicBezTo>
                  <a:pt x="439583" y="295896"/>
                  <a:pt x="456727" y="312089"/>
                  <a:pt x="457680" y="332091"/>
                </a:cubicBezTo>
                <a:lnTo>
                  <a:pt x="457680" y="333996"/>
                </a:lnTo>
                <a:lnTo>
                  <a:pt x="457680" y="438771"/>
                </a:lnTo>
                <a:lnTo>
                  <a:pt x="467205" y="438771"/>
                </a:lnTo>
                <a:cubicBezTo>
                  <a:pt x="482445" y="438771"/>
                  <a:pt x="494827" y="450201"/>
                  <a:pt x="495780" y="465441"/>
                </a:cubicBezTo>
                <a:lnTo>
                  <a:pt x="495780" y="467346"/>
                </a:lnTo>
                <a:lnTo>
                  <a:pt x="495780" y="505446"/>
                </a:lnTo>
                <a:cubicBezTo>
                  <a:pt x="495780" y="521639"/>
                  <a:pt x="483398" y="534021"/>
                  <a:pt x="467205" y="534021"/>
                </a:cubicBezTo>
                <a:lnTo>
                  <a:pt x="467205" y="534021"/>
                </a:lnTo>
                <a:lnTo>
                  <a:pt x="429105" y="534021"/>
                </a:lnTo>
                <a:cubicBezTo>
                  <a:pt x="412912" y="534021"/>
                  <a:pt x="400530" y="521639"/>
                  <a:pt x="400530" y="505446"/>
                </a:cubicBezTo>
                <a:lnTo>
                  <a:pt x="400530" y="505446"/>
                </a:lnTo>
                <a:lnTo>
                  <a:pt x="400530" y="467346"/>
                </a:lnTo>
                <a:cubicBezTo>
                  <a:pt x="400530" y="451154"/>
                  <a:pt x="412912" y="438771"/>
                  <a:pt x="429105" y="438771"/>
                </a:cubicBezTo>
                <a:lnTo>
                  <a:pt x="429105" y="438771"/>
                </a:lnTo>
                <a:lnTo>
                  <a:pt x="438630" y="438771"/>
                </a:lnTo>
                <a:lnTo>
                  <a:pt x="438630" y="333996"/>
                </a:lnTo>
                <a:cubicBezTo>
                  <a:pt x="438630" y="323519"/>
                  <a:pt x="431010" y="315899"/>
                  <a:pt x="420533" y="314946"/>
                </a:cubicBezTo>
                <a:lnTo>
                  <a:pt x="419580" y="314946"/>
                </a:lnTo>
                <a:lnTo>
                  <a:pt x="257655" y="314946"/>
                </a:lnTo>
                <a:lnTo>
                  <a:pt x="257655" y="438771"/>
                </a:lnTo>
                <a:lnTo>
                  <a:pt x="267180" y="438771"/>
                </a:lnTo>
                <a:cubicBezTo>
                  <a:pt x="282420" y="438771"/>
                  <a:pt x="294802" y="450201"/>
                  <a:pt x="295755" y="465441"/>
                </a:cubicBezTo>
                <a:lnTo>
                  <a:pt x="295755" y="467346"/>
                </a:lnTo>
                <a:lnTo>
                  <a:pt x="295755" y="505446"/>
                </a:lnTo>
                <a:cubicBezTo>
                  <a:pt x="295755" y="521639"/>
                  <a:pt x="283373" y="534021"/>
                  <a:pt x="267180" y="534021"/>
                </a:cubicBezTo>
                <a:lnTo>
                  <a:pt x="267180" y="534021"/>
                </a:lnTo>
                <a:lnTo>
                  <a:pt x="229080" y="534021"/>
                </a:lnTo>
                <a:cubicBezTo>
                  <a:pt x="212887" y="534021"/>
                  <a:pt x="200505" y="521639"/>
                  <a:pt x="200505" y="505446"/>
                </a:cubicBezTo>
                <a:lnTo>
                  <a:pt x="200505" y="505446"/>
                </a:lnTo>
                <a:lnTo>
                  <a:pt x="200505" y="467346"/>
                </a:lnTo>
                <a:cubicBezTo>
                  <a:pt x="200505" y="451154"/>
                  <a:pt x="212887" y="438771"/>
                  <a:pt x="229080" y="438771"/>
                </a:cubicBezTo>
                <a:lnTo>
                  <a:pt x="229080" y="438771"/>
                </a:lnTo>
                <a:lnTo>
                  <a:pt x="238605" y="438771"/>
                </a:lnTo>
                <a:lnTo>
                  <a:pt x="238605" y="314946"/>
                </a:lnTo>
                <a:lnTo>
                  <a:pt x="76680" y="314946"/>
                </a:lnTo>
                <a:cubicBezTo>
                  <a:pt x="66202" y="314946"/>
                  <a:pt x="58583" y="322566"/>
                  <a:pt x="57630" y="333044"/>
                </a:cubicBezTo>
                <a:lnTo>
                  <a:pt x="57630" y="333996"/>
                </a:lnTo>
                <a:lnTo>
                  <a:pt x="57630" y="438771"/>
                </a:lnTo>
                <a:lnTo>
                  <a:pt x="67155" y="438771"/>
                </a:lnTo>
                <a:cubicBezTo>
                  <a:pt x="82395" y="438771"/>
                  <a:pt x="94777" y="450201"/>
                  <a:pt x="95730" y="465441"/>
                </a:cubicBezTo>
                <a:lnTo>
                  <a:pt x="95730" y="467346"/>
                </a:lnTo>
                <a:lnTo>
                  <a:pt x="95730" y="505446"/>
                </a:lnTo>
                <a:cubicBezTo>
                  <a:pt x="95730" y="521639"/>
                  <a:pt x="83348" y="534021"/>
                  <a:pt x="67155" y="534021"/>
                </a:cubicBezTo>
                <a:lnTo>
                  <a:pt x="67155" y="534021"/>
                </a:lnTo>
                <a:lnTo>
                  <a:pt x="29055" y="534021"/>
                </a:lnTo>
                <a:cubicBezTo>
                  <a:pt x="12862" y="534021"/>
                  <a:pt x="480" y="521639"/>
                  <a:pt x="480" y="505446"/>
                </a:cubicBezTo>
                <a:lnTo>
                  <a:pt x="480" y="505446"/>
                </a:lnTo>
                <a:lnTo>
                  <a:pt x="480" y="467346"/>
                </a:lnTo>
                <a:cubicBezTo>
                  <a:pt x="480" y="451154"/>
                  <a:pt x="12862" y="438771"/>
                  <a:pt x="29055" y="438771"/>
                </a:cubicBezTo>
                <a:lnTo>
                  <a:pt x="29055" y="438771"/>
                </a:lnTo>
                <a:lnTo>
                  <a:pt x="38580" y="438771"/>
                </a:lnTo>
                <a:lnTo>
                  <a:pt x="38580" y="333996"/>
                </a:lnTo>
                <a:cubicBezTo>
                  <a:pt x="38580" y="313994"/>
                  <a:pt x="54773" y="296849"/>
                  <a:pt x="74775" y="295896"/>
                </a:cubicBezTo>
                <a:lnTo>
                  <a:pt x="76680" y="295896"/>
                </a:lnTo>
                <a:lnTo>
                  <a:pt x="238605" y="295896"/>
                </a:lnTo>
                <a:lnTo>
                  <a:pt x="238605" y="162546"/>
                </a:lnTo>
                <a:lnTo>
                  <a:pt x="133830" y="162546"/>
                </a:lnTo>
                <a:cubicBezTo>
                  <a:pt x="113827" y="162546"/>
                  <a:pt x="96683" y="146354"/>
                  <a:pt x="95730" y="126351"/>
                </a:cubicBezTo>
                <a:lnTo>
                  <a:pt x="95730" y="124446"/>
                </a:lnTo>
                <a:lnTo>
                  <a:pt x="95730" y="38721"/>
                </a:lnTo>
                <a:cubicBezTo>
                  <a:pt x="95730" y="17766"/>
                  <a:pt x="112875" y="621"/>
                  <a:pt x="133830" y="621"/>
                </a:cubicBezTo>
                <a:lnTo>
                  <a:pt x="133830" y="621"/>
                </a:lnTo>
                <a:lnTo>
                  <a:pt x="362430" y="621"/>
                </a:lnTo>
                <a:close/>
                <a:moveTo>
                  <a:pt x="67155" y="457821"/>
                </a:moveTo>
                <a:lnTo>
                  <a:pt x="29055" y="457821"/>
                </a:lnTo>
                <a:cubicBezTo>
                  <a:pt x="23340" y="457821"/>
                  <a:pt x="19530" y="461631"/>
                  <a:pt x="19530" y="467346"/>
                </a:cubicBezTo>
                <a:lnTo>
                  <a:pt x="19530" y="467346"/>
                </a:lnTo>
                <a:lnTo>
                  <a:pt x="19530" y="505446"/>
                </a:lnTo>
                <a:cubicBezTo>
                  <a:pt x="19530" y="511161"/>
                  <a:pt x="23340" y="514971"/>
                  <a:pt x="29055" y="514971"/>
                </a:cubicBezTo>
                <a:lnTo>
                  <a:pt x="29055" y="514971"/>
                </a:lnTo>
                <a:lnTo>
                  <a:pt x="67155" y="514971"/>
                </a:lnTo>
                <a:cubicBezTo>
                  <a:pt x="72870" y="514971"/>
                  <a:pt x="76680" y="511161"/>
                  <a:pt x="76680" y="505446"/>
                </a:cubicBezTo>
                <a:lnTo>
                  <a:pt x="76680" y="505446"/>
                </a:lnTo>
                <a:lnTo>
                  <a:pt x="76680" y="467346"/>
                </a:lnTo>
                <a:cubicBezTo>
                  <a:pt x="76680" y="461631"/>
                  <a:pt x="72870" y="457821"/>
                  <a:pt x="67155" y="457821"/>
                </a:cubicBezTo>
                <a:lnTo>
                  <a:pt x="67155" y="457821"/>
                </a:lnTo>
                <a:close/>
                <a:moveTo>
                  <a:pt x="267180" y="457821"/>
                </a:moveTo>
                <a:lnTo>
                  <a:pt x="229080" y="457821"/>
                </a:lnTo>
                <a:cubicBezTo>
                  <a:pt x="223365" y="457821"/>
                  <a:pt x="219555" y="461631"/>
                  <a:pt x="219555" y="467346"/>
                </a:cubicBezTo>
                <a:lnTo>
                  <a:pt x="219555" y="467346"/>
                </a:lnTo>
                <a:lnTo>
                  <a:pt x="219555" y="505446"/>
                </a:lnTo>
                <a:cubicBezTo>
                  <a:pt x="219555" y="511161"/>
                  <a:pt x="223365" y="514971"/>
                  <a:pt x="229080" y="514971"/>
                </a:cubicBezTo>
                <a:lnTo>
                  <a:pt x="229080" y="514971"/>
                </a:lnTo>
                <a:lnTo>
                  <a:pt x="267180" y="514971"/>
                </a:lnTo>
                <a:cubicBezTo>
                  <a:pt x="272895" y="514971"/>
                  <a:pt x="276705" y="511161"/>
                  <a:pt x="276705" y="505446"/>
                </a:cubicBezTo>
                <a:lnTo>
                  <a:pt x="276705" y="505446"/>
                </a:lnTo>
                <a:lnTo>
                  <a:pt x="276705" y="467346"/>
                </a:lnTo>
                <a:cubicBezTo>
                  <a:pt x="276705" y="461631"/>
                  <a:pt x="272895" y="457821"/>
                  <a:pt x="267180" y="457821"/>
                </a:cubicBezTo>
                <a:lnTo>
                  <a:pt x="267180" y="457821"/>
                </a:lnTo>
                <a:close/>
                <a:moveTo>
                  <a:pt x="467205" y="457821"/>
                </a:moveTo>
                <a:lnTo>
                  <a:pt x="429105" y="457821"/>
                </a:lnTo>
                <a:cubicBezTo>
                  <a:pt x="423390" y="457821"/>
                  <a:pt x="419580" y="461631"/>
                  <a:pt x="419580" y="467346"/>
                </a:cubicBezTo>
                <a:lnTo>
                  <a:pt x="419580" y="467346"/>
                </a:lnTo>
                <a:lnTo>
                  <a:pt x="419580" y="505446"/>
                </a:lnTo>
                <a:cubicBezTo>
                  <a:pt x="419580" y="511161"/>
                  <a:pt x="423390" y="514971"/>
                  <a:pt x="429105" y="514971"/>
                </a:cubicBezTo>
                <a:lnTo>
                  <a:pt x="429105" y="514971"/>
                </a:lnTo>
                <a:lnTo>
                  <a:pt x="467205" y="514971"/>
                </a:lnTo>
                <a:cubicBezTo>
                  <a:pt x="472920" y="514971"/>
                  <a:pt x="476730" y="511161"/>
                  <a:pt x="476730" y="505446"/>
                </a:cubicBezTo>
                <a:lnTo>
                  <a:pt x="476730" y="505446"/>
                </a:lnTo>
                <a:lnTo>
                  <a:pt x="476730" y="467346"/>
                </a:lnTo>
                <a:cubicBezTo>
                  <a:pt x="476730" y="461631"/>
                  <a:pt x="472920" y="457821"/>
                  <a:pt x="467205" y="457821"/>
                </a:cubicBezTo>
                <a:lnTo>
                  <a:pt x="467205" y="457821"/>
                </a:lnTo>
                <a:close/>
                <a:moveTo>
                  <a:pt x="362430" y="19671"/>
                </a:moveTo>
                <a:lnTo>
                  <a:pt x="133830" y="19671"/>
                </a:lnTo>
                <a:cubicBezTo>
                  <a:pt x="123352" y="19671"/>
                  <a:pt x="114780" y="28244"/>
                  <a:pt x="114780" y="38721"/>
                </a:cubicBezTo>
                <a:lnTo>
                  <a:pt x="114780" y="38721"/>
                </a:lnTo>
                <a:lnTo>
                  <a:pt x="114780" y="124446"/>
                </a:lnTo>
                <a:cubicBezTo>
                  <a:pt x="114780" y="134924"/>
                  <a:pt x="123352" y="143496"/>
                  <a:pt x="133830" y="143496"/>
                </a:cubicBezTo>
                <a:lnTo>
                  <a:pt x="133830" y="143496"/>
                </a:lnTo>
                <a:lnTo>
                  <a:pt x="362430" y="143496"/>
                </a:lnTo>
                <a:cubicBezTo>
                  <a:pt x="372908" y="143496"/>
                  <a:pt x="381480" y="134924"/>
                  <a:pt x="381480" y="124446"/>
                </a:cubicBezTo>
                <a:lnTo>
                  <a:pt x="381480" y="124446"/>
                </a:lnTo>
                <a:lnTo>
                  <a:pt x="381480" y="38721"/>
                </a:lnTo>
                <a:cubicBezTo>
                  <a:pt x="381480" y="28244"/>
                  <a:pt x="372908" y="19671"/>
                  <a:pt x="362430" y="19671"/>
                </a:cubicBezTo>
                <a:lnTo>
                  <a:pt x="362430" y="19671"/>
                </a:lnTo>
                <a:close/>
                <a:moveTo>
                  <a:pt x="157643" y="86346"/>
                </a:moveTo>
                <a:cubicBezTo>
                  <a:pt x="165262" y="86346"/>
                  <a:pt x="171930" y="93014"/>
                  <a:pt x="171930" y="100634"/>
                </a:cubicBezTo>
                <a:cubicBezTo>
                  <a:pt x="171930" y="108254"/>
                  <a:pt x="165262" y="114921"/>
                  <a:pt x="157643" y="114921"/>
                </a:cubicBezTo>
                <a:cubicBezTo>
                  <a:pt x="150023" y="114921"/>
                  <a:pt x="143355" y="108254"/>
                  <a:pt x="143355" y="100634"/>
                </a:cubicBezTo>
                <a:cubicBezTo>
                  <a:pt x="143355" y="93014"/>
                  <a:pt x="150023" y="86346"/>
                  <a:pt x="157643" y="86346"/>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48" name="Rectangle: Rounded Corners 116">
            <a:extLst>
              <a:ext uri="{FF2B5EF4-FFF2-40B4-BE49-F238E27FC236}">
                <a16:creationId xmlns:a16="http://schemas.microsoft.com/office/drawing/2014/main" xmlns="" id="{5AAA959C-BB55-4160-97F5-3D27A887BDAE}"/>
              </a:ext>
            </a:extLst>
          </p:cNvPr>
          <p:cNvSpPr/>
          <p:nvPr/>
        </p:nvSpPr>
        <p:spPr>
          <a:xfrm>
            <a:off x="1161930" y="2434119"/>
            <a:ext cx="3537893" cy="39496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49" name="文本框 34">
            <a:extLst>
              <a:ext uri="{FF2B5EF4-FFF2-40B4-BE49-F238E27FC236}">
                <a16:creationId xmlns:a16="http://schemas.microsoft.com/office/drawing/2014/main" xmlns="" id="{AF3CD1B9-837D-44DA-81F0-D4B795DB16A9}"/>
              </a:ext>
            </a:extLst>
          </p:cNvPr>
          <p:cNvSpPr txBox="1"/>
          <p:nvPr/>
        </p:nvSpPr>
        <p:spPr>
          <a:xfrm>
            <a:off x="1397694" y="2489794"/>
            <a:ext cx="1919246" cy="307777"/>
          </a:xfrm>
          <a:prstGeom prst="rect">
            <a:avLst/>
          </a:prstGeom>
          <a:noFill/>
        </p:spPr>
        <p:txBody>
          <a:bodyPr wrap="square" rtlCol="0">
            <a:spAutoFit/>
          </a:bodyPr>
          <a:lstStyle/>
          <a:p>
            <a:pPr algn="dist"/>
            <a:r>
              <a:rPr lang="en-US" altLang="zh-CN" sz="1400" dirty="0">
                <a:solidFill>
                  <a:schemeClr val="bg1"/>
                </a:solidFill>
                <a:cs typeface="+mn-ea"/>
                <a:sym typeface="+mn-lt"/>
              </a:rPr>
              <a:t> </a:t>
            </a:r>
            <a:endParaRPr lang="zh-CN" altLang="en-US" sz="1600" dirty="0">
              <a:solidFill>
                <a:schemeClr val="bg1"/>
              </a:solidFill>
              <a:cs typeface="+mn-ea"/>
              <a:sym typeface="+mn-lt"/>
            </a:endParaRPr>
          </a:p>
        </p:txBody>
      </p:sp>
      <p:sp>
        <p:nvSpPr>
          <p:cNvPr id="50" name="TextBox 14">
            <a:extLst>
              <a:ext uri="{FF2B5EF4-FFF2-40B4-BE49-F238E27FC236}">
                <a16:creationId xmlns:a16="http://schemas.microsoft.com/office/drawing/2014/main" xmlns="" id="{2B60E643-5416-48D4-9EA8-8ED2D7497E1D}"/>
              </a:ext>
            </a:extLst>
          </p:cNvPr>
          <p:cNvSpPr txBox="1"/>
          <p:nvPr/>
        </p:nvSpPr>
        <p:spPr>
          <a:xfrm>
            <a:off x="1333747" y="2482843"/>
            <a:ext cx="3194258" cy="338554"/>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1100" b="1" spc="600" dirty="0" smtClean="0">
                <a:solidFill>
                  <a:prstClr val="white"/>
                </a:solidFill>
                <a:cs typeface="+mn-ea"/>
                <a:sym typeface="+mn-lt"/>
              </a:rPr>
              <a:t>SISTEM INFORMASI GEOGRAFIS</a:t>
            </a:r>
            <a:endParaRPr kumimoji="0" lang="en-US" sz="1100" b="1" i="0" u="none" strike="noStrike" kern="1200" cap="none" spc="600" normalizeH="0" baseline="0" noProof="0" dirty="0">
              <a:ln>
                <a:noFill/>
              </a:ln>
              <a:solidFill>
                <a:prstClr val="white"/>
              </a:solidFill>
              <a:effectLst/>
              <a:uLnTx/>
              <a:uFillTx/>
              <a:cs typeface="+mn-ea"/>
              <a:sym typeface="+mn-lt"/>
            </a:endParaRPr>
          </a:p>
        </p:txBody>
      </p:sp>
      <p:grpSp>
        <p:nvGrpSpPr>
          <p:cNvPr id="3" name="Group 2"/>
          <p:cNvGrpSpPr/>
          <p:nvPr/>
        </p:nvGrpSpPr>
        <p:grpSpPr>
          <a:xfrm>
            <a:off x="603284" y="4172228"/>
            <a:ext cx="670540" cy="670540"/>
            <a:chOff x="527084" y="4413528"/>
            <a:chExt cx="670540" cy="670540"/>
          </a:xfrm>
        </p:grpSpPr>
        <p:sp>
          <p:nvSpPr>
            <p:cNvPr id="51" name="îŝḻîďe">
              <a:extLst>
                <a:ext uri="{FF2B5EF4-FFF2-40B4-BE49-F238E27FC236}">
                  <a16:creationId xmlns:a16="http://schemas.microsoft.com/office/drawing/2014/main" xmlns="" id="{5A1F4896-2194-446D-A2C1-CBD11B6B9700}"/>
                </a:ext>
              </a:extLst>
            </p:cNvPr>
            <p:cNvSpPr/>
            <p:nvPr/>
          </p:nvSpPr>
          <p:spPr>
            <a:xfrm>
              <a:off x="527084" y="4413528"/>
              <a:ext cx="670540" cy="670540"/>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cs typeface="+mn-ea"/>
                <a:sym typeface="+mn-lt"/>
              </a:endParaRPr>
            </a:p>
          </p:txBody>
        </p:sp>
        <p:sp>
          <p:nvSpPr>
            <p:cNvPr id="52" name="iṣľïḓè">
              <a:extLst>
                <a:ext uri="{FF2B5EF4-FFF2-40B4-BE49-F238E27FC236}">
                  <a16:creationId xmlns:a16="http://schemas.microsoft.com/office/drawing/2014/main" xmlns="" id="{4197EB5B-081E-4755-AAFB-2DC75991ECEB}"/>
                </a:ext>
              </a:extLst>
            </p:cNvPr>
            <p:cNvSpPr/>
            <p:nvPr/>
          </p:nvSpPr>
          <p:spPr>
            <a:xfrm>
              <a:off x="701194" y="4575242"/>
              <a:ext cx="322319" cy="347113"/>
            </a:xfrm>
            <a:custGeom>
              <a:avLst/>
              <a:gdLst>
                <a:gd name="connsiteX0" fmla="*/ 362430 w 495300"/>
                <a:gd name="connsiteY0" fmla="*/ 621 h 533400"/>
                <a:gd name="connsiteX1" fmla="*/ 400530 w 495300"/>
                <a:gd name="connsiteY1" fmla="*/ 38721 h 533400"/>
                <a:gd name="connsiteX2" fmla="*/ 400530 w 495300"/>
                <a:gd name="connsiteY2" fmla="*/ 38721 h 533400"/>
                <a:gd name="connsiteX3" fmla="*/ 400530 w 495300"/>
                <a:gd name="connsiteY3" fmla="*/ 124446 h 533400"/>
                <a:gd name="connsiteX4" fmla="*/ 362430 w 495300"/>
                <a:gd name="connsiteY4" fmla="*/ 162546 h 533400"/>
                <a:gd name="connsiteX5" fmla="*/ 362430 w 495300"/>
                <a:gd name="connsiteY5" fmla="*/ 162546 h 533400"/>
                <a:gd name="connsiteX6" fmla="*/ 257655 w 495300"/>
                <a:gd name="connsiteY6" fmla="*/ 162546 h 533400"/>
                <a:gd name="connsiteX7" fmla="*/ 257655 w 495300"/>
                <a:gd name="connsiteY7" fmla="*/ 295896 h 533400"/>
                <a:gd name="connsiteX8" fmla="*/ 419580 w 495300"/>
                <a:gd name="connsiteY8" fmla="*/ 295896 h 533400"/>
                <a:gd name="connsiteX9" fmla="*/ 457680 w 495300"/>
                <a:gd name="connsiteY9" fmla="*/ 332091 h 533400"/>
                <a:gd name="connsiteX10" fmla="*/ 457680 w 495300"/>
                <a:gd name="connsiteY10" fmla="*/ 333996 h 533400"/>
                <a:gd name="connsiteX11" fmla="*/ 457680 w 495300"/>
                <a:gd name="connsiteY11" fmla="*/ 438771 h 533400"/>
                <a:gd name="connsiteX12" fmla="*/ 467205 w 495300"/>
                <a:gd name="connsiteY12" fmla="*/ 438771 h 533400"/>
                <a:gd name="connsiteX13" fmla="*/ 495780 w 495300"/>
                <a:gd name="connsiteY13" fmla="*/ 465441 h 533400"/>
                <a:gd name="connsiteX14" fmla="*/ 495780 w 495300"/>
                <a:gd name="connsiteY14" fmla="*/ 467346 h 533400"/>
                <a:gd name="connsiteX15" fmla="*/ 495780 w 495300"/>
                <a:gd name="connsiteY15" fmla="*/ 505446 h 533400"/>
                <a:gd name="connsiteX16" fmla="*/ 467205 w 495300"/>
                <a:gd name="connsiteY16" fmla="*/ 534021 h 533400"/>
                <a:gd name="connsiteX17" fmla="*/ 467205 w 495300"/>
                <a:gd name="connsiteY17" fmla="*/ 534021 h 533400"/>
                <a:gd name="connsiteX18" fmla="*/ 429105 w 495300"/>
                <a:gd name="connsiteY18" fmla="*/ 534021 h 533400"/>
                <a:gd name="connsiteX19" fmla="*/ 400530 w 495300"/>
                <a:gd name="connsiteY19" fmla="*/ 505446 h 533400"/>
                <a:gd name="connsiteX20" fmla="*/ 400530 w 495300"/>
                <a:gd name="connsiteY20" fmla="*/ 505446 h 533400"/>
                <a:gd name="connsiteX21" fmla="*/ 400530 w 495300"/>
                <a:gd name="connsiteY21" fmla="*/ 467346 h 533400"/>
                <a:gd name="connsiteX22" fmla="*/ 429105 w 495300"/>
                <a:gd name="connsiteY22" fmla="*/ 438771 h 533400"/>
                <a:gd name="connsiteX23" fmla="*/ 429105 w 495300"/>
                <a:gd name="connsiteY23" fmla="*/ 438771 h 533400"/>
                <a:gd name="connsiteX24" fmla="*/ 438630 w 495300"/>
                <a:gd name="connsiteY24" fmla="*/ 438771 h 533400"/>
                <a:gd name="connsiteX25" fmla="*/ 438630 w 495300"/>
                <a:gd name="connsiteY25" fmla="*/ 333996 h 533400"/>
                <a:gd name="connsiteX26" fmla="*/ 420533 w 495300"/>
                <a:gd name="connsiteY26" fmla="*/ 314946 h 533400"/>
                <a:gd name="connsiteX27" fmla="*/ 419580 w 495300"/>
                <a:gd name="connsiteY27" fmla="*/ 314946 h 533400"/>
                <a:gd name="connsiteX28" fmla="*/ 257655 w 495300"/>
                <a:gd name="connsiteY28" fmla="*/ 314946 h 533400"/>
                <a:gd name="connsiteX29" fmla="*/ 257655 w 495300"/>
                <a:gd name="connsiteY29" fmla="*/ 438771 h 533400"/>
                <a:gd name="connsiteX30" fmla="*/ 267180 w 495300"/>
                <a:gd name="connsiteY30" fmla="*/ 438771 h 533400"/>
                <a:gd name="connsiteX31" fmla="*/ 295755 w 495300"/>
                <a:gd name="connsiteY31" fmla="*/ 465441 h 533400"/>
                <a:gd name="connsiteX32" fmla="*/ 295755 w 495300"/>
                <a:gd name="connsiteY32" fmla="*/ 467346 h 533400"/>
                <a:gd name="connsiteX33" fmla="*/ 295755 w 495300"/>
                <a:gd name="connsiteY33" fmla="*/ 505446 h 533400"/>
                <a:gd name="connsiteX34" fmla="*/ 267180 w 495300"/>
                <a:gd name="connsiteY34" fmla="*/ 534021 h 533400"/>
                <a:gd name="connsiteX35" fmla="*/ 267180 w 495300"/>
                <a:gd name="connsiteY35" fmla="*/ 534021 h 533400"/>
                <a:gd name="connsiteX36" fmla="*/ 229080 w 495300"/>
                <a:gd name="connsiteY36" fmla="*/ 534021 h 533400"/>
                <a:gd name="connsiteX37" fmla="*/ 200505 w 495300"/>
                <a:gd name="connsiteY37" fmla="*/ 505446 h 533400"/>
                <a:gd name="connsiteX38" fmla="*/ 200505 w 495300"/>
                <a:gd name="connsiteY38" fmla="*/ 505446 h 533400"/>
                <a:gd name="connsiteX39" fmla="*/ 200505 w 495300"/>
                <a:gd name="connsiteY39" fmla="*/ 467346 h 533400"/>
                <a:gd name="connsiteX40" fmla="*/ 229080 w 495300"/>
                <a:gd name="connsiteY40" fmla="*/ 438771 h 533400"/>
                <a:gd name="connsiteX41" fmla="*/ 229080 w 495300"/>
                <a:gd name="connsiteY41" fmla="*/ 438771 h 533400"/>
                <a:gd name="connsiteX42" fmla="*/ 238605 w 495300"/>
                <a:gd name="connsiteY42" fmla="*/ 438771 h 533400"/>
                <a:gd name="connsiteX43" fmla="*/ 238605 w 495300"/>
                <a:gd name="connsiteY43" fmla="*/ 314946 h 533400"/>
                <a:gd name="connsiteX44" fmla="*/ 76680 w 495300"/>
                <a:gd name="connsiteY44" fmla="*/ 314946 h 533400"/>
                <a:gd name="connsiteX45" fmla="*/ 57630 w 495300"/>
                <a:gd name="connsiteY45" fmla="*/ 333044 h 533400"/>
                <a:gd name="connsiteX46" fmla="*/ 57630 w 495300"/>
                <a:gd name="connsiteY46" fmla="*/ 333996 h 533400"/>
                <a:gd name="connsiteX47" fmla="*/ 57630 w 495300"/>
                <a:gd name="connsiteY47" fmla="*/ 438771 h 533400"/>
                <a:gd name="connsiteX48" fmla="*/ 67155 w 495300"/>
                <a:gd name="connsiteY48" fmla="*/ 438771 h 533400"/>
                <a:gd name="connsiteX49" fmla="*/ 95730 w 495300"/>
                <a:gd name="connsiteY49" fmla="*/ 465441 h 533400"/>
                <a:gd name="connsiteX50" fmla="*/ 95730 w 495300"/>
                <a:gd name="connsiteY50" fmla="*/ 467346 h 533400"/>
                <a:gd name="connsiteX51" fmla="*/ 95730 w 495300"/>
                <a:gd name="connsiteY51" fmla="*/ 505446 h 533400"/>
                <a:gd name="connsiteX52" fmla="*/ 67155 w 495300"/>
                <a:gd name="connsiteY52" fmla="*/ 534021 h 533400"/>
                <a:gd name="connsiteX53" fmla="*/ 67155 w 495300"/>
                <a:gd name="connsiteY53" fmla="*/ 534021 h 533400"/>
                <a:gd name="connsiteX54" fmla="*/ 29055 w 495300"/>
                <a:gd name="connsiteY54" fmla="*/ 534021 h 533400"/>
                <a:gd name="connsiteX55" fmla="*/ 480 w 495300"/>
                <a:gd name="connsiteY55" fmla="*/ 505446 h 533400"/>
                <a:gd name="connsiteX56" fmla="*/ 480 w 495300"/>
                <a:gd name="connsiteY56" fmla="*/ 505446 h 533400"/>
                <a:gd name="connsiteX57" fmla="*/ 480 w 495300"/>
                <a:gd name="connsiteY57" fmla="*/ 467346 h 533400"/>
                <a:gd name="connsiteX58" fmla="*/ 29055 w 495300"/>
                <a:gd name="connsiteY58" fmla="*/ 438771 h 533400"/>
                <a:gd name="connsiteX59" fmla="*/ 29055 w 495300"/>
                <a:gd name="connsiteY59" fmla="*/ 438771 h 533400"/>
                <a:gd name="connsiteX60" fmla="*/ 38580 w 495300"/>
                <a:gd name="connsiteY60" fmla="*/ 438771 h 533400"/>
                <a:gd name="connsiteX61" fmla="*/ 38580 w 495300"/>
                <a:gd name="connsiteY61" fmla="*/ 333996 h 533400"/>
                <a:gd name="connsiteX62" fmla="*/ 74775 w 495300"/>
                <a:gd name="connsiteY62" fmla="*/ 295896 h 533400"/>
                <a:gd name="connsiteX63" fmla="*/ 76680 w 495300"/>
                <a:gd name="connsiteY63" fmla="*/ 295896 h 533400"/>
                <a:gd name="connsiteX64" fmla="*/ 238605 w 495300"/>
                <a:gd name="connsiteY64" fmla="*/ 295896 h 533400"/>
                <a:gd name="connsiteX65" fmla="*/ 238605 w 495300"/>
                <a:gd name="connsiteY65" fmla="*/ 162546 h 533400"/>
                <a:gd name="connsiteX66" fmla="*/ 133830 w 495300"/>
                <a:gd name="connsiteY66" fmla="*/ 162546 h 533400"/>
                <a:gd name="connsiteX67" fmla="*/ 95730 w 495300"/>
                <a:gd name="connsiteY67" fmla="*/ 126351 h 533400"/>
                <a:gd name="connsiteX68" fmla="*/ 95730 w 495300"/>
                <a:gd name="connsiteY68" fmla="*/ 124446 h 533400"/>
                <a:gd name="connsiteX69" fmla="*/ 95730 w 495300"/>
                <a:gd name="connsiteY69" fmla="*/ 38721 h 533400"/>
                <a:gd name="connsiteX70" fmla="*/ 133830 w 495300"/>
                <a:gd name="connsiteY70" fmla="*/ 621 h 533400"/>
                <a:gd name="connsiteX71" fmla="*/ 133830 w 495300"/>
                <a:gd name="connsiteY71" fmla="*/ 621 h 533400"/>
                <a:gd name="connsiteX72" fmla="*/ 362430 w 495300"/>
                <a:gd name="connsiteY72" fmla="*/ 621 h 533400"/>
                <a:gd name="connsiteX73" fmla="*/ 67155 w 495300"/>
                <a:gd name="connsiteY73" fmla="*/ 457821 h 533400"/>
                <a:gd name="connsiteX74" fmla="*/ 29055 w 495300"/>
                <a:gd name="connsiteY74" fmla="*/ 457821 h 533400"/>
                <a:gd name="connsiteX75" fmla="*/ 19530 w 495300"/>
                <a:gd name="connsiteY75" fmla="*/ 467346 h 533400"/>
                <a:gd name="connsiteX76" fmla="*/ 19530 w 495300"/>
                <a:gd name="connsiteY76" fmla="*/ 467346 h 533400"/>
                <a:gd name="connsiteX77" fmla="*/ 19530 w 495300"/>
                <a:gd name="connsiteY77" fmla="*/ 505446 h 533400"/>
                <a:gd name="connsiteX78" fmla="*/ 29055 w 495300"/>
                <a:gd name="connsiteY78" fmla="*/ 514971 h 533400"/>
                <a:gd name="connsiteX79" fmla="*/ 29055 w 495300"/>
                <a:gd name="connsiteY79" fmla="*/ 514971 h 533400"/>
                <a:gd name="connsiteX80" fmla="*/ 67155 w 495300"/>
                <a:gd name="connsiteY80" fmla="*/ 514971 h 533400"/>
                <a:gd name="connsiteX81" fmla="*/ 76680 w 495300"/>
                <a:gd name="connsiteY81" fmla="*/ 505446 h 533400"/>
                <a:gd name="connsiteX82" fmla="*/ 76680 w 495300"/>
                <a:gd name="connsiteY82" fmla="*/ 505446 h 533400"/>
                <a:gd name="connsiteX83" fmla="*/ 76680 w 495300"/>
                <a:gd name="connsiteY83" fmla="*/ 467346 h 533400"/>
                <a:gd name="connsiteX84" fmla="*/ 67155 w 495300"/>
                <a:gd name="connsiteY84" fmla="*/ 457821 h 533400"/>
                <a:gd name="connsiteX85" fmla="*/ 67155 w 495300"/>
                <a:gd name="connsiteY85" fmla="*/ 457821 h 533400"/>
                <a:gd name="connsiteX86" fmla="*/ 267180 w 495300"/>
                <a:gd name="connsiteY86" fmla="*/ 457821 h 533400"/>
                <a:gd name="connsiteX87" fmla="*/ 229080 w 495300"/>
                <a:gd name="connsiteY87" fmla="*/ 457821 h 533400"/>
                <a:gd name="connsiteX88" fmla="*/ 219555 w 495300"/>
                <a:gd name="connsiteY88" fmla="*/ 467346 h 533400"/>
                <a:gd name="connsiteX89" fmla="*/ 219555 w 495300"/>
                <a:gd name="connsiteY89" fmla="*/ 467346 h 533400"/>
                <a:gd name="connsiteX90" fmla="*/ 219555 w 495300"/>
                <a:gd name="connsiteY90" fmla="*/ 505446 h 533400"/>
                <a:gd name="connsiteX91" fmla="*/ 229080 w 495300"/>
                <a:gd name="connsiteY91" fmla="*/ 514971 h 533400"/>
                <a:gd name="connsiteX92" fmla="*/ 229080 w 495300"/>
                <a:gd name="connsiteY92" fmla="*/ 514971 h 533400"/>
                <a:gd name="connsiteX93" fmla="*/ 267180 w 495300"/>
                <a:gd name="connsiteY93" fmla="*/ 514971 h 533400"/>
                <a:gd name="connsiteX94" fmla="*/ 276705 w 495300"/>
                <a:gd name="connsiteY94" fmla="*/ 505446 h 533400"/>
                <a:gd name="connsiteX95" fmla="*/ 276705 w 495300"/>
                <a:gd name="connsiteY95" fmla="*/ 505446 h 533400"/>
                <a:gd name="connsiteX96" fmla="*/ 276705 w 495300"/>
                <a:gd name="connsiteY96" fmla="*/ 467346 h 533400"/>
                <a:gd name="connsiteX97" fmla="*/ 267180 w 495300"/>
                <a:gd name="connsiteY97" fmla="*/ 457821 h 533400"/>
                <a:gd name="connsiteX98" fmla="*/ 267180 w 495300"/>
                <a:gd name="connsiteY98" fmla="*/ 457821 h 533400"/>
                <a:gd name="connsiteX99" fmla="*/ 467205 w 495300"/>
                <a:gd name="connsiteY99" fmla="*/ 457821 h 533400"/>
                <a:gd name="connsiteX100" fmla="*/ 429105 w 495300"/>
                <a:gd name="connsiteY100" fmla="*/ 457821 h 533400"/>
                <a:gd name="connsiteX101" fmla="*/ 419580 w 495300"/>
                <a:gd name="connsiteY101" fmla="*/ 467346 h 533400"/>
                <a:gd name="connsiteX102" fmla="*/ 419580 w 495300"/>
                <a:gd name="connsiteY102" fmla="*/ 467346 h 533400"/>
                <a:gd name="connsiteX103" fmla="*/ 419580 w 495300"/>
                <a:gd name="connsiteY103" fmla="*/ 505446 h 533400"/>
                <a:gd name="connsiteX104" fmla="*/ 429105 w 495300"/>
                <a:gd name="connsiteY104" fmla="*/ 514971 h 533400"/>
                <a:gd name="connsiteX105" fmla="*/ 429105 w 495300"/>
                <a:gd name="connsiteY105" fmla="*/ 514971 h 533400"/>
                <a:gd name="connsiteX106" fmla="*/ 467205 w 495300"/>
                <a:gd name="connsiteY106" fmla="*/ 514971 h 533400"/>
                <a:gd name="connsiteX107" fmla="*/ 476730 w 495300"/>
                <a:gd name="connsiteY107" fmla="*/ 505446 h 533400"/>
                <a:gd name="connsiteX108" fmla="*/ 476730 w 495300"/>
                <a:gd name="connsiteY108" fmla="*/ 505446 h 533400"/>
                <a:gd name="connsiteX109" fmla="*/ 476730 w 495300"/>
                <a:gd name="connsiteY109" fmla="*/ 467346 h 533400"/>
                <a:gd name="connsiteX110" fmla="*/ 467205 w 495300"/>
                <a:gd name="connsiteY110" fmla="*/ 457821 h 533400"/>
                <a:gd name="connsiteX111" fmla="*/ 467205 w 495300"/>
                <a:gd name="connsiteY111" fmla="*/ 457821 h 533400"/>
                <a:gd name="connsiteX112" fmla="*/ 362430 w 495300"/>
                <a:gd name="connsiteY112" fmla="*/ 19671 h 533400"/>
                <a:gd name="connsiteX113" fmla="*/ 133830 w 495300"/>
                <a:gd name="connsiteY113" fmla="*/ 19671 h 533400"/>
                <a:gd name="connsiteX114" fmla="*/ 114780 w 495300"/>
                <a:gd name="connsiteY114" fmla="*/ 38721 h 533400"/>
                <a:gd name="connsiteX115" fmla="*/ 114780 w 495300"/>
                <a:gd name="connsiteY115" fmla="*/ 38721 h 533400"/>
                <a:gd name="connsiteX116" fmla="*/ 114780 w 495300"/>
                <a:gd name="connsiteY116" fmla="*/ 124446 h 533400"/>
                <a:gd name="connsiteX117" fmla="*/ 133830 w 495300"/>
                <a:gd name="connsiteY117" fmla="*/ 143496 h 533400"/>
                <a:gd name="connsiteX118" fmla="*/ 133830 w 495300"/>
                <a:gd name="connsiteY118" fmla="*/ 143496 h 533400"/>
                <a:gd name="connsiteX119" fmla="*/ 362430 w 495300"/>
                <a:gd name="connsiteY119" fmla="*/ 143496 h 533400"/>
                <a:gd name="connsiteX120" fmla="*/ 381480 w 495300"/>
                <a:gd name="connsiteY120" fmla="*/ 124446 h 533400"/>
                <a:gd name="connsiteX121" fmla="*/ 381480 w 495300"/>
                <a:gd name="connsiteY121" fmla="*/ 124446 h 533400"/>
                <a:gd name="connsiteX122" fmla="*/ 381480 w 495300"/>
                <a:gd name="connsiteY122" fmla="*/ 38721 h 533400"/>
                <a:gd name="connsiteX123" fmla="*/ 362430 w 495300"/>
                <a:gd name="connsiteY123" fmla="*/ 19671 h 533400"/>
                <a:gd name="connsiteX124" fmla="*/ 362430 w 495300"/>
                <a:gd name="connsiteY124" fmla="*/ 19671 h 533400"/>
                <a:gd name="connsiteX125" fmla="*/ 157643 w 495300"/>
                <a:gd name="connsiteY125" fmla="*/ 86346 h 533400"/>
                <a:gd name="connsiteX126" fmla="*/ 171930 w 495300"/>
                <a:gd name="connsiteY126" fmla="*/ 100634 h 533400"/>
                <a:gd name="connsiteX127" fmla="*/ 157643 w 495300"/>
                <a:gd name="connsiteY127" fmla="*/ 114921 h 533400"/>
                <a:gd name="connsiteX128" fmla="*/ 143355 w 495300"/>
                <a:gd name="connsiteY128" fmla="*/ 100634 h 533400"/>
                <a:gd name="connsiteX129" fmla="*/ 157643 w 495300"/>
                <a:gd name="connsiteY129"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95300" h="533400">
                  <a:moveTo>
                    <a:pt x="362430" y="621"/>
                  </a:moveTo>
                  <a:cubicBezTo>
                    <a:pt x="383385" y="621"/>
                    <a:pt x="400530" y="17766"/>
                    <a:pt x="400530" y="38721"/>
                  </a:cubicBezTo>
                  <a:lnTo>
                    <a:pt x="400530" y="38721"/>
                  </a:lnTo>
                  <a:lnTo>
                    <a:pt x="400530" y="124446"/>
                  </a:lnTo>
                  <a:cubicBezTo>
                    <a:pt x="400530" y="145401"/>
                    <a:pt x="383385" y="162546"/>
                    <a:pt x="362430" y="162546"/>
                  </a:cubicBezTo>
                  <a:lnTo>
                    <a:pt x="362430" y="162546"/>
                  </a:lnTo>
                  <a:lnTo>
                    <a:pt x="257655" y="162546"/>
                  </a:lnTo>
                  <a:lnTo>
                    <a:pt x="257655" y="295896"/>
                  </a:lnTo>
                  <a:lnTo>
                    <a:pt x="419580" y="295896"/>
                  </a:lnTo>
                  <a:cubicBezTo>
                    <a:pt x="439583" y="295896"/>
                    <a:pt x="456727" y="312089"/>
                    <a:pt x="457680" y="332091"/>
                  </a:cubicBezTo>
                  <a:lnTo>
                    <a:pt x="457680" y="333996"/>
                  </a:lnTo>
                  <a:lnTo>
                    <a:pt x="457680" y="438771"/>
                  </a:lnTo>
                  <a:lnTo>
                    <a:pt x="467205" y="438771"/>
                  </a:lnTo>
                  <a:cubicBezTo>
                    <a:pt x="482445" y="438771"/>
                    <a:pt x="494827" y="450201"/>
                    <a:pt x="495780" y="465441"/>
                  </a:cubicBezTo>
                  <a:lnTo>
                    <a:pt x="495780" y="467346"/>
                  </a:lnTo>
                  <a:lnTo>
                    <a:pt x="495780" y="505446"/>
                  </a:lnTo>
                  <a:cubicBezTo>
                    <a:pt x="495780" y="521639"/>
                    <a:pt x="483398" y="534021"/>
                    <a:pt x="467205" y="534021"/>
                  </a:cubicBezTo>
                  <a:lnTo>
                    <a:pt x="467205" y="534021"/>
                  </a:lnTo>
                  <a:lnTo>
                    <a:pt x="429105" y="534021"/>
                  </a:lnTo>
                  <a:cubicBezTo>
                    <a:pt x="412912" y="534021"/>
                    <a:pt x="400530" y="521639"/>
                    <a:pt x="400530" y="505446"/>
                  </a:cubicBezTo>
                  <a:lnTo>
                    <a:pt x="400530" y="505446"/>
                  </a:lnTo>
                  <a:lnTo>
                    <a:pt x="400530" y="467346"/>
                  </a:lnTo>
                  <a:cubicBezTo>
                    <a:pt x="400530" y="451154"/>
                    <a:pt x="412912" y="438771"/>
                    <a:pt x="429105" y="438771"/>
                  </a:cubicBezTo>
                  <a:lnTo>
                    <a:pt x="429105" y="438771"/>
                  </a:lnTo>
                  <a:lnTo>
                    <a:pt x="438630" y="438771"/>
                  </a:lnTo>
                  <a:lnTo>
                    <a:pt x="438630" y="333996"/>
                  </a:lnTo>
                  <a:cubicBezTo>
                    <a:pt x="438630" y="323519"/>
                    <a:pt x="431010" y="315899"/>
                    <a:pt x="420533" y="314946"/>
                  </a:cubicBezTo>
                  <a:lnTo>
                    <a:pt x="419580" y="314946"/>
                  </a:lnTo>
                  <a:lnTo>
                    <a:pt x="257655" y="314946"/>
                  </a:lnTo>
                  <a:lnTo>
                    <a:pt x="257655" y="438771"/>
                  </a:lnTo>
                  <a:lnTo>
                    <a:pt x="267180" y="438771"/>
                  </a:lnTo>
                  <a:cubicBezTo>
                    <a:pt x="282420" y="438771"/>
                    <a:pt x="294802" y="450201"/>
                    <a:pt x="295755" y="465441"/>
                  </a:cubicBezTo>
                  <a:lnTo>
                    <a:pt x="295755" y="467346"/>
                  </a:lnTo>
                  <a:lnTo>
                    <a:pt x="295755" y="505446"/>
                  </a:lnTo>
                  <a:cubicBezTo>
                    <a:pt x="295755" y="521639"/>
                    <a:pt x="283373" y="534021"/>
                    <a:pt x="267180" y="534021"/>
                  </a:cubicBezTo>
                  <a:lnTo>
                    <a:pt x="267180" y="534021"/>
                  </a:lnTo>
                  <a:lnTo>
                    <a:pt x="229080" y="534021"/>
                  </a:lnTo>
                  <a:cubicBezTo>
                    <a:pt x="212887" y="534021"/>
                    <a:pt x="200505" y="521639"/>
                    <a:pt x="200505" y="505446"/>
                  </a:cubicBezTo>
                  <a:lnTo>
                    <a:pt x="200505" y="505446"/>
                  </a:lnTo>
                  <a:lnTo>
                    <a:pt x="200505" y="467346"/>
                  </a:lnTo>
                  <a:cubicBezTo>
                    <a:pt x="200505" y="451154"/>
                    <a:pt x="212887" y="438771"/>
                    <a:pt x="229080" y="438771"/>
                  </a:cubicBezTo>
                  <a:lnTo>
                    <a:pt x="229080" y="438771"/>
                  </a:lnTo>
                  <a:lnTo>
                    <a:pt x="238605" y="438771"/>
                  </a:lnTo>
                  <a:lnTo>
                    <a:pt x="238605" y="314946"/>
                  </a:lnTo>
                  <a:lnTo>
                    <a:pt x="76680" y="314946"/>
                  </a:lnTo>
                  <a:cubicBezTo>
                    <a:pt x="66202" y="314946"/>
                    <a:pt x="58583" y="322566"/>
                    <a:pt x="57630" y="333044"/>
                  </a:cubicBezTo>
                  <a:lnTo>
                    <a:pt x="57630" y="333996"/>
                  </a:lnTo>
                  <a:lnTo>
                    <a:pt x="57630" y="438771"/>
                  </a:lnTo>
                  <a:lnTo>
                    <a:pt x="67155" y="438771"/>
                  </a:lnTo>
                  <a:cubicBezTo>
                    <a:pt x="82395" y="438771"/>
                    <a:pt x="94777" y="450201"/>
                    <a:pt x="95730" y="465441"/>
                  </a:cubicBezTo>
                  <a:lnTo>
                    <a:pt x="95730" y="467346"/>
                  </a:lnTo>
                  <a:lnTo>
                    <a:pt x="95730" y="505446"/>
                  </a:lnTo>
                  <a:cubicBezTo>
                    <a:pt x="95730" y="521639"/>
                    <a:pt x="83348" y="534021"/>
                    <a:pt x="67155" y="534021"/>
                  </a:cubicBezTo>
                  <a:lnTo>
                    <a:pt x="67155" y="534021"/>
                  </a:lnTo>
                  <a:lnTo>
                    <a:pt x="29055" y="534021"/>
                  </a:lnTo>
                  <a:cubicBezTo>
                    <a:pt x="12862" y="534021"/>
                    <a:pt x="480" y="521639"/>
                    <a:pt x="480" y="505446"/>
                  </a:cubicBezTo>
                  <a:lnTo>
                    <a:pt x="480" y="505446"/>
                  </a:lnTo>
                  <a:lnTo>
                    <a:pt x="480" y="467346"/>
                  </a:lnTo>
                  <a:cubicBezTo>
                    <a:pt x="480" y="451154"/>
                    <a:pt x="12862" y="438771"/>
                    <a:pt x="29055" y="438771"/>
                  </a:cubicBezTo>
                  <a:lnTo>
                    <a:pt x="29055" y="438771"/>
                  </a:lnTo>
                  <a:lnTo>
                    <a:pt x="38580" y="438771"/>
                  </a:lnTo>
                  <a:lnTo>
                    <a:pt x="38580" y="333996"/>
                  </a:lnTo>
                  <a:cubicBezTo>
                    <a:pt x="38580" y="313994"/>
                    <a:pt x="54773" y="296849"/>
                    <a:pt x="74775" y="295896"/>
                  </a:cubicBezTo>
                  <a:lnTo>
                    <a:pt x="76680" y="295896"/>
                  </a:lnTo>
                  <a:lnTo>
                    <a:pt x="238605" y="295896"/>
                  </a:lnTo>
                  <a:lnTo>
                    <a:pt x="238605" y="162546"/>
                  </a:lnTo>
                  <a:lnTo>
                    <a:pt x="133830" y="162546"/>
                  </a:lnTo>
                  <a:cubicBezTo>
                    <a:pt x="113827" y="162546"/>
                    <a:pt x="96683" y="146354"/>
                    <a:pt x="95730" y="126351"/>
                  </a:cubicBezTo>
                  <a:lnTo>
                    <a:pt x="95730" y="124446"/>
                  </a:lnTo>
                  <a:lnTo>
                    <a:pt x="95730" y="38721"/>
                  </a:lnTo>
                  <a:cubicBezTo>
                    <a:pt x="95730" y="17766"/>
                    <a:pt x="112875" y="621"/>
                    <a:pt x="133830" y="621"/>
                  </a:cubicBezTo>
                  <a:lnTo>
                    <a:pt x="133830" y="621"/>
                  </a:lnTo>
                  <a:lnTo>
                    <a:pt x="362430" y="621"/>
                  </a:lnTo>
                  <a:close/>
                  <a:moveTo>
                    <a:pt x="67155" y="457821"/>
                  </a:moveTo>
                  <a:lnTo>
                    <a:pt x="29055" y="457821"/>
                  </a:lnTo>
                  <a:cubicBezTo>
                    <a:pt x="23340" y="457821"/>
                    <a:pt x="19530" y="461631"/>
                    <a:pt x="19530" y="467346"/>
                  </a:cubicBezTo>
                  <a:lnTo>
                    <a:pt x="19530" y="467346"/>
                  </a:lnTo>
                  <a:lnTo>
                    <a:pt x="19530" y="505446"/>
                  </a:lnTo>
                  <a:cubicBezTo>
                    <a:pt x="19530" y="511161"/>
                    <a:pt x="23340" y="514971"/>
                    <a:pt x="29055" y="514971"/>
                  </a:cubicBezTo>
                  <a:lnTo>
                    <a:pt x="29055" y="514971"/>
                  </a:lnTo>
                  <a:lnTo>
                    <a:pt x="67155" y="514971"/>
                  </a:lnTo>
                  <a:cubicBezTo>
                    <a:pt x="72870" y="514971"/>
                    <a:pt x="76680" y="511161"/>
                    <a:pt x="76680" y="505446"/>
                  </a:cubicBezTo>
                  <a:lnTo>
                    <a:pt x="76680" y="505446"/>
                  </a:lnTo>
                  <a:lnTo>
                    <a:pt x="76680" y="467346"/>
                  </a:lnTo>
                  <a:cubicBezTo>
                    <a:pt x="76680" y="461631"/>
                    <a:pt x="72870" y="457821"/>
                    <a:pt x="67155" y="457821"/>
                  </a:cubicBezTo>
                  <a:lnTo>
                    <a:pt x="67155" y="457821"/>
                  </a:lnTo>
                  <a:close/>
                  <a:moveTo>
                    <a:pt x="267180" y="457821"/>
                  </a:moveTo>
                  <a:lnTo>
                    <a:pt x="229080" y="457821"/>
                  </a:lnTo>
                  <a:cubicBezTo>
                    <a:pt x="223365" y="457821"/>
                    <a:pt x="219555" y="461631"/>
                    <a:pt x="219555" y="467346"/>
                  </a:cubicBezTo>
                  <a:lnTo>
                    <a:pt x="219555" y="467346"/>
                  </a:lnTo>
                  <a:lnTo>
                    <a:pt x="219555" y="505446"/>
                  </a:lnTo>
                  <a:cubicBezTo>
                    <a:pt x="219555" y="511161"/>
                    <a:pt x="223365" y="514971"/>
                    <a:pt x="229080" y="514971"/>
                  </a:cubicBezTo>
                  <a:lnTo>
                    <a:pt x="229080" y="514971"/>
                  </a:lnTo>
                  <a:lnTo>
                    <a:pt x="267180" y="514971"/>
                  </a:lnTo>
                  <a:cubicBezTo>
                    <a:pt x="272895" y="514971"/>
                    <a:pt x="276705" y="511161"/>
                    <a:pt x="276705" y="505446"/>
                  </a:cubicBezTo>
                  <a:lnTo>
                    <a:pt x="276705" y="505446"/>
                  </a:lnTo>
                  <a:lnTo>
                    <a:pt x="276705" y="467346"/>
                  </a:lnTo>
                  <a:cubicBezTo>
                    <a:pt x="276705" y="461631"/>
                    <a:pt x="272895" y="457821"/>
                    <a:pt x="267180" y="457821"/>
                  </a:cubicBezTo>
                  <a:lnTo>
                    <a:pt x="267180" y="457821"/>
                  </a:lnTo>
                  <a:close/>
                  <a:moveTo>
                    <a:pt x="467205" y="457821"/>
                  </a:moveTo>
                  <a:lnTo>
                    <a:pt x="429105" y="457821"/>
                  </a:lnTo>
                  <a:cubicBezTo>
                    <a:pt x="423390" y="457821"/>
                    <a:pt x="419580" y="461631"/>
                    <a:pt x="419580" y="467346"/>
                  </a:cubicBezTo>
                  <a:lnTo>
                    <a:pt x="419580" y="467346"/>
                  </a:lnTo>
                  <a:lnTo>
                    <a:pt x="419580" y="505446"/>
                  </a:lnTo>
                  <a:cubicBezTo>
                    <a:pt x="419580" y="511161"/>
                    <a:pt x="423390" y="514971"/>
                    <a:pt x="429105" y="514971"/>
                  </a:cubicBezTo>
                  <a:lnTo>
                    <a:pt x="429105" y="514971"/>
                  </a:lnTo>
                  <a:lnTo>
                    <a:pt x="467205" y="514971"/>
                  </a:lnTo>
                  <a:cubicBezTo>
                    <a:pt x="472920" y="514971"/>
                    <a:pt x="476730" y="511161"/>
                    <a:pt x="476730" y="505446"/>
                  </a:cubicBezTo>
                  <a:lnTo>
                    <a:pt x="476730" y="505446"/>
                  </a:lnTo>
                  <a:lnTo>
                    <a:pt x="476730" y="467346"/>
                  </a:lnTo>
                  <a:cubicBezTo>
                    <a:pt x="476730" y="461631"/>
                    <a:pt x="472920" y="457821"/>
                    <a:pt x="467205" y="457821"/>
                  </a:cubicBezTo>
                  <a:lnTo>
                    <a:pt x="467205" y="457821"/>
                  </a:lnTo>
                  <a:close/>
                  <a:moveTo>
                    <a:pt x="362430" y="19671"/>
                  </a:moveTo>
                  <a:lnTo>
                    <a:pt x="133830" y="19671"/>
                  </a:lnTo>
                  <a:cubicBezTo>
                    <a:pt x="123352" y="19671"/>
                    <a:pt x="114780" y="28244"/>
                    <a:pt x="114780" y="38721"/>
                  </a:cubicBezTo>
                  <a:lnTo>
                    <a:pt x="114780" y="38721"/>
                  </a:lnTo>
                  <a:lnTo>
                    <a:pt x="114780" y="124446"/>
                  </a:lnTo>
                  <a:cubicBezTo>
                    <a:pt x="114780" y="134924"/>
                    <a:pt x="123352" y="143496"/>
                    <a:pt x="133830" y="143496"/>
                  </a:cubicBezTo>
                  <a:lnTo>
                    <a:pt x="133830" y="143496"/>
                  </a:lnTo>
                  <a:lnTo>
                    <a:pt x="362430" y="143496"/>
                  </a:lnTo>
                  <a:cubicBezTo>
                    <a:pt x="372908" y="143496"/>
                    <a:pt x="381480" y="134924"/>
                    <a:pt x="381480" y="124446"/>
                  </a:cubicBezTo>
                  <a:lnTo>
                    <a:pt x="381480" y="124446"/>
                  </a:lnTo>
                  <a:lnTo>
                    <a:pt x="381480" y="38721"/>
                  </a:lnTo>
                  <a:cubicBezTo>
                    <a:pt x="381480" y="28244"/>
                    <a:pt x="372908" y="19671"/>
                    <a:pt x="362430" y="19671"/>
                  </a:cubicBezTo>
                  <a:lnTo>
                    <a:pt x="362430" y="19671"/>
                  </a:lnTo>
                  <a:close/>
                  <a:moveTo>
                    <a:pt x="157643" y="86346"/>
                  </a:moveTo>
                  <a:cubicBezTo>
                    <a:pt x="165262" y="86346"/>
                    <a:pt x="171930" y="93014"/>
                    <a:pt x="171930" y="100634"/>
                  </a:cubicBezTo>
                  <a:cubicBezTo>
                    <a:pt x="171930" y="108254"/>
                    <a:pt x="165262" y="114921"/>
                    <a:pt x="157643" y="114921"/>
                  </a:cubicBezTo>
                  <a:cubicBezTo>
                    <a:pt x="150023" y="114921"/>
                    <a:pt x="143355" y="108254"/>
                    <a:pt x="143355" y="100634"/>
                  </a:cubicBezTo>
                  <a:cubicBezTo>
                    <a:pt x="143355" y="93014"/>
                    <a:pt x="150023" y="86346"/>
                    <a:pt x="157643" y="86346"/>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grpSp>
      <p:sp>
        <p:nvSpPr>
          <p:cNvPr id="53" name="Rectangle: Rounded Corners 116">
            <a:extLst>
              <a:ext uri="{FF2B5EF4-FFF2-40B4-BE49-F238E27FC236}">
                <a16:creationId xmlns:a16="http://schemas.microsoft.com/office/drawing/2014/main" xmlns="" id="{5AAA959C-BB55-4160-97F5-3D27A887BDAE}"/>
              </a:ext>
            </a:extLst>
          </p:cNvPr>
          <p:cNvSpPr/>
          <p:nvPr/>
        </p:nvSpPr>
        <p:spPr>
          <a:xfrm>
            <a:off x="1387426" y="4286090"/>
            <a:ext cx="3537893" cy="39496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54" name="TextBox 14">
            <a:extLst>
              <a:ext uri="{FF2B5EF4-FFF2-40B4-BE49-F238E27FC236}">
                <a16:creationId xmlns:a16="http://schemas.microsoft.com/office/drawing/2014/main" xmlns="" id="{2B60E643-5416-48D4-9EA8-8ED2D7497E1D}"/>
              </a:ext>
            </a:extLst>
          </p:cNvPr>
          <p:cNvSpPr txBox="1"/>
          <p:nvPr/>
        </p:nvSpPr>
        <p:spPr>
          <a:xfrm>
            <a:off x="1559243" y="4411014"/>
            <a:ext cx="3194258" cy="1692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d-ID" sz="1100" b="1" i="0" u="none" strike="noStrike" kern="1200" cap="none" spc="600" normalizeH="0" baseline="0" noProof="0" dirty="0" smtClean="0">
                <a:ln>
                  <a:noFill/>
                </a:ln>
                <a:solidFill>
                  <a:prstClr val="white"/>
                </a:solidFill>
                <a:effectLst/>
                <a:uLnTx/>
                <a:uFillTx/>
                <a:cs typeface="+mn-ea"/>
                <a:sym typeface="+mn-lt"/>
              </a:rPr>
              <a:t>PERMASALAHAN</a:t>
            </a:r>
            <a:endParaRPr kumimoji="0" lang="en-US" sz="1100" b="1" i="0" u="none" strike="noStrike" kern="1200" cap="none" spc="600" normalizeH="0" baseline="0" noProof="0" dirty="0">
              <a:ln>
                <a:noFill/>
              </a:ln>
              <a:solidFill>
                <a:prstClr val="white"/>
              </a:solidFill>
              <a:effectLst/>
              <a:uLnTx/>
              <a:uFillTx/>
              <a:cs typeface="+mn-ea"/>
              <a:sym typeface="+mn-lt"/>
            </a:endParaRPr>
          </a:p>
        </p:txBody>
      </p:sp>
      <p:grpSp>
        <p:nvGrpSpPr>
          <p:cNvPr id="2" name="Group 1"/>
          <p:cNvGrpSpPr/>
          <p:nvPr/>
        </p:nvGrpSpPr>
        <p:grpSpPr>
          <a:xfrm>
            <a:off x="588770" y="5157435"/>
            <a:ext cx="670540" cy="670540"/>
            <a:chOff x="588770" y="5601935"/>
            <a:chExt cx="670540" cy="670540"/>
          </a:xfrm>
        </p:grpSpPr>
        <p:sp>
          <p:nvSpPr>
            <p:cNvPr id="55" name="îŝḻîďe">
              <a:extLst>
                <a:ext uri="{FF2B5EF4-FFF2-40B4-BE49-F238E27FC236}">
                  <a16:creationId xmlns:a16="http://schemas.microsoft.com/office/drawing/2014/main" xmlns="" id="{5A1F4896-2194-446D-A2C1-CBD11B6B9700}"/>
                </a:ext>
              </a:extLst>
            </p:cNvPr>
            <p:cNvSpPr/>
            <p:nvPr/>
          </p:nvSpPr>
          <p:spPr>
            <a:xfrm>
              <a:off x="588770" y="5601935"/>
              <a:ext cx="670540" cy="670540"/>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cs typeface="+mn-ea"/>
                <a:sym typeface="+mn-lt"/>
              </a:endParaRPr>
            </a:p>
          </p:txBody>
        </p:sp>
        <p:sp>
          <p:nvSpPr>
            <p:cNvPr id="56" name="iṣľïḓè">
              <a:extLst>
                <a:ext uri="{FF2B5EF4-FFF2-40B4-BE49-F238E27FC236}">
                  <a16:creationId xmlns:a16="http://schemas.microsoft.com/office/drawing/2014/main" xmlns="" id="{4197EB5B-081E-4755-AAFB-2DC75991ECEB}"/>
                </a:ext>
              </a:extLst>
            </p:cNvPr>
            <p:cNvSpPr/>
            <p:nvPr/>
          </p:nvSpPr>
          <p:spPr>
            <a:xfrm>
              <a:off x="762880" y="5749135"/>
              <a:ext cx="322319" cy="347113"/>
            </a:xfrm>
            <a:custGeom>
              <a:avLst/>
              <a:gdLst>
                <a:gd name="connsiteX0" fmla="*/ 362430 w 495300"/>
                <a:gd name="connsiteY0" fmla="*/ 621 h 533400"/>
                <a:gd name="connsiteX1" fmla="*/ 400530 w 495300"/>
                <a:gd name="connsiteY1" fmla="*/ 38721 h 533400"/>
                <a:gd name="connsiteX2" fmla="*/ 400530 w 495300"/>
                <a:gd name="connsiteY2" fmla="*/ 38721 h 533400"/>
                <a:gd name="connsiteX3" fmla="*/ 400530 w 495300"/>
                <a:gd name="connsiteY3" fmla="*/ 124446 h 533400"/>
                <a:gd name="connsiteX4" fmla="*/ 362430 w 495300"/>
                <a:gd name="connsiteY4" fmla="*/ 162546 h 533400"/>
                <a:gd name="connsiteX5" fmla="*/ 362430 w 495300"/>
                <a:gd name="connsiteY5" fmla="*/ 162546 h 533400"/>
                <a:gd name="connsiteX6" fmla="*/ 257655 w 495300"/>
                <a:gd name="connsiteY6" fmla="*/ 162546 h 533400"/>
                <a:gd name="connsiteX7" fmla="*/ 257655 w 495300"/>
                <a:gd name="connsiteY7" fmla="*/ 295896 h 533400"/>
                <a:gd name="connsiteX8" fmla="*/ 419580 w 495300"/>
                <a:gd name="connsiteY8" fmla="*/ 295896 h 533400"/>
                <a:gd name="connsiteX9" fmla="*/ 457680 w 495300"/>
                <a:gd name="connsiteY9" fmla="*/ 332091 h 533400"/>
                <a:gd name="connsiteX10" fmla="*/ 457680 w 495300"/>
                <a:gd name="connsiteY10" fmla="*/ 333996 h 533400"/>
                <a:gd name="connsiteX11" fmla="*/ 457680 w 495300"/>
                <a:gd name="connsiteY11" fmla="*/ 438771 h 533400"/>
                <a:gd name="connsiteX12" fmla="*/ 467205 w 495300"/>
                <a:gd name="connsiteY12" fmla="*/ 438771 h 533400"/>
                <a:gd name="connsiteX13" fmla="*/ 495780 w 495300"/>
                <a:gd name="connsiteY13" fmla="*/ 465441 h 533400"/>
                <a:gd name="connsiteX14" fmla="*/ 495780 w 495300"/>
                <a:gd name="connsiteY14" fmla="*/ 467346 h 533400"/>
                <a:gd name="connsiteX15" fmla="*/ 495780 w 495300"/>
                <a:gd name="connsiteY15" fmla="*/ 505446 h 533400"/>
                <a:gd name="connsiteX16" fmla="*/ 467205 w 495300"/>
                <a:gd name="connsiteY16" fmla="*/ 534021 h 533400"/>
                <a:gd name="connsiteX17" fmla="*/ 467205 w 495300"/>
                <a:gd name="connsiteY17" fmla="*/ 534021 h 533400"/>
                <a:gd name="connsiteX18" fmla="*/ 429105 w 495300"/>
                <a:gd name="connsiteY18" fmla="*/ 534021 h 533400"/>
                <a:gd name="connsiteX19" fmla="*/ 400530 w 495300"/>
                <a:gd name="connsiteY19" fmla="*/ 505446 h 533400"/>
                <a:gd name="connsiteX20" fmla="*/ 400530 w 495300"/>
                <a:gd name="connsiteY20" fmla="*/ 505446 h 533400"/>
                <a:gd name="connsiteX21" fmla="*/ 400530 w 495300"/>
                <a:gd name="connsiteY21" fmla="*/ 467346 h 533400"/>
                <a:gd name="connsiteX22" fmla="*/ 429105 w 495300"/>
                <a:gd name="connsiteY22" fmla="*/ 438771 h 533400"/>
                <a:gd name="connsiteX23" fmla="*/ 429105 w 495300"/>
                <a:gd name="connsiteY23" fmla="*/ 438771 h 533400"/>
                <a:gd name="connsiteX24" fmla="*/ 438630 w 495300"/>
                <a:gd name="connsiteY24" fmla="*/ 438771 h 533400"/>
                <a:gd name="connsiteX25" fmla="*/ 438630 w 495300"/>
                <a:gd name="connsiteY25" fmla="*/ 333996 h 533400"/>
                <a:gd name="connsiteX26" fmla="*/ 420533 w 495300"/>
                <a:gd name="connsiteY26" fmla="*/ 314946 h 533400"/>
                <a:gd name="connsiteX27" fmla="*/ 419580 w 495300"/>
                <a:gd name="connsiteY27" fmla="*/ 314946 h 533400"/>
                <a:gd name="connsiteX28" fmla="*/ 257655 w 495300"/>
                <a:gd name="connsiteY28" fmla="*/ 314946 h 533400"/>
                <a:gd name="connsiteX29" fmla="*/ 257655 w 495300"/>
                <a:gd name="connsiteY29" fmla="*/ 438771 h 533400"/>
                <a:gd name="connsiteX30" fmla="*/ 267180 w 495300"/>
                <a:gd name="connsiteY30" fmla="*/ 438771 h 533400"/>
                <a:gd name="connsiteX31" fmla="*/ 295755 w 495300"/>
                <a:gd name="connsiteY31" fmla="*/ 465441 h 533400"/>
                <a:gd name="connsiteX32" fmla="*/ 295755 w 495300"/>
                <a:gd name="connsiteY32" fmla="*/ 467346 h 533400"/>
                <a:gd name="connsiteX33" fmla="*/ 295755 w 495300"/>
                <a:gd name="connsiteY33" fmla="*/ 505446 h 533400"/>
                <a:gd name="connsiteX34" fmla="*/ 267180 w 495300"/>
                <a:gd name="connsiteY34" fmla="*/ 534021 h 533400"/>
                <a:gd name="connsiteX35" fmla="*/ 267180 w 495300"/>
                <a:gd name="connsiteY35" fmla="*/ 534021 h 533400"/>
                <a:gd name="connsiteX36" fmla="*/ 229080 w 495300"/>
                <a:gd name="connsiteY36" fmla="*/ 534021 h 533400"/>
                <a:gd name="connsiteX37" fmla="*/ 200505 w 495300"/>
                <a:gd name="connsiteY37" fmla="*/ 505446 h 533400"/>
                <a:gd name="connsiteX38" fmla="*/ 200505 w 495300"/>
                <a:gd name="connsiteY38" fmla="*/ 505446 h 533400"/>
                <a:gd name="connsiteX39" fmla="*/ 200505 w 495300"/>
                <a:gd name="connsiteY39" fmla="*/ 467346 h 533400"/>
                <a:gd name="connsiteX40" fmla="*/ 229080 w 495300"/>
                <a:gd name="connsiteY40" fmla="*/ 438771 h 533400"/>
                <a:gd name="connsiteX41" fmla="*/ 229080 w 495300"/>
                <a:gd name="connsiteY41" fmla="*/ 438771 h 533400"/>
                <a:gd name="connsiteX42" fmla="*/ 238605 w 495300"/>
                <a:gd name="connsiteY42" fmla="*/ 438771 h 533400"/>
                <a:gd name="connsiteX43" fmla="*/ 238605 w 495300"/>
                <a:gd name="connsiteY43" fmla="*/ 314946 h 533400"/>
                <a:gd name="connsiteX44" fmla="*/ 76680 w 495300"/>
                <a:gd name="connsiteY44" fmla="*/ 314946 h 533400"/>
                <a:gd name="connsiteX45" fmla="*/ 57630 w 495300"/>
                <a:gd name="connsiteY45" fmla="*/ 333044 h 533400"/>
                <a:gd name="connsiteX46" fmla="*/ 57630 w 495300"/>
                <a:gd name="connsiteY46" fmla="*/ 333996 h 533400"/>
                <a:gd name="connsiteX47" fmla="*/ 57630 w 495300"/>
                <a:gd name="connsiteY47" fmla="*/ 438771 h 533400"/>
                <a:gd name="connsiteX48" fmla="*/ 67155 w 495300"/>
                <a:gd name="connsiteY48" fmla="*/ 438771 h 533400"/>
                <a:gd name="connsiteX49" fmla="*/ 95730 w 495300"/>
                <a:gd name="connsiteY49" fmla="*/ 465441 h 533400"/>
                <a:gd name="connsiteX50" fmla="*/ 95730 w 495300"/>
                <a:gd name="connsiteY50" fmla="*/ 467346 h 533400"/>
                <a:gd name="connsiteX51" fmla="*/ 95730 w 495300"/>
                <a:gd name="connsiteY51" fmla="*/ 505446 h 533400"/>
                <a:gd name="connsiteX52" fmla="*/ 67155 w 495300"/>
                <a:gd name="connsiteY52" fmla="*/ 534021 h 533400"/>
                <a:gd name="connsiteX53" fmla="*/ 67155 w 495300"/>
                <a:gd name="connsiteY53" fmla="*/ 534021 h 533400"/>
                <a:gd name="connsiteX54" fmla="*/ 29055 w 495300"/>
                <a:gd name="connsiteY54" fmla="*/ 534021 h 533400"/>
                <a:gd name="connsiteX55" fmla="*/ 480 w 495300"/>
                <a:gd name="connsiteY55" fmla="*/ 505446 h 533400"/>
                <a:gd name="connsiteX56" fmla="*/ 480 w 495300"/>
                <a:gd name="connsiteY56" fmla="*/ 505446 h 533400"/>
                <a:gd name="connsiteX57" fmla="*/ 480 w 495300"/>
                <a:gd name="connsiteY57" fmla="*/ 467346 h 533400"/>
                <a:gd name="connsiteX58" fmla="*/ 29055 w 495300"/>
                <a:gd name="connsiteY58" fmla="*/ 438771 h 533400"/>
                <a:gd name="connsiteX59" fmla="*/ 29055 w 495300"/>
                <a:gd name="connsiteY59" fmla="*/ 438771 h 533400"/>
                <a:gd name="connsiteX60" fmla="*/ 38580 w 495300"/>
                <a:gd name="connsiteY60" fmla="*/ 438771 h 533400"/>
                <a:gd name="connsiteX61" fmla="*/ 38580 w 495300"/>
                <a:gd name="connsiteY61" fmla="*/ 333996 h 533400"/>
                <a:gd name="connsiteX62" fmla="*/ 74775 w 495300"/>
                <a:gd name="connsiteY62" fmla="*/ 295896 h 533400"/>
                <a:gd name="connsiteX63" fmla="*/ 76680 w 495300"/>
                <a:gd name="connsiteY63" fmla="*/ 295896 h 533400"/>
                <a:gd name="connsiteX64" fmla="*/ 238605 w 495300"/>
                <a:gd name="connsiteY64" fmla="*/ 295896 h 533400"/>
                <a:gd name="connsiteX65" fmla="*/ 238605 w 495300"/>
                <a:gd name="connsiteY65" fmla="*/ 162546 h 533400"/>
                <a:gd name="connsiteX66" fmla="*/ 133830 w 495300"/>
                <a:gd name="connsiteY66" fmla="*/ 162546 h 533400"/>
                <a:gd name="connsiteX67" fmla="*/ 95730 w 495300"/>
                <a:gd name="connsiteY67" fmla="*/ 126351 h 533400"/>
                <a:gd name="connsiteX68" fmla="*/ 95730 w 495300"/>
                <a:gd name="connsiteY68" fmla="*/ 124446 h 533400"/>
                <a:gd name="connsiteX69" fmla="*/ 95730 w 495300"/>
                <a:gd name="connsiteY69" fmla="*/ 38721 h 533400"/>
                <a:gd name="connsiteX70" fmla="*/ 133830 w 495300"/>
                <a:gd name="connsiteY70" fmla="*/ 621 h 533400"/>
                <a:gd name="connsiteX71" fmla="*/ 133830 w 495300"/>
                <a:gd name="connsiteY71" fmla="*/ 621 h 533400"/>
                <a:gd name="connsiteX72" fmla="*/ 362430 w 495300"/>
                <a:gd name="connsiteY72" fmla="*/ 621 h 533400"/>
                <a:gd name="connsiteX73" fmla="*/ 67155 w 495300"/>
                <a:gd name="connsiteY73" fmla="*/ 457821 h 533400"/>
                <a:gd name="connsiteX74" fmla="*/ 29055 w 495300"/>
                <a:gd name="connsiteY74" fmla="*/ 457821 h 533400"/>
                <a:gd name="connsiteX75" fmla="*/ 19530 w 495300"/>
                <a:gd name="connsiteY75" fmla="*/ 467346 h 533400"/>
                <a:gd name="connsiteX76" fmla="*/ 19530 w 495300"/>
                <a:gd name="connsiteY76" fmla="*/ 467346 h 533400"/>
                <a:gd name="connsiteX77" fmla="*/ 19530 w 495300"/>
                <a:gd name="connsiteY77" fmla="*/ 505446 h 533400"/>
                <a:gd name="connsiteX78" fmla="*/ 29055 w 495300"/>
                <a:gd name="connsiteY78" fmla="*/ 514971 h 533400"/>
                <a:gd name="connsiteX79" fmla="*/ 29055 w 495300"/>
                <a:gd name="connsiteY79" fmla="*/ 514971 h 533400"/>
                <a:gd name="connsiteX80" fmla="*/ 67155 w 495300"/>
                <a:gd name="connsiteY80" fmla="*/ 514971 h 533400"/>
                <a:gd name="connsiteX81" fmla="*/ 76680 w 495300"/>
                <a:gd name="connsiteY81" fmla="*/ 505446 h 533400"/>
                <a:gd name="connsiteX82" fmla="*/ 76680 w 495300"/>
                <a:gd name="connsiteY82" fmla="*/ 505446 h 533400"/>
                <a:gd name="connsiteX83" fmla="*/ 76680 w 495300"/>
                <a:gd name="connsiteY83" fmla="*/ 467346 h 533400"/>
                <a:gd name="connsiteX84" fmla="*/ 67155 w 495300"/>
                <a:gd name="connsiteY84" fmla="*/ 457821 h 533400"/>
                <a:gd name="connsiteX85" fmla="*/ 67155 w 495300"/>
                <a:gd name="connsiteY85" fmla="*/ 457821 h 533400"/>
                <a:gd name="connsiteX86" fmla="*/ 267180 w 495300"/>
                <a:gd name="connsiteY86" fmla="*/ 457821 h 533400"/>
                <a:gd name="connsiteX87" fmla="*/ 229080 w 495300"/>
                <a:gd name="connsiteY87" fmla="*/ 457821 h 533400"/>
                <a:gd name="connsiteX88" fmla="*/ 219555 w 495300"/>
                <a:gd name="connsiteY88" fmla="*/ 467346 h 533400"/>
                <a:gd name="connsiteX89" fmla="*/ 219555 w 495300"/>
                <a:gd name="connsiteY89" fmla="*/ 467346 h 533400"/>
                <a:gd name="connsiteX90" fmla="*/ 219555 w 495300"/>
                <a:gd name="connsiteY90" fmla="*/ 505446 h 533400"/>
                <a:gd name="connsiteX91" fmla="*/ 229080 w 495300"/>
                <a:gd name="connsiteY91" fmla="*/ 514971 h 533400"/>
                <a:gd name="connsiteX92" fmla="*/ 229080 w 495300"/>
                <a:gd name="connsiteY92" fmla="*/ 514971 h 533400"/>
                <a:gd name="connsiteX93" fmla="*/ 267180 w 495300"/>
                <a:gd name="connsiteY93" fmla="*/ 514971 h 533400"/>
                <a:gd name="connsiteX94" fmla="*/ 276705 w 495300"/>
                <a:gd name="connsiteY94" fmla="*/ 505446 h 533400"/>
                <a:gd name="connsiteX95" fmla="*/ 276705 w 495300"/>
                <a:gd name="connsiteY95" fmla="*/ 505446 h 533400"/>
                <a:gd name="connsiteX96" fmla="*/ 276705 w 495300"/>
                <a:gd name="connsiteY96" fmla="*/ 467346 h 533400"/>
                <a:gd name="connsiteX97" fmla="*/ 267180 w 495300"/>
                <a:gd name="connsiteY97" fmla="*/ 457821 h 533400"/>
                <a:gd name="connsiteX98" fmla="*/ 267180 w 495300"/>
                <a:gd name="connsiteY98" fmla="*/ 457821 h 533400"/>
                <a:gd name="connsiteX99" fmla="*/ 467205 w 495300"/>
                <a:gd name="connsiteY99" fmla="*/ 457821 h 533400"/>
                <a:gd name="connsiteX100" fmla="*/ 429105 w 495300"/>
                <a:gd name="connsiteY100" fmla="*/ 457821 h 533400"/>
                <a:gd name="connsiteX101" fmla="*/ 419580 w 495300"/>
                <a:gd name="connsiteY101" fmla="*/ 467346 h 533400"/>
                <a:gd name="connsiteX102" fmla="*/ 419580 w 495300"/>
                <a:gd name="connsiteY102" fmla="*/ 467346 h 533400"/>
                <a:gd name="connsiteX103" fmla="*/ 419580 w 495300"/>
                <a:gd name="connsiteY103" fmla="*/ 505446 h 533400"/>
                <a:gd name="connsiteX104" fmla="*/ 429105 w 495300"/>
                <a:gd name="connsiteY104" fmla="*/ 514971 h 533400"/>
                <a:gd name="connsiteX105" fmla="*/ 429105 w 495300"/>
                <a:gd name="connsiteY105" fmla="*/ 514971 h 533400"/>
                <a:gd name="connsiteX106" fmla="*/ 467205 w 495300"/>
                <a:gd name="connsiteY106" fmla="*/ 514971 h 533400"/>
                <a:gd name="connsiteX107" fmla="*/ 476730 w 495300"/>
                <a:gd name="connsiteY107" fmla="*/ 505446 h 533400"/>
                <a:gd name="connsiteX108" fmla="*/ 476730 w 495300"/>
                <a:gd name="connsiteY108" fmla="*/ 505446 h 533400"/>
                <a:gd name="connsiteX109" fmla="*/ 476730 w 495300"/>
                <a:gd name="connsiteY109" fmla="*/ 467346 h 533400"/>
                <a:gd name="connsiteX110" fmla="*/ 467205 w 495300"/>
                <a:gd name="connsiteY110" fmla="*/ 457821 h 533400"/>
                <a:gd name="connsiteX111" fmla="*/ 467205 w 495300"/>
                <a:gd name="connsiteY111" fmla="*/ 457821 h 533400"/>
                <a:gd name="connsiteX112" fmla="*/ 362430 w 495300"/>
                <a:gd name="connsiteY112" fmla="*/ 19671 h 533400"/>
                <a:gd name="connsiteX113" fmla="*/ 133830 w 495300"/>
                <a:gd name="connsiteY113" fmla="*/ 19671 h 533400"/>
                <a:gd name="connsiteX114" fmla="*/ 114780 w 495300"/>
                <a:gd name="connsiteY114" fmla="*/ 38721 h 533400"/>
                <a:gd name="connsiteX115" fmla="*/ 114780 w 495300"/>
                <a:gd name="connsiteY115" fmla="*/ 38721 h 533400"/>
                <a:gd name="connsiteX116" fmla="*/ 114780 w 495300"/>
                <a:gd name="connsiteY116" fmla="*/ 124446 h 533400"/>
                <a:gd name="connsiteX117" fmla="*/ 133830 w 495300"/>
                <a:gd name="connsiteY117" fmla="*/ 143496 h 533400"/>
                <a:gd name="connsiteX118" fmla="*/ 133830 w 495300"/>
                <a:gd name="connsiteY118" fmla="*/ 143496 h 533400"/>
                <a:gd name="connsiteX119" fmla="*/ 362430 w 495300"/>
                <a:gd name="connsiteY119" fmla="*/ 143496 h 533400"/>
                <a:gd name="connsiteX120" fmla="*/ 381480 w 495300"/>
                <a:gd name="connsiteY120" fmla="*/ 124446 h 533400"/>
                <a:gd name="connsiteX121" fmla="*/ 381480 w 495300"/>
                <a:gd name="connsiteY121" fmla="*/ 124446 h 533400"/>
                <a:gd name="connsiteX122" fmla="*/ 381480 w 495300"/>
                <a:gd name="connsiteY122" fmla="*/ 38721 h 533400"/>
                <a:gd name="connsiteX123" fmla="*/ 362430 w 495300"/>
                <a:gd name="connsiteY123" fmla="*/ 19671 h 533400"/>
                <a:gd name="connsiteX124" fmla="*/ 362430 w 495300"/>
                <a:gd name="connsiteY124" fmla="*/ 19671 h 533400"/>
                <a:gd name="connsiteX125" fmla="*/ 157643 w 495300"/>
                <a:gd name="connsiteY125" fmla="*/ 86346 h 533400"/>
                <a:gd name="connsiteX126" fmla="*/ 171930 w 495300"/>
                <a:gd name="connsiteY126" fmla="*/ 100634 h 533400"/>
                <a:gd name="connsiteX127" fmla="*/ 157643 w 495300"/>
                <a:gd name="connsiteY127" fmla="*/ 114921 h 533400"/>
                <a:gd name="connsiteX128" fmla="*/ 143355 w 495300"/>
                <a:gd name="connsiteY128" fmla="*/ 100634 h 533400"/>
                <a:gd name="connsiteX129" fmla="*/ 157643 w 495300"/>
                <a:gd name="connsiteY129"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95300" h="533400">
                  <a:moveTo>
                    <a:pt x="362430" y="621"/>
                  </a:moveTo>
                  <a:cubicBezTo>
                    <a:pt x="383385" y="621"/>
                    <a:pt x="400530" y="17766"/>
                    <a:pt x="400530" y="38721"/>
                  </a:cubicBezTo>
                  <a:lnTo>
                    <a:pt x="400530" y="38721"/>
                  </a:lnTo>
                  <a:lnTo>
                    <a:pt x="400530" y="124446"/>
                  </a:lnTo>
                  <a:cubicBezTo>
                    <a:pt x="400530" y="145401"/>
                    <a:pt x="383385" y="162546"/>
                    <a:pt x="362430" y="162546"/>
                  </a:cubicBezTo>
                  <a:lnTo>
                    <a:pt x="362430" y="162546"/>
                  </a:lnTo>
                  <a:lnTo>
                    <a:pt x="257655" y="162546"/>
                  </a:lnTo>
                  <a:lnTo>
                    <a:pt x="257655" y="295896"/>
                  </a:lnTo>
                  <a:lnTo>
                    <a:pt x="419580" y="295896"/>
                  </a:lnTo>
                  <a:cubicBezTo>
                    <a:pt x="439583" y="295896"/>
                    <a:pt x="456727" y="312089"/>
                    <a:pt x="457680" y="332091"/>
                  </a:cubicBezTo>
                  <a:lnTo>
                    <a:pt x="457680" y="333996"/>
                  </a:lnTo>
                  <a:lnTo>
                    <a:pt x="457680" y="438771"/>
                  </a:lnTo>
                  <a:lnTo>
                    <a:pt x="467205" y="438771"/>
                  </a:lnTo>
                  <a:cubicBezTo>
                    <a:pt x="482445" y="438771"/>
                    <a:pt x="494827" y="450201"/>
                    <a:pt x="495780" y="465441"/>
                  </a:cubicBezTo>
                  <a:lnTo>
                    <a:pt x="495780" y="467346"/>
                  </a:lnTo>
                  <a:lnTo>
                    <a:pt x="495780" y="505446"/>
                  </a:lnTo>
                  <a:cubicBezTo>
                    <a:pt x="495780" y="521639"/>
                    <a:pt x="483398" y="534021"/>
                    <a:pt x="467205" y="534021"/>
                  </a:cubicBezTo>
                  <a:lnTo>
                    <a:pt x="467205" y="534021"/>
                  </a:lnTo>
                  <a:lnTo>
                    <a:pt x="429105" y="534021"/>
                  </a:lnTo>
                  <a:cubicBezTo>
                    <a:pt x="412912" y="534021"/>
                    <a:pt x="400530" y="521639"/>
                    <a:pt x="400530" y="505446"/>
                  </a:cubicBezTo>
                  <a:lnTo>
                    <a:pt x="400530" y="505446"/>
                  </a:lnTo>
                  <a:lnTo>
                    <a:pt x="400530" y="467346"/>
                  </a:lnTo>
                  <a:cubicBezTo>
                    <a:pt x="400530" y="451154"/>
                    <a:pt x="412912" y="438771"/>
                    <a:pt x="429105" y="438771"/>
                  </a:cubicBezTo>
                  <a:lnTo>
                    <a:pt x="429105" y="438771"/>
                  </a:lnTo>
                  <a:lnTo>
                    <a:pt x="438630" y="438771"/>
                  </a:lnTo>
                  <a:lnTo>
                    <a:pt x="438630" y="333996"/>
                  </a:lnTo>
                  <a:cubicBezTo>
                    <a:pt x="438630" y="323519"/>
                    <a:pt x="431010" y="315899"/>
                    <a:pt x="420533" y="314946"/>
                  </a:cubicBezTo>
                  <a:lnTo>
                    <a:pt x="419580" y="314946"/>
                  </a:lnTo>
                  <a:lnTo>
                    <a:pt x="257655" y="314946"/>
                  </a:lnTo>
                  <a:lnTo>
                    <a:pt x="257655" y="438771"/>
                  </a:lnTo>
                  <a:lnTo>
                    <a:pt x="267180" y="438771"/>
                  </a:lnTo>
                  <a:cubicBezTo>
                    <a:pt x="282420" y="438771"/>
                    <a:pt x="294802" y="450201"/>
                    <a:pt x="295755" y="465441"/>
                  </a:cubicBezTo>
                  <a:lnTo>
                    <a:pt x="295755" y="467346"/>
                  </a:lnTo>
                  <a:lnTo>
                    <a:pt x="295755" y="505446"/>
                  </a:lnTo>
                  <a:cubicBezTo>
                    <a:pt x="295755" y="521639"/>
                    <a:pt x="283373" y="534021"/>
                    <a:pt x="267180" y="534021"/>
                  </a:cubicBezTo>
                  <a:lnTo>
                    <a:pt x="267180" y="534021"/>
                  </a:lnTo>
                  <a:lnTo>
                    <a:pt x="229080" y="534021"/>
                  </a:lnTo>
                  <a:cubicBezTo>
                    <a:pt x="212887" y="534021"/>
                    <a:pt x="200505" y="521639"/>
                    <a:pt x="200505" y="505446"/>
                  </a:cubicBezTo>
                  <a:lnTo>
                    <a:pt x="200505" y="505446"/>
                  </a:lnTo>
                  <a:lnTo>
                    <a:pt x="200505" y="467346"/>
                  </a:lnTo>
                  <a:cubicBezTo>
                    <a:pt x="200505" y="451154"/>
                    <a:pt x="212887" y="438771"/>
                    <a:pt x="229080" y="438771"/>
                  </a:cubicBezTo>
                  <a:lnTo>
                    <a:pt x="229080" y="438771"/>
                  </a:lnTo>
                  <a:lnTo>
                    <a:pt x="238605" y="438771"/>
                  </a:lnTo>
                  <a:lnTo>
                    <a:pt x="238605" y="314946"/>
                  </a:lnTo>
                  <a:lnTo>
                    <a:pt x="76680" y="314946"/>
                  </a:lnTo>
                  <a:cubicBezTo>
                    <a:pt x="66202" y="314946"/>
                    <a:pt x="58583" y="322566"/>
                    <a:pt x="57630" y="333044"/>
                  </a:cubicBezTo>
                  <a:lnTo>
                    <a:pt x="57630" y="333996"/>
                  </a:lnTo>
                  <a:lnTo>
                    <a:pt x="57630" y="438771"/>
                  </a:lnTo>
                  <a:lnTo>
                    <a:pt x="67155" y="438771"/>
                  </a:lnTo>
                  <a:cubicBezTo>
                    <a:pt x="82395" y="438771"/>
                    <a:pt x="94777" y="450201"/>
                    <a:pt x="95730" y="465441"/>
                  </a:cubicBezTo>
                  <a:lnTo>
                    <a:pt x="95730" y="467346"/>
                  </a:lnTo>
                  <a:lnTo>
                    <a:pt x="95730" y="505446"/>
                  </a:lnTo>
                  <a:cubicBezTo>
                    <a:pt x="95730" y="521639"/>
                    <a:pt x="83348" y="534021"/>
                    <a:pt x="67155" y="534021"/>
                  </a:cubicBezTo>
                  <a:lnTo>
                    <a:pt x="67155" y="534021"/>
                  </a:lnTo>
                  <a:lnTo>
                    <a:pt x="29055" y="534021"/>
                  </a:lnTo>
                  <a:cubicBezTo>
                    <a:pt x="12862" y="534021"/>
                    <a:pt x="480" y="521639"/>
                    <a:pt x="480" y="505446"/>
                  </a:cubicBezTo>
                  <a:lnTo>
                    <a:pt x="480" y="505446"/>
                  </a:lnTo>
                  <a:lnTo>
                    <a:pt x="480" y="467346"/>
                  </a:lnTo>
                  <a:cubicBezTo>
                    <a:pt x="480" y="451154"/>
                    <a:pt x="12862" y="438771"/>
                    <a:pt x="29055" y="438771"/>
                  </a:cubicBezTo>
                  <a:lnTo>
                    <a:pt x="29055" y="438771"/>
                  </a:lnTo>
                  <a:lnTo>
                    <a:pt x="38580" y="438771"/>
                  </a:lnTo>
                  <a:lnTo>
                    <a:pt x="38580" y="333996"/>
                  </a:lnTo>
                  <a:cubicBezTo>
                    <a:pt x="38580" y="313994"/>
                    <a:pt x="54773" y="296849"/>
                    <a:pt x="74775" y="295896"/>
                  </a:cubicBezTo>
                  <a:lnTo>
                    <a:pt x="76680" y="295896"/>
                  </a:lnTo>
                  <a:lnTo>
                    <a:pt x="238605" y="295896"/>
                  </a:lnTo>
                  <a:lnTo>
                    <a:pt x="238605" y="162546"/>
                  </a:lnTo>
                  <a:lnTo>
                    <a:pt x="133830" y="162546"/>
                  </a:lnTo>
                  <a:cubicBezTo>
                    <a:pt x="113827" y="162546"/>
                    <a:pt x="96683" y="146354"/>
                    <a:pt x="95730" y="126351"/>
                  </a:cubicBezTo>
                  <a:lnTo>
                    <a:pt x="95730" y="124446"/>
                  </a:lnTo>
                  <a:lnTo>
                    <a:pt x="95730" y="38721"/>
                  </a:lnTo>
                  <a:cubicBezTo>
                    <a:pt x="95730" y="17766"/>
                    <a:pt x="112875" y="621"/>
                    <a:pt x="133830" y="621"/>
                  </a:cubicBezTo>
                  <a:lnTo>
                    <a:pt x="133830" y="621"/>
                  </a:lnTo>
                  <a:lnTo>
                    <a:pt x="362430" y="621"/>
                  </a:lnTo>
                  <a:close/>
                  <a:moveTo>
                    <a:pt x="67155" y="457821"/>
                  </a:moveTo>
                  <a:lnTo>
                    <a:pt x="29055" y="457821"/>
                  </a:lnTo>
                  <a:cubicBezTo>
                    <a:pt x="23340" y="457821"/>
                    <a:pt x="19530" y="461631"/>
                    <a:pt x="19530" y="467346"/>
                  </a:cubicBezTo>
                  <a:lnTo>
                    <a:pt x="19530" y="467346"/>
                  </a:lnTo>
                  <a:lnTo>
                    <a:pt x="19530" y="505446"/>
                  </a:lnTo>
                  <a:cubicBezTo>
                    <a:pt x="19530" y="511161"/>
                    <a:pt x="23340" y="514971"/>
                    <a:pt x="29055" y="514971"/>
                  </a:cubicBezTo>
                  <a:lnTo>
                    <a:pt x="29055" y="514971"/>
                  </a:lnTo>
                  <a:lnTo>
                    <a:pt x="67155" y="514971"/>
                  </a:lnTo>
                  <a:cubicBezTo>
                    <a:pt x="72870" y="514971"/>
                    <a:pt x="76680" y="511161"/>
                    <a:pt x="76680" y="505446"/>
                  </a:cubicBezTo>
                  <a:lnTo>
                    <a:pt x="76680" y="505446"/>
                  </a:lnTo>
                  <a:lnTo>
                    <a:pt x="76680" y="467346"/>
                  </a:lnTo>
                  <a:cubicBezTo>
                    <a:pt x="76680" y="461631"/>
                    <a:pt x="72870" y="457821"/>
                    <a:pt x="67155" y="457821"/>
                  </a:cubicBezTo>
                  <a:lnTo>
                    <a:pt x="67155" y="457821"/>
                  </a:lnTo>
                  <a:close/>
                  <a:moveTo>
                    <a:pt x="267180" y="457821"/>
                  </a:moveTo>
                  <a:lnTo>
                    <a:pt x="229080" y="457821"/>
                  </a:lnTo>
                  <a:cubicBezTo>
                    <a:pt x="223365" y="457821"/>
                    <a:pt x="219555" y="461631"/>
                    <a:pt x="219555" y="467346"/>
                  </a:cubicBezTo>
                  <a:lnTo>
                    <a:pt x="219555" y="467346"/>
                  </a:lnTo>
                  <a:lnTo>
                    <a:pt x="219555" y="505446"/>
                  </a:lnTo>
                  <a:cubicBezTo>
                    <a:pt x="219555" y="511161"/>
                    <a:pt x="223365" y="514971"/>
                    <a:pt x="229080" y="514971"/>
                  </a:cubicBezTo>
                  <a:lnTo>
                    <a:pt x="229080" y="514971"/>
                  </a:lnTo>
                  <a:lnTo>
                    <a:pt x="267180" y="514971"/>
                  </a:lnTo>
                  <a:cubicBezTo>
                    <a:pt x="272895" y="514971"/>
                    <a:pt x="276705" y="511161"/>
                    <a:pt x="276705" y="505446"/>
                  </a:cubicBezTo>
                  <a:lnTo>
                    <a:pt x="276705" y="505446"/>
                  </a:lnTo>
                  <a:lnTo>
                    <a:pt x="276705" y="467346"/>
                  </a:lnTo>
                  <a:cubicBezTo>
                    <a:pt x="276705" y="461631"/>
                    <a:pt x="272895" y="457821"/>
                    <a:pt x="267180" y="457821"/>
                  </a:cubicBezTo>
                  <a:lnTo>
                    <a:pt x="267180" y="457821"/>
                  </a:lnTo>
                  <a:close/>
                  <a:moveTo>
                    <a:pt x="467205" y="457821"/>
                  </a:moveTo>
                  <a:lnTo>
                    <a:pt x="429105" y="457821"/>
                  </a:lnTo>
                  <a:cubicBezTo>
                    <a:pt x="423390" y="457821"/>
                    <a:pt x="419580" y="461631"/>
                    <a:pt x="419580" y="467346"/>
                  </a:cubicBezTo>
                  <a:lnTo>
                    <a:pt x="419580" y="467346"/>
                  </a:lnTo>
                  <a:lnTo>
                    <a:pt x="419580" y="505446"/>
                  </a:lnTo>
                  <a:cubicBezTo>
                    <a:pt x="419580" y="511161"/>
                    <a:pt x="423390" y="514971"/>
                    <a:pt x="429105" y="514971"/>
                  </a:cubicBezTo>
                  <a:lnTo>
                    <a:pt x="429105" y="514971"/>
                  </a:lnTo>
                  <a:lnTo>
                    <a:pt x="467205" y="514971"/>
                  </a:lnTo>
                  <a:cubicBezTo>
                    <a:pt x="472920" y="514971"/>
                    <a:pt x="476730" y="511161"/>
                    <a:pt x="476730" y="505446"/>
                  </a:cubicBezTo>
                  <a:lnTo>
                    <a:pt x="476730" y="505446"/>
                  </a:lnTo>
                  <a:lnTo>
                    <a:pt x="476730" y="467346"/>
                  </a:lnTo>
                  <a:cubicBezTo>
                    <a:pt x="476730" y="461631"/>
                    <a:pt x="472920" y="457821"/>
                    <a:pt x="467205" y="457821"/>
                  </a:cubicBezTo>
                  <a:lnTo>
                    <a:pt x="467205" y="457821"/>
                  </a:lnTo>
                  <a:close/>
                  <a:moveTo>
                    <a:pt x="362430" y="19671"/>
                  </a:moveTo>
                  <a:lnTo>
                    <a:pt x="133830" y="19671"/>
                  </a:lnTo>
                  <a:cubicBezTo>
                    <a:pt x="123352" y="19671"/>
                    <a:pt x="114780" y="28244"/>
                    <a:pt x="114780" y="38721"/>
                  </a:cubicBezTo>
                  <a:lnTo>
                    <a:pt x="114780" y="38721"/>
                  </a:lnTo>
                  <a:lnTo>
                    <a:pt x="114780" y="124446"/>
                  </a:lnTo>
                  <a:cubicBezTo>
                    <a:pt x="114780" y="134924"/>
                    <a:pt x="123352" y="143496"/>
                    <a:pt x="133830" y="143496"/>
                  </a:cubicBezTo>
                  <a:lnTo>
                    <a:pt x="133830" y="143496"/>
                  </a:lnTo>
                  <a:lnTo>
                    <a:pt x="362430" y="143496"/>
                  </a:lnTo>
                  <a:cubicBezTo>
                    <a:pt x="372908" y="143496"/>
                    <a:pt x="381480" y="134924"/>
                    <a:pt x="381480" y="124446"/>
                  </a:cubicBezTo>
                  <a:lnTo>
                    <a:pt x="381480" y="124446"/>
                  </a:lnTo>
                  <a:lnTo>
                    <a:pt x="381480" y="38721"/>
                  </a:lnTo>
                  <a:cubicBezTo>
                    <a:pt x="381480" y="28244"/>
                    <a:pt x="372908" y="19671"/>
                    <a:pt x="362430" y="19671"/>
                  </a:cubicBezTo>
                  <a:lnTo>
                    <a:pt x="362430" y="19671"/>
                  </a:lnTo>
                  <a:close/>
                  <a:moveTo>
                    <a:pt x="157643" y="86346"/>
                  </a:moveTo>
                  <a:cubicBezTo>
                    <a:pt x="165262" y="86346"/>
                    <a:pt x="171930" y="93014"/>
                    <a:pt x="171930" y="100634"/>
                  </a:cubicBezTo>
                  <a:cubicBezTo>
                    <a:pt x="171930" y="108254"/>
                    <a:pt x="165262" y="114921"/>
                    <a:pt x="157643" y="114921"/>
                  </a:cubicBezTo>
                  <a:cubicBezTo>
                    <a:pt x="150023" y="114921"/>
                    <a:pt x="143355" y="108254"/>
                    <a:pt x="143355" y="100634"/>
                  </a:cubicBezTo>
                  <a:cubicBezTo>
                    <a:pt x="143355" y="93014"/>
                    <a:pt x="150023" y="86346"/>
                    <a:pt x="157643" y="86346"/>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grpSp>
      <p:sp>
        <p:nvSpPr>
          <p:cNvPr id="57" name="Rectangle: Rounded Corners 116">
            <a:extLst>
              <a:ext uri="{FF2B5EF4-FFF2-40B4-BE49-F238E27FC236}">
                <a16:creationId xmlns:a16="http://schemas.microsoft.com/office/drawing/2014/main" xmlns="" id="{5AAA959C-BB55-4160-97F5-3D27A887BDAE}"/>
              </a:ext>
            </a:extLst>
          </p:cNvPr>
          <p:cNvSpPr/>
          <p:nvPr/>
        </p:nvSpPr>
        <p:spPr>
          <a:xfrm>
            <a:off x="1372912" y="5209611"/>
            <a:ext cx="3537893" cy="39496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58" name="TextBox 14">
            <a:extLst>
              <a:ext uri="{FF2B5EF4-FFF2-40B4-BE49-F238E27FC236}">
                <a16:creationId xmlns:a16="http://schemas.microsoft.com/office/drawing/2014/main" xmlns="" id="{2B60E643-5416-48D4-9EA8-8ED2D7497E1D}"/>
              </a:ext>
            </a:extLst>
          </p:cNvPr>
          <p:cNvSpPr txBox="1"/>
          <p:nvPr/>
        </p:nvSpPr>
        <p:spPr>
          <a:xfrm>
            <a:off x="1463511" y="5243821"/>
            <a:ext cx="3194258" cy="338554"/>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1100" b="1" spc="600" noProof="0" dirty="0" smtClean="0">
                <a:solidFill>
                  <a:prstClr val="white"/>
                </a:solidFill>
                <a:cs typeface="+mn-ea"/>
                <a:sym typeface="+mn-lt"/>
              </a:rPr>
              <a:t>SISTEM YANG DIHARAPKAN</a:t>
            </a:r>
            <a:endParaRPr kumimoji="0" lang="en-US" sz="1100" b="1" i="0" u="none" strike="noStrike" kern="1200" cap="none" spc="600" normalizeH="0" baseline="0" noProof="0" dirty="0">
              <a:ln>
                <a:noFill/>
              </a:ln>
              <a:solidFill>
                <a:prstClr val="white"/>
              </a:solidFill>
              <a:effectLst/>
              <a:uLnTx/>
              <a:uFillTx/>
              <a:cs typeface="+mn-ea"/>
              <a:sym typeface="+mn-lt"/>
            </a:endParaRPr>
          </a:p>
        </p:txBody>
      </p:sp>
      <p:sp>
        <p:nvSpPr>
          <p:cNvPr id="59" name="îşḻiḋê">
            <a:extLst>
              <a:ext uri="{FF2B5EF4-FFF2-40B4-BE49-F238E27FC236}">
                <a16:creationId xmlns:a16="http://schemas.microsoft.com/office/drawing/2014/main" xmlns="" id="{8C9C8709-274E-47B0-8269-005C2FBA84E0}"/>
              </a:ext>
            </a:extLst>
          </p:cNvPr>
          <p:cNvSpPr/>
          <p:nvPr/>
        </p:nvSpPr>
        <p:spPr>
          <a:xfrm>
            <a:off x="5845077" y="6084535"/>
            <a:ext cx="6042123" cy="492931"/>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60" name="Synergistically utilize technically sound portals with frictionless chains. Dramatically customize…">
            <a:extLst>
              <a:ext uri="{FF2B5EF4-FFF2-40B4-BE49-F238E27FC236}">
                <a16:creationId xmlns:a16="http://schemas.microsoft.com/office/drawing/2014/main" xmlns="" id="{F710D32D-72FA-4026-A658-3644F5CDF565}"/>
              </a:ext>
            </a:extLst>
          </p:cNvPr>
          <p:cNvSpPr txBox="1"/>
          <p:nvPr/>
        </p:nvSpPr>
        <p:spPr>
          <a:xfrm>
            <a:off x="6007100" y="6127507"/>
            <a:ext cx="5740400" cy="33855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lvl="0" algn="just"/>
            <a:r>
              <a:rPr lang="id-ID" sz="1100" b="1" dirty="0"/>
              <a:t>P</a:t>
            </a:r>
            <a:r>
              <a:rPr lang="id-ID" sz="1100" b="1" dirty="0" smtClean="0"/>
              <a:t>engembangan </a:t>
            </a:r>
            <a:r>
              <a:rPr lang="id-ID" sz="1100" b="1" dirty="0"/>
              <a:t>sistem informasi geografis penyajian data statistik dalam bentuk peta tematik berbasis web </a:t>
            </a:r>
            <a:r>
              <a:rPr lang="id-ID" sz="1100" b="1" dirty="0" smtClean="0"/>
              <a:t> badan </a:t>
            </a:r>
            <a:r>
              <a:rPr lang="id-ID" sz="1100" b="1" dirty="0"/>
              <a:t>pusat statistik provinsi sulawesi selatan </a:t>
            </a:r>
          </a:p>
        </p:txBody>
      </p:sp>
      <p:sp>
        <p:nvSpPr>
          <p:cNvPr id="61" name="îşḻiḋê">
            <a:extLst>
              <a:ext uri="{FF2B5EF4-FFF2-40B4-BE49-F238E27FC236}">
                <a16:creationId xmlns:a16="http://schemas.microsoft.com/office/drawing/2014/main" xmlns="" id="{8C9C8709-274E-47B0-8269-005C2FBA84E0}"/>
              </a:ext>
            </a:extLst>
          </p:cNvPr>
          <p:cNvSpPr/>
          <p:nvPr/>
        </p:nvSpPr>
        <p:spPr>
          <a:xfrm>
            <a:off x="6162578" y="4077129"/>
            <a:ext cx="4877348" cy="709820"/>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62" name="Synergistically utilize technically sound portals with frictionless chains. Dramatically customize…">
            <a:extLst>
              <a:ext uri="{FF2B5EF4-FFF2-40B4-BE49-F238E27FC236}">
                <a16:creationId xmlns:a16="http://schemas.microsoft.com/office/drawing/2014/main" xmlns="" id="{F710D32D-72FA-4026-A658-3644F5CDF565}"/>
              </a:ext>
            </a:extLst>
          </p:cNvPr>
          <p:cNvSpPr txBox="1"/>
          <p:nvPr/>
        </p:nvSpPr>
        <p:spPr>
          <a:xfrm>
            <a:off x="6548642" y="4159007"/>
            <a:ext cx="4161084" cy="553998"/>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lvl="0" algn="just"/>
            <a:r>
              <a:rPr lang="id-ID" sz="1200" b="1" dirty="0"/>
              <a:t>P</a:t>
            </a:r>
            <a:r>
              <a:rPr lang="id-ID" sz="1200" b="1" dirty="0" smtClean="0"/>
              <a:t>engembangan </a:t>
            </a:r>
            <a:r>
              <a:rPr lang="id-ID" sz="1200" b="1" dirty="0"/>
              <a:t>sistem informasi geografis penyajian data statistik dalam bentuk peta tematik berbasis web </a:t>
            </a:r>
            <a:r>
              <a:rPr lang="id-ID" sz="1200" b="1" dirty="0" smtClean="0"/>
              <a:t> badan </a:t>
            </a:r>
            <a:r>
              <a:rPr lang="id-ID" sz="1200" b="1" dirty="0"/>
              <a:t>pusat statistik provinsi sulawesi selatan </a:t>
            </a:r>
          </a:p>
        </p:txBody>
      </p:sp>
      <p:grpSp>
        <p:nvGrpSpPr>
          <p:cNvPr id="63" name="Group 62"/>
          <p:cNvGrpSpPr/>
          <p:nvPr/>
        </p:nvGrpSpPr>
        <p:grpSpPr>
          <a:xfrm>
            <a:off x="601470" y="6084535"/>
            <a:ext cx="670540" cy="670540"/>
            <a:chOff x="588770" y="5601935"/>
            <a:chExt cx="670540" cy="670540"/>
          </a:xfrm>
        </p:grpSpPr>
        <p:sp>
          <p:nvSpPr>
            <p:cNvPr id="64" name="îŝḻîďe">
              <a:extLst>
                <a:ext uri="{FF2B5EF4-FFF2-40B4-BE49-F238E27FC236}">
                  <a16:creationId xmlns:a16="http://schemas.microsoft.com/office/drawing/2014/main" xmlns="" id="{5A1F4896-2194-446D-A2C1-CBD11B6B9700}"/>
                </a:ext>
              </a:extLst>
            </p:cNvPr>
            <p:cNvSpPr/>
            <p:nvPr/>
          </p:nvSpPr>
          <p:spPr>
            <a:xfrm>
              <a:off x="588770" y="5601935"/>
              <a:ext cx="670540" cy="670540"/>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cs typeface="+mn-ea"/>
                <a:sym typeface="+mn-lt"/>
              </a:endParaRPr>
            </a:p>
          </p:txBody>
        </p:sp>
        <p:sp>
          <p:nvSpPr>
            <p:cNvPr id="65" name="iṣľïḓè">
              <a:extLst>
                <a:ext uri="{FF2B5EF4-FFF2-40B4-BE49-F238E27FC236}">
                  <a16:creationId xmlns:a16="http://schemas.microsoft.com/office/drawing/2014/main" xmlns="" id="{4197EB5B-081E-4755-AAFB-2DC75991ECEB}"/>
                </a:ext>
              </a:extLst>
            </p:cNvPr>
            <p:cNvSpPr/>
            <p:nvPr/>
          </p:nvSpPr>
          <p:spPr>
            <a:xfrm>
              <a:off x="762880" y="5749135"/>
              <a:ext cx="322319" cy="347113"/>
            </a:xfrm>
            <a:custGeom>
              <a:avLst/>
              <a:gdLst>
                <a:gd name="connsiteX0" fmla="*/ 362430 w 495300"/>
                <a:gd name="connsiteY0" fmla="*/ 621 h 533400"/>
                <a:gd name="connsiteX1" fmla="*/ 400530 w 495300"/>
                <a:gd name="connsiteY1" fmla="*/ 38721 h 533400"/>
                <a:gd name="connsiteX2" fmla="*/ 400530 w 495300"/>
                <a:gd name="connsiteY2" fmla="*/ 38721 h 533400"/>
                <a:gd name="connsiteX3" fmla="*/ 400530 w 495300"/>
                <a:gd name="connsiteY3" fmla="*/ 124446 h 533400"/>
                <a:gd name="connsiteX4" fmla="*/ 362430 w 495300"/>
                <a:gd name="connsiteY4" fmla="*/ 162546 h 533400"/>
                <a:gd name="connsiteX5" fmla="*/ 362430 w 495300"/>
                <a:gd name="connsiteY5" fmla="*/ 162546 h 533400"/>
                <a:gd name="connsiteX6" fmla="*/ 257655 w 495300"/>
                <a:gd name="connsiteY6" fmla="*/ 162546 h 533400"/>
                <a:gd name="connsiteX7" fmla="*/ 257655 w 495300"/>
                <a:gd name="connsiteY7" fmla="*/ 295896 h 533400"/>
                <a:gd name="connsiteX8" fmla="*/ 419580 w 495300"/>
                <a:gd name="connsiteY8" fmla="*/ 295896 h 533400"/>
                <a:gd name="connsiteX9" fmla="*/ 457680 w 495300"/>
                <a:gd name="connsiteY9" fmla="*/ 332091 h 533400"/>
                <a:gd name="connsiteX10" fmla="*/ 457680 w 495300"/>
                <a:gd name="connsiteY10" fmla="*/ 333996 h 533400"/>
                <a:gd name="connsiteX11" fmla="*/ 457680 w 495300"/>
                <a:gd name="connsiteY11" fmla="*/ 438771 h 533400"/>
                <a:gd name="connsiteX12" fmla="*/ 467205 w 495300"/>
                <a:gd name="connsiteY12" fmla="*/ 438771 h 533400"/>
                <a:gd name="connsiteX13" fmla="*/ 495780 w 495300"/>
                <a:gd name="connsiteY13" fmla="*/ 465441 h 533400"/>
                <a:gd name="connsiteX14" fmla="*/ 495780 w 495300"/>
                <a:gd name="connsiteY14" fmla="*/ 467346 h 533400"/>
                <a:gd name="connsiteX15" fmla="*/ 495780 w 495300"/>
                <a:gd name="connsiteY15" fmla="*/ 505446 h 533400"/>
                <a:gd name="connsiteX16" fmla="*/ 467205 w 495300"/>
                <a:gd name="connsiteY16" fmla="*/ 534021 h 533400"/>
                <a:gd name="connsiteX17" fmla="*/ 467205 w 495300"/>
                <a:gd name="connsiteY17" fmla="*/ 534021 h 533400"/>
                <a:gd name="connsiteX18" fmla="*/ 429105 w 495300"/>
                <a:gd name="connsiteY18" fmla="*/ 534021 h 533400"/>
                <a:gd name="connsiteX19" fmla="*/ 400530 w 495300"/>
                <a:gd name="connsiteY19" fmla="*/ 505446 h 533400"/>
                <a:gd name="connsiteX20" fmla="*/ 400530 w 495300"/>
                <a:gd name="connsiteY20" fmla="*/ 505446 h 533400"/>
                <a:gd name="connsiteX21" fmla="*/ 400530 w 495300"/>
                <a:gd name="connsiteY21" fmla="*/ 467346 h 533400"/>
                <a:gd name="connsiteX22" fmla="*/ 429105 w 495300"/>
                <a:gd name="connsiteY22" fmla="*/ 438771 h 533400"/>
                <a:gd name="connsiteX23" fmla="*/ 429105 w 495300"/>
                <a:gd name="connsiteY23" fmla="*/ 438771 h 533400"/>
                <a:gd name="connsiteX24" fmla="*/ 438630 w 495300"/>
                <a:gd name="connsiteY24" fmla="*/ 438771 h 533400"/>
                <a:gd name="connsiteX25" fmla="*/ 438630 w 495300"/>
                <a:gd name="connsiteY25" fmla="*/ 333996 h 533400"/>
                <a:gd name="connsiteX26" fmla="*/ 420533 w 495300"/>
                <a:gd name="connsiteY26" fmla="*/ 314946 h 533400"/>
                <a:gd name="connsiteX27" fmla="*/ 419580 w 495300"/>
                <a:gd name="connsiteY27" fmla="*/ 314946 h 533400"/>
                <a:gd name="connsiteX28" fmla="*/ 257655 w 495300"/>
                <a:gd name="connsiteY28" fmla="*/ 314946 h 533400"/>
                <a:gd name="connsiteX29" fmla="*/ 257655 w 495300"/>
                <a:gd name="connsiteY29" fmla="*/ 438771 h 533400"/>
                <a:gd name="connsiteX30" fmla="*/ 267180 w 495300"/>
                <a:gd name="connsiteY30" fmla="*/ 438771 h 533400"/>
                <a:gd name="connsiteX31" fmla="*/ 295755 w 495300"/>
                <a:gd name="connsiteY31" fmla="*/ 465441 h 533400"/>
                <a:gd name="connsiteX32" fmla="*/ 295755 w 495300"/>
                <a:gd name="connsiteY32" fmla="*/ 467346 h 533400"/>
                <a:gd name="connsiteX33" fmla="*/ 295755 w 495300"/>
                <a:gd name="connsiteY33" fmla="*/ 505446 h 533400"/>
                <a:gd name="connsiteX34" fmla="*/ 267180 w 495300"/>
                <a:gd name="connsiteY34" fmla="*/ 534021 h 533400"/>
                <a:gd name="connsiteX35" fmla="*/ 267180 w 495300"/>
                <a:gd name="connsiteY35" fmla="*/ 534021 h 533400"/>
                <a:gd name="connsiteX36" fmla="*/ 229080 w 495300"/>
                <a:gd name="connsiteY36" fmla="*/ 534021 h 533400"/>
                <a:gd name="connsiteX37" fmla="*/ 200505 w 495300"/>
                <a:gd name="connsiteY37" fmla="*/ 505446 h 533400"/>
                <a:gd name="connsiteX38" fmla="*/ 200505 w 495300"/>
                <a:gd name="connsiteY38" fmla="*/ 505446 h 533400"/>
                <a:gd name="connsiteX39" fmla="*/ 200505 w 495300"/>
                <a:gd name="connsiteY39" fmla="*/ 467346 h 533400"/>
                <a:gd name="connsiteX40" fmla="*/ 229080 w 495300"/>
                <a:gd name="connsiteY40" fmla="*/ 438771 h 533400"/>
                <a:gd name="connsiteX41" fmla="*/ 229080 w 495300"/>
                <a:gd name="connsiteY41" fmla="*/ 438771 h 533400"/>
                <a:gd name="connsiteX42" fmla="*/ 238605 w 495300"/>
                <a:gd name="connsiteY42" fmla="*/ 438771 h 533400"/>
                <a:gd name="connsiteX43" fmla="*/ 238605 w 495300"/>
                <a:gd name="connsiteY43" fmla="*/ 314946 h 533400"/>
                <a:gd name="connsiteX44" fmla="*/ 76680 w 495300"/>
                <a:gd name="connsiteY44" fmla="*/ 314946 h 533400"/>
                <a:gd name="connsiteX45" fmla="*/ 57630 w 495300"/>
                <a:gd name="connsiteY45" fmla="*/ 333044 h 533400"/>
                <a:gd name="connsiteX46" fmla="*/ 57630 w 495300"/>
                <a:gd name="connsiteY46" fmla="*/ 333996 h 533400"/>
                <a:gd name="connsiteX47" fmla="*/ 57630 w 495300"/>
                <a:gd name="connsiteY47" fmla="*/ 438771 h 533400"/>
                <a:gd name="connsiteX48" fmla="*/ 67155 w 495300"/>
                <a:gd name="connsiteY48" fmla="*/ 438771 h 533400"/>
                <a:gd name="connsiteX49" fmla="*/ 95730 w 495300"/>
                <a:gd name="connsiteY49" fmla="*/ 465441 h 533400"/>
                <a:gd name="connsiteX50" fmla="*/ 95730 w 495300"/>
                <a:gd name="connsiteY50" fmla="*/ 467346 h 533400"/>
                <a:gd name="connsiteX51" fmla="*/ 95730 w 495300"/>
                <a:gd name="connsiteY51" fmla="*/ 505446 h 533400"/>
                <a:gd name="connsiteX52" fmla="*/ 67155 w 495300"/>
                <a:gd name="connsiteY52" fmla="*/ 534021 h 533400"/>
                <a:gd name="connsiteX53" fmla="*/ 67155 w 495300"/>
                <a:gd name="connsiteY53" fmla="*/ 534021 h 533400"/>
                <a:gd name="connsiteX54" fmla="*/ 29055 w 495300"/>
                <a:gd name="connsiteY54" fmla="*/ 534021 h 533400"/>
                <a:gd name="connsiteX55" fmla="*/ 480 w 495300"/>
                <a:gd name="connsiteY55" fmla="*/ 505446 h 533400"/>
                <a:gd name="connsiteX56" fmla="*/ 480 w 495300"/>
                <a:gd name="connsiteY56" fmla="*/ 505446 h 533400"/>
                <a:gd name="connsiteX57" fmla="*/ 480 w 495300"/>
                <a:gd name="connsiteY57" fmla="*/ 467346 h 533400"/>
                <a:gd name="connsiteX58" fmla="*/ 29055 w 495300"/>
                <a:gd name="connsiteY58" fmla="*/ 438771 h 533400"/>
                <a:gd name="connsiteX59" fmla="*/ 29055 w 495300"/>
                <a:gd name="connsiteY59" fmla="*/ 438771 h 533400"/>
                <a:gd name="connsiteX60" fmla="*/ 38580 w 495300"/>
                <a:gd name="connsiteY60" fmla="*/ 438771 h 533400"/>
                <a:gd name="connsiteX61" fmla="*/ 38580 w 495300"/>
                <a:gd name="connsiteY61" fmla="*/ 333996 h 533400"/>
                <a:gd name="connsiteX62" fmla="*/ 74775 w 495300"/>
                <a:gd name="connsiteY62" fmla="*/ 295896 h 533400"/>
                <a:gd name="connsiteX63" fmla="*/ 76680 w 495300"/>
                <a:gd name="connsiteY63" fmla="*/ 295896 h 533400"/>
                <a:gd name="connsiteX64" fmla="*/ 238605 w 495300"/>
                <a:gd name="connsiteY64" fmla="*/ 295896 h 533400"/>
                <a:gd name="connsiteX65" fmla="*/ 238605 w 495300"/>
                <a:gd name="connsiteY65" fmla="*/ 162546 h 533400"/>
                <a:gd name="connsiteX66" fmla="*/ 133830 w 495300"/>
                <a:gd name="connsiteY66" fmla="*/ 162546 h 533400"/>
                <a:gd name="connsiteX67" fmla="*/ 95730 w 495300"/>
                <a:gd name="connsiteY67" fmla="*/ 126351 h 533400"/>
                <a:gd name="connsiteX68" fmla="*/ 95730 w 495300"/>
                <a:gd name="connsiteY68" fmla="*/ 124446 h 533400"/>
                <a:gd name="connsiteX69" fmla="*/ 95730 w 495300"/>
                <a:gd name="connsiteY69" fmla="*/ 38721 h 533400"/>
                <a:gd name="connsiteX70" fmla="*/ 133830 w 495300"/>
                <a:gd name="connsiteY70" fmla="*/ 621 h 533400"/>
                <a:gd name="connsiteX71" fmla="*/ 133830 w 495300"/>
                <a:gd name="connsiteY71" fmla="*/ 621 h 533400"/>
                <a:gd name="connsiteX72" fmla="*/ 362430 w 495300"/>
                <a:gd name="connsiteY72" fmla="*/ 621 h 533400"/>
                <a:gd name="connsiteX73" fmla="*/ 67155 w 495300"/>
                <a:gd name="connsiteY73" fmla="*/ 457821 h 533400"/>
                <a:gd name="connsiteX74" fmla="*/ 29055 w 495300"/>
                <a:gd name="connsiteY74" fmla="*/ 457821 h 533400"/>
                <a:gd name="connsiteX75" fmla="*/ 19530 w 495300"/>
                <a:gd name="connsiteY75" fmla="*/ 467346 h 533400"/>
                <a:gd name="connsiteX76" fmla="*/ 19530 w 495300"/>
                <a:gd name="connsiteY76" fmla="*/ 467346 h 533400"/>
                <a:gd name="connsiteX77" fmla="*/ 19530 w 495300"/>
                <a:gd name="connsiteY77" fmla="*/ 505446 h 533400"/>
                <a:gd name="connsiteX78" fmla="*/ 29055 w 495300"/>
                <a:gd name="connsiteY78" fmla="*/ 514971 h 533400"/>
                <a:gd name="connsiteX79" fmla="*/ 29055 w 495300"/>
                <a:gd name="connsiteY79" fmla="*/ 514971 h 533400"/>
                <a:gd name="connsiteX80" fmla="*/ 67155 w 495300"/>
                <a:gd name="connsiteY80" fmla="*/ 514971 h 533400"/>
                <a:gd name="connsiteX81" fmla="*/ 76680 w 495300"/>
                <a:gd name="connsiteY81" fmla="*/ 505446 h 533400"/>
                <a:gd name="connsiteX82" fmla="*/ 76680 w 495300"/>
                <a:gd name="connsiteY82" fmla="*/ 505446 h 533400"/>
                <a:gd name="connsiteX83" fmla="*/ 76680 w 495300"/>
                <a:gd name="connsiteY83" fmla="*/ 467346 h 533400"/>
                <a:gd name="connsiteX84" fmla="*/ 67155 w 495300"/>
                <a:gd name="connsiteY84" fmla="*/ 457821 h 533400"/>
                <a:gd name="connsiteX85" fmla="*/ 67155 w 495300"/>
                <a:gd name="connsiteY85" fmla="*/ 457821 h 533400"/>
                <a:gd name="connsiteX86" fmla="*/ 267180 w 495300"/>
                <a:gd name="connsiteY86" fmla="*/ 457821 h 533400"/>
                <a:gd name="connsiteX87" fmla="*/ 229080 w 495300"/>
                <a:gd name="connsiteY87" fmla="*/ 457821 h 533400"/>
                <a:gd name="connsiteX88" fmla="*/ 219555 w 495300"/>
                <a:gd name="connsiteY88" fmla="*/ 467346 h 533400"/>
                <a:gd name="connsiteX89" fmla="*/ 219555 w 495300"/>
                <a:gd name="connsiteY89" fmla="*/ 467346 h 533400"/>
                <a:gd name="connsiteX90" fmla="*/ 219555 w 495300"/>
                <a:gd name="connsiteY90" fmla="*/ 505446 h 533400"/>
                <a:gd name="connsiteX91" fmla="*/ 229080 w 495300"/>
                <a:gd name="connsiteY91" fmla="*/ 514971 h 533400"/>
                <a:gd name="connsiteX92" fmla="*/ 229080 w 495300"/>
                <a:gd name="connsiteY92" fmla="*/ 514971 h 533400"/>
                <a:gd name="connsiteX93" fmla="*/ 267180 w 495300"/>
                <a:gd name="connsiteY93" fmla="*/ 514971 h 533400"/>
                <a:gd name="connsiteX94" fmla="*/ 276705 w 495300"/>
                <a:gd name="connsiteY94" fmla="*/ 505446 h 533400"/>
                <a:gd name="connsiteX95" fmla="*/ 276705 w 495300"/>
                <a:gd name="connsiteY95" fmla="*/ 505446 h 533400"/>
                <a:gd name="connsiteX96" fmla="*/ 276705 w 495300"/>
                <a:gd name="connsiteY96" fmla="*/ 467346 h 533400"/>
                <a:gd name="connsiteX97" fmla="*/ 267180 w 495300"/>
                <a:gd name="connsiteY97" fmla="*/ 457821 h 533400"/>
                <a:gd name="connsiteX98" fmla="*/ 267180 w 495300"/>
                <a:gd name="connsiteY98" fmla="*/ 457821 h 533400"/>
                <a:gd name="connsiteX99" fmla="*/ 467205 w 495300"/>
                <a:gd name="connsiteY99" fmla="*/ 457821 h 533400"/>
                <a:gd name="connsiteX100" fmla="*/ 429105 w 495300"/>
                <a:gd name="connsiteY100" fmla="*/ 457821 h 533400"/>
                <a:gd name="connsiteX101" fmla="*/ 419580 w 495300"/>
                <a:gd name="connsiteY101" fmla="*/ 467346 h 533400"/>
                <a:gd name="connsiteX102" fmla="*/ 419580 w 495300"/>
                <a:gd name="connsiteY102" fmla="*/ 467346 h 533400"/>
                <a:gd name="connsiteX103" fmla="*/ 419580 w 495300"/>
                <a:gd name="connsiteY103" fmla="*/ 505446 h 533400"/>
                <a:gd name="connsiteX104" fmla="*/ 429105 w 495300"/>
                <a:gd name="connsiteY104" fmla="*/ 514971 h 533400"/>
                <a:gd name="connsiteX105" fmla="*/ 429105 w 495300"/>
                <a:gd name="connsiteY105" fmla="*/ 514971 h 533400"/>
                <a:gd name="connsiteX106" fmla="*/ 467205 w 495300"/>
                <a:gd name="connsiteY106" fmla="*/ 514971 h 533400"/>
                <a:gd name="connsiteX107" fmla="*/ 476730 w 495300"/>
                <a:gd name="connsiteY107" fmla="*/ 505446 h 533400"/>
                <a:gd name="connsiteX108" fmla="*/ 476730 w 495300"/>
                <a:gd name="connsiteY108" fmla="*/ 505446 h 533400"/>
                <a:gd name="connsiteX109" fmla="*/ 476730 w 495300"/>
                <a:gd name="connsiteY109" fmla="*/ 467346 h 533400"/>
                <a:gd name="connsiteX110" fmla="*/ 467205 w 495300"/>
                <a:gd name="connsiteY110" fmla="*/ 457821 h 533400"/>
                <a:gd name="connsiteX111" fmla="*/ 467205 w 495300"/>
                <a:gd name="connsiteY111" fmla="*/ 457821 h 533400"/>
                <a:gd name="connsiteX112" fmla="*/ 362430 w 495300"/>
                <a:gd name="connsiteY112" fmla="*/ 19671 h 533400"/>
                <a:gd name="connsiteX113" fmla="*/ 133830 w 495300"/>
                <a:gd name="connsiteY113" fmla="*/ 19671 h 533400"/>
                <a:gd name="connsiteX114" fmla="*/ 114780 w 495300"/>
                <a:gd name="connsiteY114" fmla="*/ 38721 h 533400"/>
                <a:gd name="connsiteX115" fmla="*/ 114780 w 495300"/>
                <a:gd name="connsiteY115" fmla="*/ 38721 h 533400"/>
                <a:gd name="connsiteX116" fmla="*/ 114780 w 495300"/>
                <a:gd name="connsiteY116" fmla="*/ 124446 h 533400"/>
                <a:gd name="connsiteX117" fmla="*/ 133830 w 495300"/>
                <a:gd name="connsiteY117" fmla="*/ 143496 h 533400"/>
                <a:gd name="connsiteX118" fmla="*/ 133830 w 495300"/>
                <a:gd name="connsiteY118" fmla="*/ 143496 h 533400"/>
                <a:gd name="connsiteX119" fmla="*/ 362430 w 495300"/>
                <a:gd name="connsiteY119" fmla="*/ 143496 h 533400"/>
                <a:gd name="connsiteX120" fmla="*/ 381480 w 495300"/>
                <a:gd name="connsiteY120" fmla="*/ 124446 h 533400"/>
                <a:gd name="connsiteX121" fmla="*/ 381480 w 495300"/>
                <a:gd name="connsiteY121" fmla="*/ 124446 h 533400"/>
                <a:gd name="connsiteX122" fmla="*/ 381480 w 495300"/>
                <a:gd name="connsiteY122" fmla="*/ 38721 h 533400"/>
                <a:gd name="connsiteX123" fmla="*/ 362430 w 495300"/>
                <a:gd name="connsiteY123" fmla="*/ 19671 h 533400"/>
                <a:gd name="connsiteX124" fmla="*/ 362430 w 495300"/>
                <a:gd name="connsiteY124" fmla="*/ 19671 h 533400"/>
                <a:gd name="connsiteX125" fmla="*/ 157643 w 495300"/>
                <a:gd name="connsiteY125" fmla="*/ 86346 h 533400"/>
                <a:gd name="connsiteX126" fmla="*/ 171930 w 495300"/>
                <a:gd name="connsiteY126" fmla="*/ 100634 h 533400"/>
                <a:gd name="connsiteX127" fmla="*/ 157643 w 495300"/>
                <a:gd name="connsiteY127" fmla="*/ 114921 h 533400"/>
                <a:gd name="connsiteX128" fmla="*/ 143355 w 495300"/>
                <a:gd name="connsiteY128" fmla="*/ 100634 h 533400"/>
                <a:gd name="connsiteX129" fmla="*/ 157643 w 495300"/>
                <a:gd name="connsiteY129"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95300" h="533400">
                  <a:moveTo>
                    <a:pt x="362430" y="621"/>
                  </a:moveTo>
                  <a:cubicBezTo>
                    <a:pt x="383385" y="621"/>
                    <a:pt x="400530" y="17766"/>
                    <a:pt x="400530" y="38721"/>
                  </a:cubicBezTo>
                  <a:lnTo>
                    <a:pt x="400530" y="38721"/>
                  </a:lnTo>
                  <a:lnTo>
                    <a:pt x="400530" y="124446"/>
                  </a:lnTo>
                  <a:cubicBezTo>
                    <a:pt x="400530" y="145401"/>
                    <a:pt x="383385" y="162546"/>
                    <a:pt x="362430" y="162546"/>
                  </a:cubicBezTo>
                  <a:lnTo>
                    <a:pt x="362430" y="162546"/>
                  </a:lnTo>
                  <a:lnTo>
                    <a:pt x="257655" y="162546"/>
                  </a:lnTo>
                  <a:lnTo>
                    <a:pt x="257655" y="295896"/>
                  </a:lnTo>
                  <a:lnTo>
                    <a:pt x="419580" y="295896"/>
                  </a:lnTo>
                  <a:cubicBezTo>
                    <a:pt x="439583" y="295896"/>
                    <a:pt x="456727" y="312089"/>
                    <a:pt x="457680" y="332091"/>
                  </a:cubicBezTo>
                  <a:lnTo>
                    <a:pt x="457680" y="333996"/>
                  </a:lnTo>
                  <a:lnTo>
                    <a:pt x="457680" y="438771"/>
                  </a:lnTo>
                  <a:lnTo>
                    <a:pt x="467205" y="438771"/>
                  </a:lnTo>
                  <a:cubicBezTo>
                    <a:pt x="482445" y="438771"/>
                    <a:pt x="494827" y="450201"/>
                    <a:pt x="495780" y="465441"/>
                  </a:cubicBezTo>
                  <a:lnTo>
                    <a:pt x="495780" y="467346"/>
                  </a:lnTo>
                  <a:lnTo>
                    <a:pt x="495780" y="505446"/>
                  </a:lnTo>
                  <a:cubicBezTo>
                    <a:pt x="495780" y="521639"/>
                    <a:pt x="483398" y="534021"/>
                    <a:pt x="467205" y="534021"/>
                  </a:cubicBezTo>
                  <a:lnTo>
                    <a:pt x="467205" y="534021"/>
                  </a:lnTo>
                  <a:lnTo>
                    <a:pt x="429105" y="534021"/>
                  </a:lnTo>
                  <a:cubicBezTo>
                    <a:pt x="412912" y="534021"/>
                    <a:pt x="400530" y="521639"/>
                    <a:pt x="400530" y="505446"/>
                  </a:cubicBezTo>
                  <a:lnTo>
                    <a:pt x="400530" y="505446"/>
                  </a:lnTo>
                  <a:lnTo>
                    <a:pt x="400530" y="467346"/>
                  </a:lnTo>
                  <a:cubicBezTo>
                    <a:pt x="400530" y="451154"/>
                    <a:pt x="412912" y="438771"/>
                    <a:pt x="429105" y="438771"/>
                  </a:cubicBezTo>
                  <a:lnTo>
                    <a:pt x="429105" y="438771"/>
                  </a:lnTo>
                  <a:lnTo>
                    <a:pt x="438630" y="438771"/>
                  </a:lnTo>
                  <a:lnTo>
                    <a:pt x="438630" y="333996"/>
                  </a:lnTo>
                  <a:cubicBezTo>
                    <a:pt x="438630" y="323519"/>
                    <a:pt x="431010" y="315899"/>
                    <a:pt x="420533" y="314946"/>
                  </a:cubicBezTo>
                  <a:lnTo>
                    <a:pt x="419580" y="314946"/>
                  </a:lnTo>
                  <a:lnTo>
                    <a:pt x="257655" y="314946"/>
                  </a:lnTo>
                  <a:lnTo>
                    <a:pt x="257655" y="438771"/>
                  </a:lnTo>
                  <a:lnTo>
                    <a:pt x="267180" y="438771"/>
                  </a:lnTo>
                  <a:cubicBezTo>
                    <a:pt x="282420" y="438771"/>
                    <a:pt x="294802" y="450201"/>
                    <a:pt x="295755" y="465441"/>
                  </a:cubicBezTo>
                  <a:lnTo>
                    <a:pt x="295755" y="467346"/>
                  </a:lnTo>
                  <a:lnTo>
                    <a:pt x="295755" y="505446"/>
                  </a:lnTo>
                  <a:cubicBezTo>
                    <a:pt x="295755" y="521639"/>
                    <a:pt x="283373" y="534021"/>
                    <a:pt x="267180" y="534021"/>
                  </a:cubicBezTo>
                  <a:lnTo>
                    <a:pt x="267180" y="534021"/>
                  </a:lnTo>
                  <a:lnTo>
                    <a:pt x="229080" y="534021"/>
                  </a:lnTo>
                  <a:cubicBezTo>
                    <a:pt x="212887" y="534021"/>
                    <a:pt x="200505" y="521639"/>
                    <a:pt x="200505" y="505446"/>
                  </a:cubicBezTo>
                  <a:lnTo>
                    <a:pt x="200505" y="505446"/>
                  </a:lnTo>
                  <a:lnTo>
                    <a:pt x="200505" y="467346"/>
                  </a:lnTo>
                  <a:cubicBezTo>
                    <a:pt x="200505" y="451154"/>
                    <a:pt x="212887" y="438771"/>
                    <a:pt x="229080" y="438771"/>
                  </a:cubicBezTo>
                  <a:lnTo>
                    <a:pt x="229080" y="438771"/>
                  </a:lnTo>
                  <a:lnTo>
                    <a:pt x="238605" y="438771"/>
                  </a:lnTo>
                  <a:lnTo>
                    <a:pt x="238605" y="314946"/>
                  </a:lnTo>
                  <a:lnTo>
                    <a:pt x="76680" y="314946"/>
                  </a:lnTo>
                  <a:cubicBezTo>
                    <a:pt x="66202" y="314946"/>
                    <a:pt x="58583" y="322566"/>
                    <a:pt x="57630" y="333044"/>
                  </a:cubicBezTo>
                  <a:lnTo>
                    <a:pt x="57630" y="333996"/>
                  </a:lnTo>
                  <a:lnTo>
                    <a:pt x="57630" y="438771"/>
                  </a:lnTo>
                  <a:lnTo>
                    <a:pt x="67155" y="438771"/>
                  </a:lnTo>
                  <a:cubicBezTo>
                    <a:pt x="82395" y="438771"/>
                    <a:pt x="94777" y="450201"/>
                    <a:pt x="95730" y="465441"/>
                  </a:cubicBezTo>
                  <a:lnTo>
                    <a:pt x="95730" y="467346"/>
                  </a:lnTo>
                  <a:lnTo>
                    <a:pt x="95730" y="505446"/>
                  </a:lnTo>
                  <a:cubicBezTo>
                    <a:pt x="95730" y="521639"/>
                    <a:pt x="83348" y="534021"/>
                    <a:pt x="67155" y="534021"/>
                  </a:cubicBezTo>
                  <a:lnTo>
                    <a:pt x="67155" y="534021"/>
                  </a:lnTo>
                  <a:lnTo>
                    <a:pt x="29055" y="534021"/>
                  </a:lnTo>
                  <a:cubicBezTo>
                    <a:pt x="12862" y="534021"/>
                    <a:pt x="480" y="521639"/>
                    <a:pt x="480" y="505446"/>
                  </a:cubicBezTo>
                  <a:lnTo>
                    <a:pt x="480" y="505446"/>
                  </a:lnTo>
                  <a:lnTo>
                    <a:pt x="480" y="467346"/>
                  </a:lnTo>
                  <a:cubicBezTo>
                    <a:pt x="480" y="451154"/>
                    <a:pt x="12862" y="438771"/>
                    <a:pt x="29055" y="438771"/>
                  </a:cubicBezTo>
                  <a:lnTo>
                    <a:pt x="29055" y="438771"/>
                  </a:lnTo>
                  <a:lnTo>
                    <a:pt x="38580" y="438771"/>
                  </a:lnTo>
                  <a:lnTo>
                    <a:pt x="38580" y="333996"/>
                  </a:lnTo>
                  <a:cubicBezTo>
                    <a:pt x="38580" y="313994"/>
                    <a:pt x="54773" y="296849"/>
                    <a:pt x="74775" y="295896"/>
                  </a:cubicBezTo>
                  <a:lnTo>
                    <a:pt x="76680" y="295896"/>
                  </a:lnTo>
                  <a:lnTo>
                    <a:pt x="238605" y="295896"/>
                  </a:lnTo>
                  <a:lnTo>
                    <a:pt x="238605" y="162546"/>
                  </a:lnTo>
                  <a:lnTo>
                    <a:pt x="133830" y="162546"/>
                  </a:lnTo>
                  <a:cubicBezTo>
                    <a:pt x="113827" y="162546"/>
                    <a:pt x="96683" y="146354"/>
                    <a:pt x="95730" y="126351"/>
                  </a:cubicBezTo>
                  <a:lnTo>
                    <a:pt x="95730" y="124446"/>
                  </a:lnTo>
                  <a:lnTo>
                    <a:pt x="95730" y="38721"/>
                  </a:lnTo>
                  <a:cubicBezTo>
                    <a:pt x="95730" y="17766"/>
                    <a:pt x="112875" y="621"/>
                    <a:pt x="133830" y="621"/>
                  </a:cubicBezTo>
                  <a:lnTo>
                    <a:pt x="133830" y="621"/>
                  </a:lnTo>
                  <a:lnTo>
                    <a:pt x="362430" y="621"/>
                  </a:lnTo>
                  <a:close/>
                  <a:moveTo>
                    <a:pt x="67155" y="457821"/>
                  </a:moveTo>
                  <a:lnTo>
                    <a:pt x="29055" y="457821"/>
                  </a:lnTo>
                  <a:cubicBezTo>
                    <a:pt x="23340" y="457821"/>
                    <a:pt x="19530" y="461631"/>
                    <a:pt x="19530" y="467346"/>
                  </a:cubicBezTo>
                  <a:lnTo>
                    <a:pt x="19530" y="467346"/>
                  </a:lnTo>
                  <a:lnTo>
                    <a:pt x="19530" y="505446"/>
                  </a:lnTo>
                  <a:cubicBezTo>
                    <a:pt x="19530" y="511161"/>
                    <a:pt x="23340" y="514971"/>
                    <a:pt x="29055" y="514971"/>
                  </a:cubicBezTo>
                  <a:lnTo>
                    <a:pt x="29055" y="514971"/>
                  </a:lnTo>
                  <a:lnTo>
                    <a:pt x="67155" y="514971"/>
                  </a:lnTo>
                  <a:cubicBezTo>
                    <a:pt x="72870" y="514971"/>
                    <a:pt x="76680" y="511161"/>
                    <a:pt x="76680" y="505446"/>
                  </a:cubicBezTo>
                  <a:lnTo>
                    <a:pt x="76680" y="505446"/>
                  </a:lnTo>
                  <a:lnTo>
                    <a:pt x="76680" y="467346"/>
                  </a:lnTo>
                  <a:cubicBezTo>
                    <a:pt x="76680" y="461631"/>
                    <a:pt x="72870" y="457821"/>
                    <a:pt x="67155" y="457821"/>
                  </a:cubicBezTo>
                  <a:lnTo>
                    <a:pt x="67155" y="457821"/>
                  </a:lnTo>
                  <a:close/>
                  <a:moveTo>
                    <a:pt x="267180" y="457821"/>
                  </a:moveTo>
                  <a:lnTo>
                    <a:pt x="229080" y="457821"/>
                  </a:lnTo>
                  <a:cubicBezTo>
                    <a:pt x="223365" y="457821"/>
                    <a:pt x="219555" y="461631"/>
                    <a:pt x="219555" y="467346"/>
                  </a:cubicBezTo>
                  <a:lnTo>
                    <a:pt x="219555" y="467346"/>
                  </a:lnTo>
                  <a:lnTo>
                    <a:pt x="219555" y="505446"/>
                  </a:lnTo>
                  <a:cubicBezTo>
                    <a:pt x="219555" y="511161"/>
                    <a:pt x="223365" y="514971"/>
                    <a:pt x="229080" y="514971"/>
                  </a:cubicBezTo>
                  <a:lnTo>
                    <a:pt x="229080" y="514971"/>
                  </a:lnTo>
                  <a:lnTo>
                    <a:pt x="267180" y="514971"/>
                  </a:lnTo>
                  <a:cubicBezTo>
                    <a:pt x="272895" y="514971"/>
                    <a:pt x="276705" y="511161"/>
                    <a:pt x="276705" y="505446"/>
                  </a:cubicBezTo>
                  <a:lnTo>
                    <a:pt x="276705" y="505446"/>
                  </a:lnTo>
                  <a:lnTo>
                    <a:pt x="276705" y="467346"/>
                  </a:lnTo>
                  <a:cubicBezTo>
                    <a:pt x="276705" y="461631"/>
                    <a:pt x="272895" y="457821"/>
                    <a:pt x="267180" y="457821"/>
                  </a:cubicBezTo>
                  <a:lnTo>
                    <a:pt x="267180" y="457821"/>
                  </a:lnTo>
                  <a:close/>
                  <a:moveTo>
                    <a:pt x="467205" y="457821"/>
                  </a:moveTo>
                  <a:lnTo>
                    <a:pt x="429105" y="457821"/>
                  </a:lnTo>
                  <a:cubicBezTo>
                    <a:pt x="423390" y="457821"/>
                    <a:pt x="419580" y="461631"/>
                    <a:pt x="419580" y="467346"/>
                  </a:cubicBezTo>
                  <a:lnTo>
                    <a:pt x="419580" y="467346"/>
                  </a:lnTo>
                  <a:lnTo>
                    <a:pt x="419580" y="505446"/>
                  </a:lnTo>
                  <a:cubicBezTo>
                    <a:pt x="419580" y="511161"/>
                    <a:pt x="423390" y="514971"/>
                    <a:pt x="429105" y="514971"/>
                  </a:cubicBezTo>
                  <a:lnTo>
                    <a:pt x="429105" y="514971"/>
                  </a:lnTo>
                  <a:lnTo>
                    <a:pt x="467205" y="514971"/>
                  </a:lnTo>
                  <a:cubicBezTo>
                    <a:pt x="472920" y="514971"/>
                    <a:pt x="476730" y="511161"/>
                    <a:pt x="476730" y="505446"/>
                  </a:cubicBezTo>
                  <a:lnTo>
                    <a:pt x="476730" y="505446"/>
                  </a:lnTo>
                  <a:lnTo>
                    <a:pt x="476730" y="467346"/>
                  </a:lnTo>
                  <a:cubicBezTo>
                    <a:pt x="476730" y="461631"/>
                    <a:pt x="472920" y="457821"/>
                    <a:pt x="467205" y="457821"/>
                  </a:cubicBezTo>
                  <a:lnTo>
                    <a:pt x="467205" y="457821"/>
                  </a:lnTo>
                  <a:close/>
                  <a:moveTo>
                    <a:pt x="362430" y="19671"/>
                  </a:moveTo>
                  <a:lnTo>
                    <a:pt x="133830" y="19671"/>
                  </a:lnTo>
                  <a:cubicBezTo>
                    <a:pt x="123352" y="19671"/>
                    <a:pt x="114780" y="28244"/>
                    <a:pt x="114780" y="38721"/>
                  </a:cubicBezTo>
                  <a:lnTo>
                    <a:pt x="114780" y="38721"/>
                  </a:lnTo>
                  <a:lnTo>
                    <a:pt x="114780" y="124446"/>
                  </a:lnTo>
                  <a:cubicBezTo>
                    <a:pt x="114780" y="134924"/>
                    <a:pt x="123352" y="143496"/>
                    <a:pt x="133830" y="143496"/>
                  </a:cubicBezTo>
                  <a:lnTo>
                    <a:pt x="133830" y="143496"/>
                  </a:lnTo>
                  <a:lnTo>
                    <a:pt x="362430" y="143496"/>
                  </a:lnTo>
                  <a:cubicBezTo>
                    <a:pt x="372908" y="143496"/>
                    <a:pt x="381480" y="134924"/>
                    <a:pt x="381480" y="124446"/>
                  </a:cubicBezTo>
                  <a:lnTo>
                    <a:pt x="381480" y="124446"/>
                  </a:lnTo>
                  <a:lnTo>
                    <a:pt x="381480" y="38721"/>
                  </a:lnTo>
                  <a:cubicBezTo>
                    <a:pt x="381480" y="28244"/>
                    <a:pt x="372908" y="19671"/>
                    <a:pt x="362430" y="19671"/>
                  </a:cubicBezTo>
                  <a:lnTo>
                    <a:pt x="362430" y="19671"/>
                  </a:lnTo>
                  <a:close/>
                  <a:moveTo>
                    <a:pt x="157643" y="86346"/>
                  </a:moveTo>
                  <a:cubicBezTo>
                    <a:pt x="165262" y="86346"/>
                    <a:pt x="171930" y="93014"/>
                    <a:pt x="171930" y="100634"/>
                  </a:cubicBezTo>
                  <a:cubicBezTo>
                    <a:pt x="171930" y="108254"/>
                    <a:pt x="165262" y="114921"/>
                    <a:pt x="157643" y="114921"/>
                  </a:cubicBezTo>
                  <a:cubicBezTo>
                    <a:pt x="150023" y="114921"/>
                    <a:pt x="143355" y="108254"/>
                    <a:pt x="143355" y="100634"/>
                  </a:cubicBezTo>
                  <a:cubicBezTo>
                    <a:pt x="143355" y="93014"/>
                    <a:pt x="150023" y="86346"/>
                    <a:pt x="157643" y="86346"/>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grpSp>
      <p:sp>
        <p:nvSpPr>
          <p:cNvPr id="66" name="Rectangle: Rounded Corners 116">
            <a:extLst>
              <a:ext uri="{FF2B5EF4-FFF2-40B4-BE49-F238E27FC236}">
                <a16:creationId xmlns:a16="http://schemas.microsoft.com/office/drawing/2014/main" xmlns="" id="{5AAA959C-BB55-4160-97F5-3D27A887BDAE}"/>
              </a:ext>
            </a:extLst>
          </p:cNvPr>
          <p:cNvSpPr/>
          <p:nvPr/>
        </p:nvSpPr>
        <p:spPr>
          <a:xfrm>
            <a:off x="1385612" y="6136711"/>
            <a:ext cx="3537893" cy="39496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67" name="TextBox 14">
            <a:extLst>
              <a:ext uri="{FF2B5EF4-FFF2-40B4-BE49-F238E27FC236}">
                <a16:creationId xmlns:a16="http://schemas.microsoft.com/office/drawing/2014/main" xmlns="" id="{2B60E643-5416-48D4-9EA8-8ED2D7497E1D}"/>
              </a:ext>
            </a:extLst>
          </p:cNvPr>
          <p:cNvSpPr txBox="1"/>
          <p:nvPr/>
        </p:nvSpPr>
        <p:spPr>
          <a:xfrm>
            <a:off x="1476211" y="6247121"/>
            <a:ext cx="3194258" cy="1692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d-ID" sz="1100" b="1" i="0" u="none" strike="noStrike" kern="1200" cap="none" spc="600" normalizeH="0" baseline="0" noProof="0" dirty="0" smtClean="0">
                <a:ln>
                  <a:noFill/>
                </a:ln>
                <a:solidFill>
                  <a:prstClr val="white"/>
                </a:solidFill>
                <a:effectLst/>
                <a:uLnTx/>
                <a:uFillTx/>
                <a:cs typeface="+mn-ea"/>
                <a:sym typeface="+mn-lt"/>
              </a:rPr>
              <a:t>SOLUSI</a:t>
            </a:r>
            <a:endParaRPr kumimoji="0" lang="en-US" sz="1100" b="1" i="0" u="none" strike="noStrike" kern="1200" cap="none" spc="600" normalizeH="0" baseline="0" noProof="0" dirty="0">
              <a:ln>
                <a:noFill/>
              </a:ln>
              <a:solidFill>
                <a:prstClr val="white"/>
              </a:solidFill>
              <a:effectLst/>
              <a:uLnTx/>
              <a:uFillTx/>
              <a:cs typeface="+mn-ea"/>
              <a:sym typeface="+mn-lt"/>
            </a:endParaRPr>
          </a:p>
        </p:txBody>
      </p:sp>
      <p:sp>
        <p:nvSpPr>
          <p:cNvPr id="68" name="îşḻiḋê">
            <a:extLst>
              <a:ext uri="{FF2B5EF4-FFF2-40B4-BE49-F238E27FC236}">
                <a16:creationId xmlns:a16="http://schemas.microsoft.com/office/drawing/2014/main" xmlns="" id="{8C9C8709-274E-47B0-8269-005C2FBA84E0}"/>
              </a:ext>
            </a:extLst>
          </p:cNvPr>
          <p:cNvSpPr/>
          <p:nvPr/>
        </p:nvSpPr>
        <p:spPr>
          <a:xfrm>
            <a:off x="6036130" y="1422097"/>
            <a:ext cx="4877348" cy="505027"/>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69" name="Synergistically utilize technically sound portals with frictionless chains. Dramatically customize…">
            <a:extLst>
              <a:ext uri="{FF2B5EF4-FFF2-40B4-BE49-F238E27FC236}">
                <a16:creationId xmlns:a16="http://schemas.microsoft.com/office/drawing/2014/main" xmlns="" id="{F710D32D-72FA-4026-A658-3644F5CDF565}"/>
              </a:ext>
            </a:extLst>
          </p:cNvPr>
          <p:cNvSpPr txBox="1"/>
          <p:nvPr/>
        </p:nvSpPr>
        <p:spPr>
          <a:xfrm>
            <a:off x="6422194" y="1503975"/>
            <a:ext cx="4161084" cy="369332"/>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lvl="0" algn="just"/>
            <a:r>
              <a:rPr lang="id-ID" sz="1200" b="1" dirty="0" smtClean="0"/>
              <a:t>Teknologi Informasi sebagai media bagi masyarakat untuk memperoleh berbagai jenis data nformasi</a:t>
            </a:r>
            <a:endParaRPr lang="id-ID" sz="1200" b="1" dirty="0"/>
          </a:p>
        </p:txBody>
      </p:sp>
      <p:sp>
        <p:nvSpPr>
          <p:cNvPr id="70" name="îşḻiḋê">
            <a:extLst>
              <a:ext uri="{FF2B5EF4-FFF2-40B4-BE49-F238E27FC236}">
                <a16:creationId xmlns:a16="http://schemas.microsoft.com/office/drawing/2014/main" xmlns="" id="{8C9C8709-274E-47B0-8269-005C2FBA84E0}"/>
              </a:ext>
            </a:extLst>
          </p:cNvPr>
          <p:cNvSpPr/>
          <p:nvPr/>
        </p:nvSpPr>
        <p:spPr>
          <a:xfrm>
            <a:off x="6062562" y="2407916"/>
            <a:ext cx="4877348" cy="505027"/>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71" name="Synergistically utilize technically sound portals with frictionless chains. Dramatically customize…">
            <a:extLst>
              <a:ext uri="{FF2B5EF4-FFF2-40B4-BE49-F238E27FC236}">
                <a16:creationId xmlns:a16="http://schemas.microsoft.com/office/drawing/2014/main" xmlns="" id="{F710D32D-72FA-4026-A658-3644F5CDF565}"/>
              </a:ext>
            </a:extLst>
          </p:cNvPr>
          <p:cNvSpPr txBox="1"/>
          <p:nvPr/>
        </p:nvSpPr>
        <p:spPr>
          <a:xfrm>
            <a:off x="6448626" y="2489794"/>
            <a:ext cx="4161084" cy="369332"/>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lvl="0" algn="just"/>
            <a:r>
              <a:rPr lang="id-ID" sz="1200" b="1" dirty="0" smtClean="0"/>
              <a:t>SIG merupakan sistem informasi yang menyajikan data dalam bentuk peta digital</a:t>
            </a:r>
            <a:endParaRPr lang="id-ID" sz="1200" b="1" dirty="0"/>
          </a:p>
        </p:txBody>
      </p:sp>
      <p:sp>
        <p:nvSpPr>
          <p:cNvPr id="6" name="Down Arrow 5"/>
          <p:cNvSpPr/>
          <p:nvPr/>
        </p:nvSpPr>
        <p:spPr>
          <a:xfrm>
            <a:off x="2832100" y="2004301"/>
            <a:ext cx="309758" cy="31595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72" name="Down Arrow 71"/>
          <p:cNvSpPr/>
          <p:nvPr/>
        </p:nvSpPr>
        <p:spPr>
          <a:xfrm>
            <a:off x="2855232" y="2989323"/>
            <a:ext cx="309758" cy="31595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73" name="Down Arrow 72"/>
          <p:cNvSpPr/>
          <p:nvPr/>
        </p:nvSpPr>
        <p:spPr>
          <a:xfrm>
            <a:off x="2860190" y="3862863"/>
            <a:ext cx="309758" cy="31595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74" name="Down Arrow 73"/>
          <p:cNvSpPr/>
          <p:nvPr/>
        </p:nvSpPr>
        <p:spPr>
          <a:xfrm>
            <a:off x="2844800" y="4788494"/>
            <a:ext cx="309758" cy="31595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75" name="Down Arrow 74"/>
          <p:cNvSpPr/>
          <p:nvPr/>
        </p:nvSpPr>
        <p:spPr>
          <a:xfrm>
            <a:off x="2818269" y="5718915"/>
            <a:ext cx="309758" cy="31595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76" name="îşḻiḋê">
            <a:extLst>
              <a:ext uri="{FF2B5EF4-FFF2-40B4-BE49-F238E27FC236}">
                <a16:creationId xmlns:a16="http://schemas.microsoft.com/office/drawing/2014/main" xmlns="" id="{8C9C8709-274E-47B0-8269-005C2FBA84E0}"/>
              </a:ext>
            </a:extLst>
          </p:cNvPr>
          <p:cNvSpPr/>
          <p:nvPr/>
        </p:nvSpPr>
        <p:spPr>
          <a:xfrm>
            <a:off x="6134646" y="3244895"/>
            <a:ext cx="4877348" cy="505027"/>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77" name="Synergistically utilize technically sound portals with frictionless chains. Dramatically customize…">
            <a:extLst>
              <a:ext uri="{FF2B5EF4-FFF2-40B4-BE49-F238E27FC236}">
                <a16:creationId xmlns:a16="http://schemas.microsoft.com/office/drawing/2014/main" xmlns="" id="{F710D32D-72FA-4026-A658-3644F5CDF565}"/>
              </a:ext>
            </a:extLst>
          </p:cNvPr>
          <p:cNvSpPr txBox="1"/>
          <p:nvPr/>
        </p:nvSpPr>
        <p:spPr>
          <a:xfrm>
            <a:off x="6520710" y="3326773"/>
            <a:ext cx="4161084" cy="369332"/>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lvl="0" algn="just"/>
            <a:r>
              <a:rPr lang="id-ID" sz="1200" b="1" dirty="0" smtClean="0"/>
              <a:t>BPS </a:t>
            </a:r>
            <a:r>
              <a:rPr lang="id-ID" sz="1200" b="1" dirty="0"/>
              <a:t>adalah lembaga yang menyediakan kebutuhan data bagi pemerintah dan masyarakat</a:t>
            </a:r>
            <a:endParaRPr lang="id-ID" sz="1200" b="1" dirty="0"/>
          </a:p>
        </p:txBody>
      </p:sp>
      <p:sp>
        <p:nvSpPr>
          <p:cNvPr id="80" name="îşḻiḋê">
            <a:extLst>
              <a:ext uri="{FF2B5EF4-FFF2-40B4-BE49-F238E27FC236}">
                <a16:creationId xmlns:a16="http://schemas.microsoft.com/office/drawing/2014/main" xmlns="" id="{8C9C8709-274E-47B0-8269-005C2FBA84E0}"/>
              </a:ext>
            </a:extLst>
          </p:cNvPr>
          <p:cNvSpPr/>
          <p:nvPr/>
        </p:nvSpPr>
        <p:spPr>
          <a:xfrm>
            <a:off x="6187978" y="5080429"/>
            <a:ext cx="4877348" cy="709820"/>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81" name="Synergistically utilize technically sound portals with frictionless chains. Dramatically customize…">
            <a:extLst>
              <a:ext uri="{FF2B5EF4-FFF2-40B4-BE49-F238E27FC236}">
                <a16:creationId xmlns:a16="http://schemas.microsoft.com/office/drawing/2014/main" xmlns="" id="{F710D32D-72FA-4026-A658-3644F5CDF565}"/>
              </a:ext>
            </a:extLst>
          </p:cNvPr>
          <p:cNvSpPr txBox="1"/>
          <p:nvPr/>
        </p:nvSpPr>
        <p:spPr>
          <a:xfrm>
            <a:off x="6574042" y="5149607"/>
            <a:ext cx="4161084" cy="553998"/>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lvl="0" algn="just"/>
            <a:r>
              <a:rPr lang="id-ID" sz="1200" b="1" dirty="0"/>
              <a:t>sistem informasi </a:t>
            </a:r>
            <a:r>
              <a:rPr lang="id-ID" sz="1200" b="1" dirty="0" smtClean="0"/>
              <a:t>geografis </a:t>
            </a:r>
            <a:r>
              <a:rPr lang="id-ID" sz="1200" b="1" dirty="0"/>
              <a:t>yang online </a:t>
            </a:r>
            <a:r>
              <a:rPr lang="id-ID" sz="1200" b="1" dirty="0" smtClean="0"/>
              <a:t>dapat diakses </a:t>
            </a:r>
            <a:r>
              <a:rPr lang="id-ID" sz="1200" b="1" dirty="0"/>
              <a:t>oleh </a:t>
            </a:r>
            <a:r>
              <a:rPr lang="id-ID" sz="1200" b="1" dirty="0" smtClean="0"/>
              <a:t>publik dalam bentuk peta tematik memiliki tingkatan gradasi warna berdasarkan data.</a:t>
            </a:r>
            <a:endParaRPr lang="id-ID" sz="1200" b="1" dirty="0"/>
          </a:p>
        </p:txBody>
      </p:sp>
    </p:spTree>
    <p:custDataLst>
      <p:tags r:id="rId1"/>
    </p:custDataLst>
    <p:extLst>
      <p:ext uri="{BB962C8B-B14F-4D97-AF65-F5344CB8AC3E}">
        <p14:creationId xmlns:p14="http://schemas.microsoft.com/office/powerpoint/2010/main" val="25121140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KAVDJ\Pictures\administrasi-sulawesi-selatan-a1-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802" t="7736" r="18366" b="31917"/>
          <a:stretch/>
        </p:blipFill>
        <p:spPr bwMode="auto">
          <a:xfrm>
            <a:off x="-15687" y="1"/>
            <a:ext cx="121564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1">
            <a:extLst>
              <a:ext uri="{FF2B5EF4-FFF2-40B4-BE49-F238E27FC236}">
                <a16:creationId xmlns:a16="http://schemas.microsoft.com/office/drawing/2014/main" xmlns="" id="{4DF4EF31-D7BE-4A6A-9652-6FB163E56489}"/>
              </a:ext>
            </a:extLst>
          </p:cNvPr>
          <p:cNvSpPr/>
          <p:nvPr/>
        </p:nvSpPr>
        <p:spPr>
          <a:xfrm>
            <a:off x="0" y="0"/>
            <a:ext cx="12221029"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Freeform 9">
            <a:extLst>
              <a:ext uri="{FF2B5EF4-FFF2-40B4-BE49-F238E27FC236}">
                <a16:creationId xmlns:a16="http://schemas.microsoft.com/office/drawing/2014/main" xmlns="" id="{C144709C-E4B9-44DC-AA66-84D2AA480608}"/>
              </a:ext>
            </a:extLst>
          </p:cNvPr>
          <p:cNvSpPr>
            <a:spLocks/>
          </p:cNvSpPr>
          <p:nvPr/>
        </p:nvSpPr>
        <p:spPr bwMode="auto">
          <a:xfrm>
            <a:off x="5101771" y="5476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7"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5" name="Freeform 33">
            <a:extLst>
              <a:ext uri="{FF2B5EF4-FFF2-40B4-BE49-F238E27FC236}">
                <a16:creationId xmlns:a16="http://schemas.microsoft.com/office/drawing/2014/main" xmlns="" id="{75DBEF94-F82D-4044-8145-388903B5B291}"/>
              </a:ext>
            </a:extLst>
          </p:cNvPr>
          <p:cNvSpPr/>
          <p:nvPr/>
        </p:nvSpPr>
        <p:spPr>
          <a:xfrm>
            <a:off x="9767819" y="385958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0" name="Freeform 6">
            <a:extLst>
              <a:ext uri="{FF2B5EF4-FFF2-40B4-BE49-F238E27FC236}">
                <a16:creationId xmlns:a16="http://schemas.microsoft.com/office/drawing/2014/main" xmlns="" id="{F4E3EADA-B24F-4287-9BFF-FEB1023EF702}"/>
              </a:ext>
            </a:extLst>
          </p:cNvPr>
          <p:cNvSpPr>
            <a:spLocks/>
          </p:cNvSpPr>
          <p:nvPr/>
        </p:nvSpPr>
        <p:spPr bwMode="auto">
          <a:xfrm>
            <a:off x="10248476" y="1170295"/>
            <a:ext cx="928635" cy="41723"/>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solidFill>
            <a:schemeClr val="bg1"/>
          </a:solid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Oval 8">
            <a:extLst>
              <a:ext uri="{FF2B5EF4-FFF2-40B4-BE49-F238E27FC236}">
                <a16:creationId xmlns:a16="http://schemas.microsoft.com/office/drawing/2014/main" xmlns="" id="{A8DD38F7-B973-4299-A22D-2BE123C3971B}"/>
              </a:ext>
            </a:extLst>
          </p:cNvPr>
          <p:cNvSpPr/>
          <p:nvPr/>
        </p:nvSpPr>
        <p:spPr>
          <a:xfrm>
            <a:off x="11177111" y="1402375"/>
            <a:ext cx="201536" cy="201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Pie 13">
            <a:extLst>
              <a:ext uri="{FF2B5EF4-FFF2-40B4-BE49-F238E27FC236}">
                <a16:creationId xmlns:a16="http://schemas.microsoft.com/office/drawing/2014/main" xmlns="" id="{D78EE538-8250-4C40-8951-D7DFEBA2C832}"/>
              </a:ext>
            </a:extLst>
          </p:cNvPr>
          <p:cNvSpPr/>
          <p:nvPr/>
        </p:nvSpPr>
        <p:spPr>
          <a:xfrm>
            <a:off x="10971197" y="5964104"/>
            <a:ext cx="613364" cy="613362"/>
          </a:xfrm>
          <a:prstGeom prst="pie">
            <a:avLst>
              <a:gd name="adj1" fmla="val 10792961"/>
              <a:gd name="adj2" fmla="val 2078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8">
            <a:extLst>
              <a:ext uri="{FF2B5EF4-FFF2-40B4-BE49-F238E27FC236}">
                <a16:creationId xmlns:a16="http://schemas.microsoft.com/office/drawing/2014/main" xmlns="" id="{86DFD6D0-AF45-4D91-AB8D-E520D936AD18}"/>
              </a:ext>
            </a:extLst>
          </p:cNvPr>
          <p:cNvSpPr/>
          <p:nvPr/>
        </p:nvSpPr>
        <p:spPr>
          <a:xfrm>
            <a:off x="540168" y="797458"/>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0" name="Oval 8">
            <a:extLst>
              <a:ext uri="{FF2B5EF4-FFF2-40B4-BE49-F238E27FC236}">
                <a16:creationId xmlns:a16="http://schemas.microsoft.com/office/drawing/2014/main" xmlns="" id="{86DFD6D0-AF45-4D91-AB8D-E520D936AD18}"/>
              </a:ext>
            </a:extLst>
          </p:cNvPr>
          <p:cNvSpPr/>
          <p:nvPr/>
        </p:nvSpPr>
        <p:spPr>
          <a:xfrm>
            <a:off x="871529" y="569793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17"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22"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3"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4"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5"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6"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27"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28"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1"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32" name="TextBox 14">
            <a:extLst>
              <a:ext uri="{FF2B5EF4-FFF2-40B4-BE49-F238E27FC236}">
                <a16:creationId xmlns:a16="http://schemas.microsoft.com/office/drawing/2014/main" xmlns="" id="{0A372C39-827D-416B-9959-F342A4F110A4}"/>
              </a:ext>
            </a:extLst>
          </p:cNvPr>
          <p:cNvSpPr txBox="1"/>
          <p:nvPr/>
        </p:nvSpPr>
        <p:spPr>
          <a:xfrm>
            <a:off x="1191602" y="530878"/>
            <a:ext cx="4052392"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noProof="0" dirty="0" smtClean="0">
                <a:solidFill>
                  <a:prstClr val="white"/>
                </a:solidFill>
                <a:cs typeface="+mn-ea"/>
                <a:sym typeface="+mn-lt"/>
              </a:rPr>
              <a:t>RANCANGAN SISTEM</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33"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4" name="TextBox 33">
            <a:extLst>
              <a:ext uri="{FF2B5EF4-FFF2-40B4-BE49-F238E27FC236}">
                <a16:creationId xmlns:a16="http://schemas.microsoft.com/office/drawing/2014/main" xmlns="" id="{E1582FD0-FC11-48B3-A211-8B9B3A637473}"/>
              </a:ext>
            </a:extLst>
          </p:cNvPr>
          <p:cNvSpPr txBox="1"/>
          <p:nvPr/>
        </p:nvSpPr>
        <p:spPr>
          <a:xfrm>
            <a:off x="388697" y="1298277"/>
            <a:ext cx="10148674"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2800" b="1" i="0" u="none" strike="noStrike" kern="1200" cap="none" spc="300" normalizeH="0" baseline="0" noProof="0" dirty="0" smtClean="0">
                <a:ln>
                  <a:noFill/>
                </a:ln>
                <a:solidFill>
                  <a:prstClr val="white"/>
                </a:solidFill>
                <a:effectLst/>
                <a:uLnTx/>
                <a:uFillTx/>
                <a:cs typeface="+mn-ea"/>
                <a:sym typeface="+mn-lt"/>
              </a:rPr>
              <a:t>DATA</a:t>
            </a:r>
            <a:r>
              <a:rPr kumimoji="0" lang="id-ID" sz="2800" b="1" i="0" u="none" strike="noStrike" kern="1200" cap="none" spc="300" normalizeH="0" noProof="0" dirty="0" smtClean="0">
                <a:ln>
                  <a:noFill/>
                </a:ln>
                <a:solidFill>
                  <a:prstClr val="white"/>
                </a:solidFill>
                <a:effectLst/>
                <a:uLnTx/>
                <a:uFillTx/>
                <a:cs typeface="+mn-ea"/>
                <a:sym typeface="+mn-lt"/>
              </a:rPr>
              <a:t> FLOW DIAGRAM (DFD) PENGUNJUNG</a:t>
            </a:r>
            <a:endParaRPr kumimoji="0" lang="en-US" sz="2800" b="1" i="0" u="none" strike="noStrike" kern="1200" cap="none" spc="300" normalizeH="0" baseline="0" noProof="0" dirty="0">
              <a:ln>
                <a:noFill/>
              </a:ln>
              <a:solidFill>
                <a:prstClr val="white"/>
              </a:solidFill>
              <a:effectLst/>
              <a:uLnTx/>
              <a:uFillTx/>
              <a:cs typeface="+mn-ea"/>
              <a:sym typeface="+mn-lt"/>
            </a:endParaRPr>
          </a:p>
        </p:txBody>
      </p:sp>
      <p:sp>
        <p:nvSpPr>
          <p:cNvPr id="29" name="TextBox 28">
            <a:extLst>
              <a:ext uri="{FF2B5EF4-FFF2-40B4-BE49-F238E27FC236}">
                <a16:creationId xmlns:a16="http://schemas.microsoft.com/office/drawing/2014/main" xmlns="" id="{E1582FD0-FC11-48B3-A211-8B9B3A637473}"/>
              </a:ext>
            </a:extLst>
          </p:cNvPr>
          <p:cNvSpPr txBox="1"/>
          <p:nvPr/>
        </p:nvSpPr>
        <p:spPr>
          <a:xfrm>
            <a:off x="378967" y="2034877"/>
            <a:ext cx="1656002"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2800" b="1" i="0" u="none" strike="noStrike" kern="1200" cap="none" spc="300" normalizeH="0" baseline="0" noProof="0" dirty="0" smtClean="0">
                <a:ln>
                  <a:noFill/>
                </a:ln>
                <a:solidFill>
                  <a:prstClr val="white"/>
                </a:solidFill>
                <a:effectLst/>
                <a:uLnTx/>
                <a:uFillTx/>
                <a:cs typeface="+mn-ea"/>
                <a:sym typeface="+mn-lt"/>
              </a:rPr>
              <a:t>Level 1</a:t>
            </a:r>
            <a:endParaRPr kumimoji="0" lang="en-US" sz="2800" b="1" i="0" u="none" strike="noStrike" kern="1200" cap="none" spc="300" normalizeH="0" baseline="0" noProof="0" dirty="0">
              <a:ln>
                <a:noFill/>
              </a:ln>
              <a:solidFill>
                <a:prstClr val="white"/>
              </a:solidFill>
              <a:effectLst/>
              <a:uLnTx/>
              <a:uFillTx/>
              <a:cs typeface="+mn-ea"/>
              <a:sym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5539" y="2684462"/>
            <a:ext cx="9201832" cy="3700431"/>
          </a:xfrm>
          <a:prstGeom prst="rect">
            <a:avLst/>
          </a:prstGeom>
        </p:spPr>
      </p:pic>
    </p:spTree>
    <p:custDataLst>
      <p:tags r:id="rId1"/>
    </p:custDataLst>
    <p:extLst>
      <p:ext uri="{BB962C8B-B14F-4D97-AF65-F5344CB8AC3E}">
        <p14:creationId xmlns:p14="http://schemas.microsoft.com/office/powerpoint/2010/main" val="25710957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randombar(horizontal)">
                                      <p:cBhvr>
                                        <p:cTn id="13" dur="500"/>
                                        <p:tgtEl>
                                          <p:spTgt spid="3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randombar(horizontal)">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5" grpId="0" animBg="1"/>
      <p:bldP spid="30" grpId="0" animBg="1"/>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KAVDJ\Pictures\administrasi-sulawesi-selatan-a1-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802" t="7736" r="18366" b="31917"/>
          <a:stretch/>
        </p:blipFill>
        <p:spPr bwMode="auto">
          <a:xfrm>
            <a:off x="-15687" y="1"/>
            <a:ext cx="121564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1">
            <a:extLst>
              <a:ext uri="{FF2B5EF4-FFF2-40B4-BE49-F238E27FC236}">
                <a16:creationId xmlns:a16="http://schemas.microsoft.com/office/drawing/2014/main" xmlns="" id="{4DF4EF31-D7BE-4A6A-9652-6FB163E56489}"/>
              </a:ext>
            </a:extLst>
          </p:cNvPr>
          <p:cNvSpPr/>
          <p:nvPr/>
        </p:nvSpPr>
        <p:spPr>
          <a:xfrm>
            <a:off x="0" y="0"/>
            <a:ext cx="12221029"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Freeform 9">
            <a:extLst>
              <a:ext uri="{FF2B5EF4-FFF2-40B4-BE49-F238E27FC236}">
                <a16:creationId xmlns:a16="http://schemas.microsoft.com/office/drawing/2014/main" xmlns="" id="{C144709C-E4B9-44DC-AA66-84D2AA480608}"/>
              </a:ext>
            </a:extLst>
          </p:cNvPr>
          <p:cNvSpPr>
            <a:spLocks/>
          </p:cNvSpPr>
          <p:nvPr/>
        </p:nvSpPr>
        <p:spPr bwMode="auto">
          <a:xfrm>
            <a:off x="5101771" y="5476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7"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5" name="Freeform 33">
            <a:extLst>
              <a:ext uri="{FF2B5EF4-FFF2-40B4-BE49-F238E27FC236}">
                <a16:creationId xmlns:a16="http://schemas.microsoft.com/office/drawing/2014/main" xmlns="" id="{75DBEF94-F82D-4044-8145-388903B5B291}"/>
              </a:ext>
            </a:extLst>
          </p:cNvPr>
          <p:cNvSpPr/>
          <p:nvPr/>
        </p:nvSpPr>
        <p:spPr>
          <a:xfrm>
            <a:off x="9767819" y="385958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0" name="Freeform 6">
            <a:extLst>
              <a:ext uri="{FF2B5EF4-FFF2-40B4-BE49-F238E27FC236}">
                <a16:creationId xmlns:a16="http://schemas.microsoft.com/office/drawing/2014/main" xmlns="" id="{F4E3EADA-B24F-4287-9BFF-FEB1023EF702}"/>
              </a:ext>
            </a:extLst>
          </p:cNvPr>
          <p:cNvSpPr>
            <a:spLocks/>
          </p:cNvSpPr>
          <p:nvPr/>
        </p:nvSpPr>
        <p:spPr bwMode="auto">
          <a:xfrm>
            <a:off x="10248476" y="1170295"/>
            <a:ext cx="928635" cy="41723"/>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solidFill>
            <a:schemeClr val="bg1"/>
          </a:solid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Oval 8">
            <a:extLst>
              <a:ext uri="{FF2B5EF4-FFF2-40B4-BE49-F238E27FC236}">
                <a16:creationId xmlns:a16="http://schemas.microsoft.com/office/drawing/2014/main" xmlns="" id="{A8DD38F7-B973-4299-A22D-2BE123C3971B}"/>
              </a:ext>
            </a:extLst>
          </p:cNvPr>
          <p:cNvSpPr/>
          <p:nvPr/>
        </p:nvSpPr>
        <p:spPr>
          <a:xfrm>
            <a:off x="11177111" y="1402375"/>
            <a:ext cx="201536" cy="201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Pie 13">
            <a:extLst>
              <a:ext uri="{FF2B5EF4-FFF2-40B4-BE49-F238E27FC236}">
                <a16:creationId xmlns:a16="http://schemas.microsoft.com/office/drawing/2014/main" xmlns="" id="{D78EE538-8250-4C40-8951-D7DFEBA2C832}"/>
              </a:ext>
            </a:extLst>
          </p:cNvPr>
          <p:cNvSpPr/>
          <p:nvPr/>
        </p:nvSpPr>
        <p:spPr>
          <a:xfrm>
            <a:off x="10971197" y="5964104"/>
            <a:ext cx="613364" cy="613362"/>
          </a:xfrm>
          <a:prstGeom prst="pie">
            <a:avLst>
              <a:gd name="adj1" fmla="val 10792961"/>
              <a:gd name="adj2" fmla="val 2078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8">
            <a:extLst>
              <a:ext uri="{FF2B5EF4-FFF2-40B4-BE49-F238E27FC236}">
                <a16:creationId xmlns:a16="http://schemas.microsoft.com/office/drawing/2014/main" xmlns="" id="{86DFD6D0-AF45-4D91-AB8D-E520D936AD18}"/>
              </a:ext>
            </a:extLst>
          </p:cNvPr>
          <p:cNvSpPr/>
          <p:nvPr/>
        </p:nvSpPr>
        <p:spPr>
          <a:xfrm>
            <a:off x="540168" y="797458"/>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0" name="Oval 8">
            <a:extLst>
              <a:ext uri="{FF2B5EF4-FFF2-40B4-BE49-F238E27FC236}">
                <a16:creationId xmlns:a16="http://schemas.microsoft.com/office/drawing/2014/main" xmlns="" id="{86DFD6D0-AF45-4D91-AB8D-E520D936AD18}"/>
              </a:ext>
            </a:extLst>
          </p:cNvPr>
          <p:cNvSpPr/>
          <p:nvPr/>
        </p:nvSpPr>
        <p:spPr>
          <a:xfrm>
            <a:off x="871529" y="569793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17"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22"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3"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4"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5"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6"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27"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28"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1"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32" name="TextBox 14">
            <a:extLst>
              <a:ext uri="{FF2B5EF4-FFF2-40B4-BE49-F238E27FC236}">
                <a16:creationId xmlns:a16="http://schemas.microsoft.com/office/drawing/2014/main" xmlns="" id="{0A372C39-827D-416B-9959-F342A4F110A4}"/>
              </a:ext>
            </a:extLst>
          </p:cNvPr>
          <p:cNvSpPr txBox="1"/>
          <p:nvPr/>
        </p:nvSpPr>
        <p:spPr>
          <a:xfrm>
            <a:off x="1191602" y="530878"/>
            <a:ext cx="4052392"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noProof="0" dirty="0" smtClean="0">
                <a:solidFill>
                  <a:prstClr val="white"/>
                </a:solidFill>
                <a:cs typeface="+mn-ea"/>
                <a:sym typeface="+mn-lt"/>
              </a:rPr>
              <a:t>RANCANGAN SISTEM</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33"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4" name="TextBox 33">
            <a:extLst>
              <a:ext uri="{FF2B5EF4-FFF2-40B4-BE49-F238E27FC236}">
                <a16:creationId xmlns:a16="http://schemas.microsoft.com/office/drawing/2014/main" xmlns="" id="{E1582FD0-FC11-48B3-A211-8B9B3A637473}"/>
              </a:ext>
            </a:extLst>
          </p:cNvPr>
          <p:cNvSpPr txBox="1"/>
          <p:nvPr/>
        </p:nvSpPr>
        <p:spPr>
          <a:xfrm>
            <a:off x="388697" y="1435437"/>
            <a:ext cx="5526305" cy="147732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4800" b="1" spc="300" dirty="0" smtClean="0">
                <a:solidFill>
                  <a:prstClr val="white"/>
                </a:solidFill>
                <a:cs typeface="+mn-ea"/>
                <a:sym typeface="+mn-lt"/>
              </a:rPr>
              <a:t>FLOWCHART ADMIN</a:t>
            </a:r>
            <a:endParaRPr kumimoji="0" lang="en-US" sz="4800" b="1" i="0" u="none" strike="noStrike" kern="1200" cap="none" spc="300" normalizeH="0" baseline="0" noProof="0" dirty="0">
              <a:ln>
                <a:noFill/>
              </a:ln>
              <a:solidFill>
                <a:prstClr val="white"/>
              </a:solidFill>
              <a:effectLst/>
              <a:uLnTx/>
              <a:uFillTx/>
              <a:cs typeface="+mn-ea"/>
              <a:sym typeface="+mn-lt"/>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7051" y="0"/>
            <a:ext cx="5375711" cy="6858000"/>
          </a:xfrm>
          <a:prstGeom prst="rect">
            <a:avLst/>
          </a:prstGeom>
        </p:spPr>
      </p:pic>
    </p:spTree>
    <p:custDataLst>
      <p:tags r:id="rId1"/>
    </p:custDataLst>
    <p:extLst>
      <p:ext uri="{BB962C8B-B14F-4D97-AF65-F5344CB8AC3E}">
        <p14:creationId xmlns:p14="http://schemas.microsoft.com/office/powerpoint/2010/main" val="38258554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randombar(horizontal)">
                                      <p:cBhvr>
                                        <p:cTn id="13" dur="500"/>
                                        <p:tgtEl>
                                          <p:spTgt spid="3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randombar(horizontal)">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5" grpId="0" animBg="1"/>
      <p:bldP spid="30" grpId="0" animBg="1"/>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KAVDJ\Pictures\administrasi-sulawesi-selatan-a1-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802" t="7736" r="18366" b="31917"/>
          <a:stretch/>
        </p:blipFill>
        <p:spPr bwMode="auto">
          <a:xfrm>
            <a:off x="-15687" y="1"/>
            <a:ext cx="121564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1">
            <a:extLst>
              <a:ext uri="{FF2B5EF4-FFF2-40B4-BE49-F238E27FC236}">
                <a16:creationId xmlns:a16="http://schemas.microsoft.com/office/drawing/2014/main" xmlns="" id="{4DF4EF31-D7BE-4A6A-9652-6FB163E56489}"/>
              </a:ext>
            </a:extLst>
          </p:cNvPr>
          <p:cNvSpPr/>
          <p:nvPr/>
        </p:nvSpPr>
        <p:spPr>
          <a:xfrm>
            <a:off x="0" y="0"/>
            <a:ext cx="12221029"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Freeform 9">
            <a:extLst>
              <a:ext uri="{FF2B5EF4-FFF2-40B4-BE49-F238E27FC236}">
                <a16:creationId xmlns:a16="http://schemas.microsoft.com/office/drawing/2014/main" xmlns="" id="{C144709C-E4B9-44DC-AA66-84D2AA480608}"/>
              </a:ext>
            </a:extLst>
          </p:cNvPr>
          <p:cNvSpPr>
            <a:spLocks/>
          </p:cNvSpPr>
          <p:nvPr/>
        </p:nvSpPr>
        <p:spPr bwMode="auto">
          <a:xfrm>
            <a:off x="5101771" y="5476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7"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5" name="Freeform 33">
            <a:extLst>
              <a:ext uri="{FF2B5EF4-FFF2-40B4-BE49-F238E27FC236}">
                <a16:creationId xmlns:a16="http://schemas.microsoft.com/office/drawing/2014/main" xmlns="" id="{75DBEF94-F82D-4044-8145-388903B5B291}"/>
              </a:ext>
            </a:extLst>
          </p:cNvPr>
          <p:cNvSpPr/>
          <p:nvPr/>
        </p:nvSpPr>
        <p:spPr>
          <a:xfrm>
            <a:off x="9767819" y="385958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0" name="Freeform 6">
            <a:extLst>
              <a:ext uri="{FF2B5EF4-FFF2-40B4-BE49-F238E27FC236}">
                <a16:creationId xmlns:a16="http://schemas.microsoft.com/office/drawing/2014/main" xmlns="" id="{F4E3EADA-B24F-4287-9BFF-FEB1023EF702}"/>
              </a:ext>
            </a:extLst>
          </p:cNvPr>
          <p:cNvSpPr>
            <a:spLocks/>
          </p:cNvSpPr>
          <p:nvPr/>
        </p:nvSpPr>
        <p:spPr bwMode="auto">
          <a:xfrm>
            <a:off x="10248476" y="1170295"/>
            <a:ext cx="928635" cy="41723"/>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solidFill>
            <a:schemeClr val="bg1"/>
          </a:solid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Oval 8">
            <a:extLst>
              <a:ext uri="{FF2B5EF4-FFF2-40B4-BE49-F238E27FC236}">
                <a16:creationId xmlns:a16="http://schemas.microsoft.com/office/drawing/2014/main" xmlns="" id="{A8DD38F7-B973-4299-A22D-2BE123C3971B}"/>
              </a:ext>
            </a:extLst>
          </p:cNvPr>
          <p:cNvSpPr/>
          <p:nvPr/>
        </p:nvSpPr>
        <p:spPr>
          <a:xfrm>
            <a:off x="11177111" y="1402375"/>
            <a:ext cx="201536" cy="201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Pie 13">
            <a:extLst>
              <a:ext uri="{FF2B5EF4-FFF2-40B4-BE49-F238E27FC236}">
                <a16:creationId xmlns:a16="http://schemas.microsoft.com/office/drawing/2014/main" xmlns="" id="{D78EE538-8250-4C40-8951-D7DFEBA2C832}"/>
              </a:ext>
            </a:extLst>
          </p:cNvPr>
          <p:cNvSpPr/>
          <p:nvPr/>
        </p:nvSpPr>
        <p:spPr>
          <a:xfrm>
            <a:off x="10971197" y="5964104"/>
            <a:ext cx="613364" cy="613362"/>
          </a:xfrm>
          <a:prstGeom prst="pie">
            <a:avLst>
              <a:gd name="adj1" fmla="val 10792961"/>
              <a:gd name="adj2" fmla="val 2078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8">
            <a:extLst>
              <a:ext uri="{FF2B5EF4-FFF2-40B4-BE49-F238E27FC236}">
                <a16:creationId xmlns:a16="http://schemas.microsoft.com/office/drawing/2014/main" xmlns="" id="{86DFD6D0-AF45-4D91-AB8D-E520D936AD18}"/>
              </a:ext>
            </a:extLst>
          </p:cNvPr>
          <p:cNvSpPr/>
          <p:nvPr/>
        </p:nvSpPr>
        <p:spPr>
          <a:xfrm>
            <a:off x="540168" y="797458"/>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0" name="Oval 8">
            <a:extLst>
              <a:ext uri="{FF2B5EF4-FFF2-40B4-BE49-F238E27FC236}">
                <a16:creationId xmlns:a16="http://schemas.microsoft.com/office/drawing/2014/main" xmlns="" id="{86DFD6D0-AF45-4D91-AB8D-E520D936AD18}"/>
              </a:ext>
            </a:extLst>
          </p:cNvPr>
          <p:cNvSpPr/>
          <p:nvPr/>
        </p:nvSpPr>
        <p:spPr>
          <a:xfrm>
            <a:off x="871529" y="569793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17"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22"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3"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4"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5"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6"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27"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28"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1"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32" name="TextBox 14">
            <a:extLst>
              <a:ext uri="{FF2B5EF4-FFF2-40B4-BE49-F238E27FC236}">
                <a16:creationId xmlns:a16="http://schemas.microsoft.com/office/drawing/2014/main" xmlns="" id="{0A372C39-827D-416B-9959-F342A4F110A4}"/>
              </a:ext>
            </a:extLst>
          </p:cNvPr>
          <p:cNvSpPr txBox="1"/>
          <p:nvPr/>
        </p:nvSpPr>
        <p:spPr>
          <a:xfrm>
            <a:off x="1191602" y="530878"/>
            <a:ext cx="4052392"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noProof="0" dirty="0" smtClean="0">
                <a:solidFill>
                  <a:prstClr val="white"/>
                </a:solidFill>
                <a:cs typeface="+mn-ea"/>
                <a:sym typeface="+mn-lt"/>
              </a:rPr>
              <a:t>RANCANGAN SISTEM</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33"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4" name="TextBox 33">
            <a:extLst>
              <a:ext uri="{FF2B5EF4-FFF2-40B4-BE49-F238E27FC236}">
                <a16:creationId xmlns:a16="http://schemas.microsoft.com/office/drawing/2014/main" xmlns="" id="{E1582FD0-FC11-48B3-A211-8B9B3A637473}"/>
              </a:ext>
            </a:extLst>
          </p:cNvPr>
          <p:cNvSpPr txBox="1"/>
          <p:nvPr/>
        </p:nvSpPr>
        <p:spPr>
          <a:xfrm>
            <a:off x="388697" y="1435437"/>
            <a:ext cx="5526305" cy="147732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4800" b="1" spc="300" dirty="0" smtClean="0">
                <a:solidFill>
                  <a:prstClr val="white"/>
                </a:solidFill>
                <a:cs typeface="+mn-ea"/>
                <a:sym typeface="+mn-lt"/>
              </a:rPr>
              <a:t>FLOWCHART STAF</a:t>
            </a:r>
            <a:endParaRPr kumimoji="0" lang="en-US" sz="4800" b="1" i="0" u="none" strike="noStrike" kern="1200" cap="none" spc="300" normalizeH="0" baseline="0" noProof="0" dirty="0">
              <a:ln>
                <a:noFill/>
              </a:ln>
              <a:solidFill>
                <a:prstClr val="white"/>
              </a:solidFill>
              <a:effectLst/>
              <a:uLnTx/>
              <a:uFillTx/>
              <a:cs typeface="+mn-ea"/>
              <a:sym typeface="+mn-lt"/>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1144" y="0"/>
            <a:ext cx="5343418" cy="6858000"/>
          </a:xfrm>
          <a:prstGeom prst="rect">
            <a:avLst/>
          </a:prstGeom>
        </p:spPr>
      </p:pic>
    </p:spTree>
    <p:custDataLst>
      <p:tags r:id="rId1"/>
    </p:custDataLst>
    <p:extLst>
      <p:ext uri="{BB962C8B-B14F-4D97-AF65-F5344CB8AC3E}">
        <p14:creationId xmlns:p14="http://schemas.microsoft.com/office/powerpoint/2010/main" val="41953179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randombar(horizontal)">
                                      <p:cBhvr>
                                        <p:cTn id="13" dur="500"/>
                                        <p:tgtEl>
                                          <p:spTgt spid="3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randombar(horizontal)">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5" grpId="0" animBg="1"/>
      <p:bldP spid="30" grpId="0" animBg="1"/>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KAVDJ\Pictures\administrasi-sulawesi-selatan-a1-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802" t="7736" r="18366" b="31917"/>
          <a:stretch/>
        </p:blipFill>
        <p:spPr bwMode="auto">
          <a:xfrm>
            <a:off x="-15687" y="1"/>
            <a:ext cx="121564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1">
            <a:extLst>
              <a:ext uri="{FF2B5EF4-FFF2-40B4-BE49-F238E27FC236}">
                <a16:creationId xmlns:a16="http://schemas.microsoft.com/office/drawing/2014/main" xmlns="" id="{4DF4EF31-D7BE-4A6A-9652-6FB163E56489}"/>
              </a:ext>
            </a:extLst>
          </p:cNvPr>
          <p:cNvSpPr/>
          <p:nvPr/>
        </p:nvSpPr>
        <p:spPr>
          <a:xfrm>
            <a:off x="0" y="0"/>
            <a:ext cx="12221029"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Freeform 9">
            <a:extLst>
              <a:ext uri="{FF2B5EF4-FFF2-40B4-BE49-F238E27FC236}">
                <a16:creationId xmlns:a16="http://schemas.microsoft.com/office/drawing/2014/main" xmlns="" id="{C144709C-E4B9-44DC-AA66-84D2AA480608}"/>
              </a:ext>
            </a:extLst>
          </p:cNvPr>
          <p:cNvSpPr>
            <a:spLocks/>
          </p:cNvSpPr>
          <p:nvPr/>
        </p:nvSpPr>
        <p:spPr bwMode="auto">
          <a:xfrm>
            <a:off x="5101771" y="5476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7"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5" name="Freeform 33">
            <a:extLst>
              <a:ext uri="{FF2B5EF4-FFF2-40B4-BE49-F238E27FC236}">
                <a16:creationId xmlns:a16="http://schemas.microsoft.com/office/drawing/2014/main" xmlns="" id="{75DBEF94-F82D-4044-8145-388903B5B291}"/>
              </a:ext>
            </a:extLst>
          </p:cNvPr>
          <p:cNvSpPr/>
          <p:nvPr/>
        </p:nvSpPr>
        <p:spPr>
          <a:xfrm>
            <a:off x="9767819" y="385958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0" name="Freeform 6">
            <a:extLst>
              <a:ext uri="{FF2B5EF4-FFF2-40B4-BE49-F238E27FC236}">
                <a16:creationId xmlns:a16="http://schemas.microsoft.com/office/drawing/2014/main" xmlns="" id="{F4E3EADA-B24F-4287-9BFF-FEB1023EF702}"/>
              </a:ext>
            </a:extLst>
          </p:cNvPr>
          <p:cNvSpPr>
            <a:spLocks/>
          </p:cNvSpPr>
          <p:nvPr/>
        </p:nvSpPr>
        <p:spPr bwMode="auto">
          <a:xfrm>
            <a:off x="10248476" y="1170295"/>
            <a:ext cx="928635" cy="41723"/>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solidFill>
            <a:schemeClr val="bg1"/>
          </a:solid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Oval 8">
            <a:extLst>
              <a:ext uri="{FF2B5EF4-FFF2-40B4-BE49-F238E27FC236}">
                <a16:creationId xmlns:a16="http://schemas.microsoft.com/office/drawing/2014/main" xmlns="" id="{A8DD38F7-B973-4299-A22D-2BE123C3971B}"/>
              </a:ext>
            </a:extLst>
          </p:cNvPr>
          <p:cNvSpPr/>
          <p:nvPr/>
        </p:nvSpPr>
        <p:spPr>
          <a:xfrm>
            <a:off x="11177111" y="1402375"/>
            <a:ext cx="201536" cy="201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Pie 13">
            <a:extLst>
              <a:ext uri="{FF2B5EF4-FFF2-40B4-BE49-F238E27FC236}">
                <a16:creationId xmlns:a16="http://schemas.microsoft.com/office/drawing/2014/main" xmlns="" id="{D78EE538-8250-4C40-8951-D7DFEBA2C832}"/>
              </a:ext>
            </a:extLst>
          </p:cNvPr>
          <p:cNvSpPr/>
          <p:nvPr/>
        </p:nvSpPr>
        <p:spPr>
          <a:xfrm>
            <a:off x="10971197" y="5964104"/>
            <a:ext cx="613364" cy="613362"/>
          </a:xfrm>
          <a:prstGeom prst="pie">
            <a:avLst>
              <a:gd name="adj1" fmla="val 10792961"/>
              <a:gd name="adj2" fmla="val 2078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8">
            <a:extLst>
              <a:ext uri="{FF2B5EF4-FFF2-40B4-BE49-F238E27FC236}">
                <a16:creationId xmlns:a16="http://schemas.microsoft.com/office/drawing/2014/main" xmlns="" id="{86DFD6D0-AF45-4D91-AB8D-E520D936AD18}"/>
              </a:ext>
            </a:extLst>
          </p:cNvPr>
          <p:cNvSpPr/>
          <p:nvPr/>
        </p:nvSpPr>
        <p:spPr>
          <a:xfrm>
            <a:off x="540168" y="797458"/>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0" name="Oval 8">
            <a:extLst>
              <a:ext uri="{FF2B5EF4-FFF2-40B4-BE49-F238E27FC236}">
                <a16:creationId xmlns:a16="http://schemas.microsoft.com/office/drawing/2014/main" xmlns="" id="{86DFD6D0-AF45-4D91-AB8D-E520D936AD18}"/>
              </a:ext>
            </a:extLst>
          </p:cNvPr>
          <p:cNvSpPr/>
          <p:nvPr/>
        </p:nvSpPr>
        <p:spPr>
          <a:xfrm>
            <a:off x="871529" y="569793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17"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22"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3"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4"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5"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6"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27"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28"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1"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32" name="TextBox 14">
            <a:extLst>
              <a:ext uri="{FF2B5EF4-FFF2-40B4-BE49-F238E27FC236}">
                <a16:creationId xmlns:a16="http://schemas.microsoft.com/office/drawing/2014/main" xmlns="" id="{0A372C39-827D-416B-9959-F342A4F110A4}"/>
              </a:ext>
            </a:extLst>
          </p:cNvPr>
          <p:cNvSpPr txBox="1"/>
          <p:nvPr/>
        </p:nvSpPr>
        <p:spPr>
          <a:xfrm>
            <a:off x="1191602" y="530878"/>
            <a:ext cx="4052392"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noProof="0" dirty="0" smtClean="0">
                <a:solidFill>
                  <a:prstClr val="white"/>
                </a:solidFill>
                <a:cs typeface="+mn-ea"/>
                <a:sym typeface="+mn-lt"/>
              </a:rPr>
              <a:t>RANCANGAN SISTEM</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33"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4" name="TextBox 33">
            <a:extLst>
              <a:ext uri="{FF2B5EF4-FFF2-40B4-BE49-F238E27FC236}">
                <a16:creationId xmlns:a16="http://schemas.microsoft.com/office/drawing/2014/main" xmlns="" id="{E1582FD0-FC11-48B3-A211-8B9B3A637473}"/>
              </a:ext>
            </a:extLst>
          </p:cNvPr>
          <p:cNvSpPr txBox="1"/>
          <p:nvPr/>
        </p:nvSpPr>
        <p:spPr>
          <a:xfrm>
            <a:off x="388697" y="1435437"/>
            <a:ext cx="5526305" cy="147732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4800" b="1" spc="300" dirty="0" smtClean="0">
                <a:solidFill>
                  <a:prstClr val="white"/>
                </a:solidFill>
                <a:cs typeface="+mn-ea"/>
                <a:sym typeface="+mn-lt"/>
              </a:rPr>
              <a:t>FLOWCHART PENGUNJUNG</a:t>
            </a:r>
            <a:endParaRPr kumimoji="0" lang="en-US" sz="4800" b="1" i="0" u="none" strike="noStrike" kern="1200" cap="none" spc="300" normalizeH="0" baseline="0" noProof="0" dirty="0">
              <a:ln>
                <a:noFill/>
              </a:ln>
              <a:solidFill>
                <a:prstClr val="white"/>
              </a:solidFill>
              <a:effectLst/>
              <a:uLnTx/>
              <a:uFillTx/>
              <a:cs typeface="+mn-ea"/>
              <a:sym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0514" y="-17802"/>
            <a:ext cx="5474047" cy="6858000"/>
          </a:xfrm>
          <a:prstGeom prst="rect">
            <a:avLst/>
          </a:prstGeom>
        </p:spPr>
      </p:pic>
    </p:spTree>
    <p:custDataLst>
      <p:tags r:id="rId1"/>
    </p:custDataLst>
    <p:extLst>
      <p:ext uri="{BB962C8B-B14F-4D97-AF65-F5344CB8AC3E}">
        <p14:creationId xmlns:p14="http://schemas.microsoft.com/office/powerpoint/2010/main" val="6088362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randombar(horizontal)">
                                      <p:cBhvr>
                                        <p:cTn id="13" dur="500"/>
                                        <p:tgtEl>
                                          <p:spTgt spid="3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randombar(horizontal)">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5" grpId="0" animBg="1"/>
      <p:bldP spid="30"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KAVDJ\Pictures\administrasi-sulawesi-selatan-a1-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802" t="7736" r="18366" b="31917"/>
          <a:stretch/>
        </p:blipFill>
        <p:spPr bwMode="auto">
          <a:xfrm>
            <a:off x="-15687" y="1"/>
            <a:ext cx="121564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1">
            <a:extLst>
              <a:ext uri="{FF2B5EF4-FFF2-40B4-BE49-F238E27FC236}">
                <a16:creationId xmlns:a16="http://schemas.microsoft.com/office/drawing/2014/main" xmlns="" id="{4DF4EF31-D7BE-4A6A-9652-6FB163E56489}"/>
              </a:ext>
            </a:extLst>
          </p:cNvPr>
          <p:cNvSpPr/>
          <p:nvPr/>
        </p:nvSpPr>
        <p:spPr>
          <a:xfrm>
            <a:off x="0" y="0"/>
            <a:ext cx="12221029"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Freeform 9">
            <a:extLst>
              <a:ext uri="{FF2B5EF4-FFF2-40B4-BE49-F238E27FC236}">
                <a16:creationId xmlns:a16="http://schemas.microsoft.com/office/drawing/2014/main" xmlns="" id="{C144709C-E4B9-44DC-AA66-84D2AA480608}"/>
              </a:ext>
            </a:extLst>
          </p:cNvPr>
          <p:cNvSpPr>
            <a:spLocks/>
          </p:cNvSpPr>
          <p:nvPr/>
        </p:nvSpPr>
        <p:spPr bwMode="auto">
          <a:xfrm>
            <a:off x="5101771" y="5476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7"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5" name="Freeform 33">
            <a:extLst>
              <a:ext uri="{FF2B5EF4-FFF2-40B4-BE49-F238E27FC236}">
                <a16:creationId xmlns:a16="http://schemas.microsoft.com/office/drawing/2014/main" xmlns="" id="{75DBEF94-F82D-4044-8145-388903B5B291}"/>
              </a:ext>
            </a:extLst>
          </p:cNvPr>
          <p:cNvSpPr/>
          <p:nvPr/>
        </p:nvSpPr>
        <p:spPr>
          <a:xfrm>
            <a:off x="9767819" y="385958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0" name="Freeform 6">
            <a:extLst>
              <a:ext uri="{FF2B5EF4-FFF2-40B4-BE49-F238E27FC236}">
                <a16:creationId xmlns:a16="http://schemas.microsoft.com/office/drawing/2014/main" xmlns="" id="{F4E3EADA-B24F-4287-9BFF-FEB1023EF702}"/>
              </a:ext>
            </a:extLst>
          </p:cNvPr>
          <p:cNvSpPr>
            <a:spLocks/>
          </p:cNvSpPr>
          <p:nvPr/>
        </p:nvSpPr>
        <p:spPr bwMode="auto">
          <a:xfrm>
            <a:off x="10248476" y="1170295"/>
            <a:ext cx="928635" cy="41723"/>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solidFill>
            <a:schemeClr val="bg1"/>
          </a:solid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Oval 8">
            <a:extLst>
              <a:ext uri="{FF2B5EF4-FFF2-40B4-BE49-F238E27FC236}">
                <a16:creationId xmlns:a16="http://schemas.microsoft.com/office/drawing/2014/main" xmlns="" id="{A8DD38F7-B973-4299-A22D-2BE123C3971B}"/>
              </a:ext>
            </a:extLst>
          </p:cNvPr>
          <p:cNvSpPr/>
          <p:nvPr/>
        </p:nvSpPr>
        <p:spPr>
          <a:xfrm>
            <a:off x="11177111" y="1402375"/>
            <a:ext cx="201536" cy="201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Pie 13">
            <a:extLst>
              <a:ext uri="{FF2B5EF4-FFF2-40B4-BE49-F238E27FC236}">
                <a16:creationId xmlns:a16="http://schemas.microsoft.com/office/drawing/2014/main" xmlns="" id="{D78EE538-8250-4C40-8951-D7DFEBA2C832}"/>
              </a:ext>
            </a:extLst>
          </p:cNvPr>
          <p:cNvSpPr/>
          <p:nvPr/>
        </p:nvSpPr>
        <p:spPr>
          <a:xfrm>
            <a:off x="10971197" y="5964104"/>
            <a:ext cx="613364" cy="613362"/>
          </a:xfrm>
          <a:prstGeom prst="pie">
            <a:avLst>
              <a:gd name="adj1" fmla="val 10792961"/>
              <a:gd name="adj2" fmla="val 2078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8">
            <a:extLst>
              <a:ext uri="{FF2B5EF4-FFF2-40B4-BE49-F238E27FC236}">
                <a16:creationId xmlns:a16="http://schemas.microsoft.com/office/drawing/2014/main" xmlns="" id="{86DFD6D0-AF45-4D91-AB8D-E520D936AD18}"/>
              </a:ext>
            </a:extLst>
          </p:cNvPr>
          <p:cNvSpPr/>
          <p:nvPr/>
        </p:nvSpPr>
        <p:spPr>
          <a:xfrm>
            <a:off x="540168" y="797458"/>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0" name="Oval 8">
            <a:extLst>
              <a:ext uri="{FF2B5EF4-FFF2-40B4-BE49-F238E27FC236}">
                <a16:creationId xmlns:a16="http://schemas.microsoft.com/office/drawing/2014/main" xmlns="" id="{86DFD6D0-AF45-4D91-AB8D-E520D936AD18}"/>
              </a:ext>
            </a:extLst>
          </p:cNvPr>
          <p:cNvSpPr/>
          <p:nvPr/>
        </p:nvSpPr>
        <p:spPr>
          <a:xfrm>
            <a:off x="871529" y="569793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17"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22"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3"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4"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5"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6"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27"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28"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1"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32" name="TextBox 14">
            <a:extLst>
              <a:ext uri="{FF2B5EF4-FFF2-40B4-BE49-F238E27FC236}">
                <a16:creationId xmlns:a16="http://schemas.microsoft.com/office/drawing/2014/main" xmlns="" id="{0A372C39-827D-416B-9959-F342A4F110A4}"/>
              </a:ext>
            </a:extLst>
          </p:cNvPr>
          <p:cNvSpPr txBox="1"/>
          <p:nvPr/>
        </p:nvSpPr>
        <p:spPr>
          <a:xfrm>
            <a:off x="1191602" y="530878"/>
            <a:ext cx="4052392"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noProof="0" dirty="0" smtClean="0">
                <a:solidFill>
                  <a:prstClr val="white"/>
                </a:solidFill>
                <a:cs typeface="+mn-ea"/>
                <a:sym typeface="+mn-lt"/>
              </a:rPr>
              <a:t>RANCANGAN SISTEM</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33"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4" name="TextBox 33">
            <a:extLst>
              <a:ext uri="{FF2B5EF4-FFF2-40B4-BE49-F238E27FC236}">
                <a16:creationId xmlns:a16="http://schemas.microsoft.com/office/drawing/2014/main" xmlns="" id="{E1582FD0-FC11-48B3-A211-8B9B3A637473}"/>
              </a:ext>
            </a:extLst>
          </p:cNvPr>
          <p:cNvSpPr txBox="1"/>
          <p:nvPr/>
        </p:nvSpPr>
        <p:spPr>
          <a:xfrm>
            <a:off x="360081" y="1156153"/>
            <a:ext cx="10889182"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3200" b="1" spc="300" noProof="0" dirty="0" smtClean="0">
                <a:solidFill>
                  <a:prstClr val="white"/>
                </a:solidFill>
                <a:cs typeface="+mn-ea"/>
                <a:sym typeface="+mn-lt"/>
              </a:rPr>
              <a:t>ENTITY RELATIONSHIP DIAGRAM (ERD)</a:t>
            </a:r>
            <a:endParaRPr kumimoji="0" lang="en-US" sz="2800" b="1" i="0" u="none" strike="noStrike" kern="1200" cap="none" spc="300" normalizeH="0" baseline="0" noProof="0" dirty="0">
              <a:ln>
                <a:noFill/>
              </a:ln>
              <a:solidFill>
                <a:prstClr val="white"/>
              </a:solidFill>
              <a:effectLst/>
              <a:uLnTx/>
              <a:uFillTx/>
              <a:cs typeface="+mn-ea"/>
              <a:sym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751" y="1690995"/>
            <a:ext cx="9036445" cy="5087824"/>
          </a:xfrm>
          <a:prstGeom prst="rect">
            <a:avLst/>
          </a:prstGeom>
        </p:spPr>
      </p:pic>
    </p:spTree>
    <p:custDataLst>
      <p:tags r:id="rId1"/>
    </p:custDataLst>
    <p:extLst>
      <p:ext uri="{BB962C8B-B14F-4D97-AF65-F5344CB8AC3E}">
        <p14:creationId xmlns:p14="http://schemas.microsoft.com/office/powerpoint/2010/main" val="16027413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randombar(horizontal)">
                                      <p:cBhvr>
                                        <p:cTn id="13" dur="500"/>
                                        <p:tgtEl>
                                          <p:spTgt spid="3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randombar(horizontal)">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5" grpId="0" animBg="1"/>
      <p:bldP spid="30"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KAVDJ\Pictures\administrasi-sulawesi-selatan-a1-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802" t="7736" r="18366" b="31917"/>
          <a:stretch/>
        </p:blipFill>
        <p:spPr bwMode="auto">
          <a:xfrm>
            <a:off x="-15687" y="1"/>
            <a:ext cx="121564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1">
            <a:extLst>
              <a:ext uri="{FF2B5EF4-FFF2-40B4-BE49-F238E27FC236}">
                <a16:creationId xmlns:a16="http://schemas.microsoft.com/office/drawing/2014/main" xmlns="" id="{4DF4EF31-D7BE-4A6A-9652-6FB163E56489}"/>
              </a:ext>
            </a:extLst>
          </p:cNvPr>
          <p:cNvSpPr/>
          <p:nvPr/>
        </p:nvSpPr>
        <p:spPr>
          <a:xfrm>
            <a:off x="0" y="0"/>
            <a:ext cx="12221029"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Freeform 9">
            <a:extLst>
              <a:ext uri="{FF2B5EF4-FFF2-40B4-BE49-F238E27FC236}">
                <a16:creationId xmlns:a16="http://schemas.microsoft.com/office/drawing/2014/main" xmlns="" id="{C144709C-E4B9-44DC-AA66-84D2AA480608}"/>
              </a:ext>
            </a:extLst>
          </p:cNvPr>
          <p:cNvSpPr>
            <a:spLocks/>
          </p:cNvSpPr>
          <p:nvPr/>
        </p:nvSpPr>
        <p:spPr bwMode="auto">
          <a:xfrm>
            <a:off x="5101771" y="5476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7"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5" name="Freeform 33">
            <a:extLst>
              <a:ext uri="{FF2B5EF4-FFF2-40B4-BE49-F238E27FC236}">
                <a16:creationId xmlns:a16="http://schemas.microsoft.com/office/drawing/2014/main" xmlns="" id="{75DBEF94-F82D-4044-8145-388903B5B291}"/>
              </a:ext>
            </a:extLst>
          </p:cNvPr>
          <p:cNvSpPr/>
          <p:nvPr/>
        </p:nvSpPr>
        <p:spPr>
          <a:xfrm>
            <a:off x="9767819" y="385958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0" name="Freeform 6">
            <a:extLst>
              <a:ext uri="{FF2B5EF4-FFF2-40B4-BE49-F238E27FC236}">
                <a16:creationId xmlns:a16="http://schemas.microsoft.com/office/drawing/2014/main" xmlns="" id="{F4E3EADA-B24F-4287-9BFF-FEB1023EF702}"/>
              </a:ext>
            </a:extLst>
          </p:cNvPr>
          <p:cNvSpPr>
            <a:spLocks/>
          </p:cNvSpPr>
          <p:nvPr/>
        </p:nvSpPr>
        <p:spPr bwMode="auto">
          <a:xfrm>
            <a:off x="10248476" y="1170295"/>
            <a:ext cx="928635" cy="41723"/>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solidFill>
            <a:schemeClr val="bg1"/>
          </a:solid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Oval 8">
            <a:extLst>
              <a:ext uri="{FF2B5EF4-FFF2-40B4-BE49-F238E27FC236}">
                <a16:creationId xmlns:a16="http://schemas.microsoft.com/office/drawing/2014/main" xmlns="" id="{A8DD38F7-B973-4299-A22D-2BE123C3971B}"/>
              </a:ext>
            </a:extLst>
          </p:cNvPr>
          <p:cNvSpPr/>
          <p:nvPr/>
        </p:nvSpPr>
        <p:spPr>
          <a:xfrm>
            <a:off x="11177111" y="1402375"/>
            <a:ext cx="201536" cy="201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Pie 13">
            <a:extLst>
              <a:ext uri="{FF2B5EF4-FFF2-40B4-BE49-F238E27FC236}">
                <a16:creationId xmlns:a16="http://schemas.microsoft.com/office/drawing/2014/main" xmlns="" id="{D78EE538-8250-4C40-8951-D7DFEBA2C832}"/>
              </a:ext>
            </a:extLst>
          </p:cNvPr>
          <p:cNvSpPr/>
          <p:nvPr/>
        </p:nvSpPr>
        <p:spPr>
          <a:xfrm>
            <a:off x="10971197" y="5964104"/>
            <a:ext cx="613364" cy="613362"/>
          </a:xfrm>
          <a:prstGeom prst="pie">
            <a:avLst>
              <a:gd name="adj1" fmla="val 10792961"/>
              <a:gd name="adj2" fmla="val 2078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8">
            <a:extLst>
              <a:ext uri="{FF2B5EF4-FFF2-40B4-BE49-F238E27FC236}">
                <a16:creationId xmlns:a16="http://schemas.microsoft.com/office/drawing/2014/main" xmlns="" id="{86DFD6D0-AF45-4D91-AB8D-E520D936AD18}"/>
              </a:ext>
            </a:extLst>
          </p:cNvPr>
          <p:cNvSpPr/>
          <p:nvPr/>
        </p:nvSpPr>
        <p:spPr>
          <a:xfrm>
            <a:off x="540168" y="797458"/>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0" name="Oval 8">
            <a:extLst>
              <a:ext uri="{FF2B5EF4-FFF2-40B4-BE49-F238E27FC236}">
                <a16:creationId xmlns:a16="http://schemas.microsoft.com/office/drawing/2014/main" xmlns="" id="{86DFD6D0-AF45-4D91-AB8D-E520D936AD18}"/>
              </a:ext>
            </a:extLst>
          </p:cNvPr>
          <p:cNvSpPr/>
          <p:nvPr/>
        </p:nvSpPr>
        <p:spPr>
          <a:xfrm>
            <a:off x="871529" y="569793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17"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22"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3"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4"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5"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6"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27"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28"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1"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32" name="TextBox 14">
            <a:extLst>
              <a:ext uri="{FF2B5EF4-FFF2-40B4-BE49-F238E27FC236}">
                <a16:creationId xmlns:a16="http://schemas.microsoft.com/office/drawing/2014/main" xmlns="" id="{0A372C39-827D-416B-9959-F342A4F110A4}"/>
              </a:ext>
            </a:extLst>
          </p:cNvPr>
          <p:cNvSpPr txBox="1"/>
          <p:nvPr/>
        </p:nvSpPr>
        <p:spPr>
          <a:xfrm>
            <a:off x="1191602" y="530878"/>
            <a:ext cx="4052392"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noProof="0" dirty="0" smtClean="0">
                <a:solidFill>
                  <a:prstClr val="white"/>
                </a:solidFill>
                <a:cs typeface="+mn-ea"/>
                <a:sym typeface="+mn-lt"/>
              </a:rPr>
              <a:t>RANCANGAN SISTEM</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33"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4" name="TextBox 33">
            <a:extLst>
              <a:ext uri="{FF2B5EF4-FFF2-40B4-BE49-F238E27FC236}">
                <a16:creationId xmlns:a16="http://schemas.microsoft.com/office/drawing/2014/main" xmlns="" id="{E1582FD0-FC11-48B3-A211-8B9B3A637473}"/>
              </a:ext>
            </a:extLst>
          </p:cNvPr>
          <p:cNvSpPr txBox="1"/>
          <p:nvPr/>
        </p:nvSpPr>
        <p:spPr>
          <a:xfrm>
            <a:off x="281472" y="1310811"/>
            <a:ext cx="7149842"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3200" b="1" spc="300" noProof="0" dirty="0" smtClean="0">
                <a:solidFill>
                  <a:prstClr val="white"/>
                </a:solidFill>
                <a:cs typeface="+mn-ea"/>
                <a:sym typeface="+mn-lt"/>
              </a:rPr>
              <a:t>STORYBOARD PENGUNJUNG</a:t>
            </a:r>
            <a:endParaRPr kumimoji="0" lang="en-US" sz="2800" b="1" i="0" u="none" strike="noStrike" kern="1200" cap="none" spc="300" normalizeH="0" baseline="0" noProof="0" dirty="0">
              <a:ln>
                <a:noFill/>
              </a:ln>
              <a:solidFill>
                <a:prstClr val="white"/>
              </a:solidFill>
              <a:effectLst/>
              <a:uLnTx/>
              <a:uFillTx/>
              <a:cs typeface="+mn-ea"/>
              <a:sym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472" y="2169777"/>
            <a:ext cx="5720772" cy="3594603"/>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0519" y="2153824"/>
            <a:ext cx="5751030" cy="3610555"/>
          </a:xfrm>
          <a:prstGeom prst="rect">
            <a:avLst/>
          </a:prstGeom>
        </p:spPr>
      </p:pic>
    </p:spTree>
    <p:custDataLst>
      <p:tags r:id="rId1"/>
    </p:custDataLst>
    <p:extLst>
      <p:ext uri="{BB962C8B-B14F-4D97-AF65-F5344CB8AC3E}">
        <p14:creationId xmlns:p14="http://schemas.microsoft.com/office/powerpoint/2010/main" val="1406236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randombar(horizontal)">
                                      <p:cBhvr>
                                        <p:cTn id="13" dur="500"/>
                                        <p:tgtEl>
                                          <p:spTgt spid="3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randombar(horizontal)">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5" grpId="0" animBg="1"/>
      <p:bldP spid="30" grpId="0" animBg="1"/>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KAVDJ\Pictures\administrasi-sulawesi-selatan-a1-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802" t="7736" r="18366" b="31917"/>
          <a:stretch/>
        </p:blipFill>
        <p:spPr bwMode="auto">
          <a:xfrm>
            <a:off x="-15687" y="1"/>
            <a:ext cx="121564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1">
            <a:extLst>
              <a:ext uri="{FF2B5EF4-FFF2-40B4-BE49-F238E27FC236}">
                <a16:creationId xmlns:a16="http://schemas.microsoft.com/office/drawing/2014/main" xmlns="" id="{4DF4EF31-D7BE-4A6A-9652-6FB163E56489}"/>
              </a:ext>
            </a:extLst>
          </p:cNvPr>
          <p:cNvSpPr/>
          <p:nvPr/>
        </p:nvSpPr>
        <p:spPr>
          <a:xfrm>
            <a:off x="0" y="0"/>
            <a:ext cx="12221029"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Freeform 9">
            <a:extLst>
              <a:ext uri="{FF2B5EF4-FFF2-40B4-BE49-F238E27FC236}">
                <a16:creationId xmlns:a16="http://schemas.microsoft.com/office/drawing/2014/main" xmlns="" id="{C144709C-E4B9-44DC-AA66-84D2AA480608}"/>
              </a:ext>
            </a:extLst>
          </p:cNvPr>
          <p:cNvSpPr>
            <a:spLocks/>
          </p:cNvSpPr>
          <p:nvPr/>
        </p:nvSpPr>
        <p:spPr bwMode="auto">
          <a:xfrm>
            <a:off x="5101771" y="5476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7"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5" name="Freeform 33">
            <a:extLst>
              <a:ext uri="{FF2B5EF4-FFF2-40B4-BE49-F238E27FC236}">
                <a16:creationId xmlns:a16="http://schemas.microsoft.com/office/drawing/2014/main" xmlns="" id="{75DBEF94-F82D-4044-8145-388903B5B291}"/>
              </a:ext>
            </a:extLst>
          </p:cNvPr>
          <p:cNvSpPr/>
          <p:nvPr/>
        </p:nvSpPr>
        <p:spPr>
          <a:xfrm>
            <a:off x="9767819" y="385958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0" name="Freeform 6">
            <a:extLst>
              <a:ext uri="{FF2B5EF4-FFF2-40B4-BE49-F238E27FC236}">
                <a16:creationId xmlns:a16="http://schemas.microsoft.com/office/drawing/2014/main" xmlns="" id="{F4E3EADA-B24F-4287-9BFF-FEB1023EF702}"/>
              </a:ext>
            </a:extLst>
          </p:cNvPr>
          <p:cNvSpPr>
            <a:spLocks/>
          </p:cNvSpPr>
          <p:nvPr/>
        </p:nvSpPr>
        <p:spPr bwMode="auto">
          <a:xfrm>
            <a:off x="10248476" y="1170295"/>
            <a:ext cx="928635" cy="41723"/>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solidFill>
            <a:schemeClr val="bg1"/>
          </a:solid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Oval 8">
            <a:extLst>
              <a:ext uri="{FF2B5EF4-FFF2-40B4-BE49-F238E27FC236}">
                <a16:creationId xmlns:a16="http://schemas.microsoft.com/office/drawing/2014/main" xmlns="" id="{A8DD38F7-B973-4299-A22D-2BE123C3971B}"/>
              </a:ext>
            </a:extLst>
          </p:cNvPr>
          <p:cNvSpPr/>
          <p:nvPr/>
        </p:nvSpPr>
        <p:spPr>
          <a:xfrm>
            <a:off x="11177111" y="1402375"/>
            <a:ext cx="201536" cy="201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Pie 13">
            <a:extLst>
              <a:ext uri="{FF2B5EF4-FFF2-40B4-BE49-F238E27FC236}">
                <a16:creationId xmlns:a16="http://schemas.microsoft.com/office/drawing/2014/main" xmlns="" id="{D78EE538-8250-4C40-8951-D7DFEBA2C832}"/>
              </a:ext>
            </a:extLst>
          </p:cNvPr>
          <p:cNvSpPr/>
          <p:nvPr/>
        </p:nvSpPr>
        <p:spPr>
          <a:xfrm>
            <a:off x="10971197" y="5964104"/>
            <a:ext cx="613364" cy="613362"/>
          </a:xfrm>
          <a:prstGeom prst="pie">
            <a:avLst>
              <a:gd name="adj1" fmla="val 10792961"/>
              <a:gd name="adj2" fmla="val 2078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8">
            <a:extLst>
              <a:ext uri="{FF2B5EF4-FFF2-40B4-BE49-F238E27FC236}">
                <a16:creationId xmlns:a16="http://schemas.microsoft.com/office/drawing/2014/main" xmlns="" id="{86DFD6D0-AF45-4D91-AB8D-E520D936AD18}"/>
              </a:ext>
            </a:extLst>
          </p:cNvPr>
          <p:cNvSpPr/>
          <p:nvPr/>
        </p:nvSpPr>
        <p:spPr>
          <a:xfrm>
            <a:off x="540168" y="797458"/>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0" name="Oval 8">
            <a:extLst>
              <a:ext uri="{FF2B5EF4-FFF2-40B4-BE49-F238E27FC236}">
                <a16:creationId xmlns:a16="http://schemas.microsoft.com/office/drawing/2014/main" xmlns="" id="{86DFD6D0-AF45-4D91-AB8D-E520D936AD18}"/>
              </a:ext>
            </a:extLst>
          </p:cNvPr>
          <p:cNvSpPr/>
          <p:nvPr/>
        </p:nvSpPr>
        <p:spPr>
          <a:xfrm>
            <a:off x="871529" y="569793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17"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22"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3"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4"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5"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6"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27"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28"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1"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32" name="TextBox 14">
            <a:extLst>
              <a:ext uri="{FF2B5EF4-FFF2-40B4-BE49-F238E27FC236}">
                <a16:creationId xmlns:a16="http://schemas.microsoft.com/office/drawing/2014/main" xmlns="" id="{0A372C39-827D-416B-9959-F342A4F110A4}"/>
              </a:ext>
            </a:extLst>
          </p:cNvPr>
          <p:cNvSpPr txBox="1"/>
          <p:nvPr/>
        </p:nvSpPr>
        <p:spPr>
          <a:xfrm>
            <a:off x="1191602" y="530878"/>
            <a:ext cx="4052392"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noProof="0" dirty="0" smtClean="0">
                <a:solidFill>
                  <a:prstClr val="white"/>
                </a:solidFill>
                <a:cs typeface="+mn-ea"/>
                <a:sym typeface="+mn-lt"/>
              </a:rPr>
              <a:t>RANCANGAN SISTEM</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33"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4" name="TextBox 33">
            <a:extLst>
              <a:ext uri="{FF2B5EF4-FFF2-40B4-BE49-F238E27FC236}">
                <a16:creationId xmlns:a16="http://schemas.microsoft.com/office/drawing/2014/main" xmlns="" id="{E1582FD0-FC11-48B3-A211-8B9B3A637473}"/>
              </a:ext>
            </a:extLst>
          </p:cNvPr>
          <p:cNvSpPr txBox="1"/>
          <p:nvPr/>
        </p:nvSpPr>
        <p:spPr>
          <a:xfrm>
            <a:off x="360081" y="1402891"/>
            <a:ext cx="10889182"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3200" b="1" spc="300" noProof="0" dirty="0" smtClean="0">
                <a:solidFill>
                  <a:prstClr val="white"/>
                </a:solidFill>
                <a:cs typeface="+mn-ea"/>
                <a:sym typeface="+mn-lt"/>
              </a:rPr>
              <a:t>STORYBOARD PENGUNJUNG</a:t>
            </a:r>
            <a:endParaRPr kumimoji="0" lang="en-US" sz="2800" b="1" i="0" u="none" strike="noStrike" kern="1200" cap="none" spc="300" normalizeH="0" baseline="0" noProof="0" dirty="0">
              <a:ln>
                <a:noFill/>
              </a:ln>
              <a:solidFill>
                <a:prstClr val="white"/>
              </a:solidFill>
              <a:effectLst/>
              <a:uLnTx/>
              <a:uFillTx/>
              <a:cs typeface="+mn-ea"/>
              <a:sym typeface="+mn-lt"/>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744" y="2252861"/>
            <a:ext cx="5486928" cy="344507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0514" y="2151260"/>
            <a:ext cx="5806954" cy="3648271"/>
          </a:xfrm>
          <a:prstGeom prst="rect">
            <a:avLst/>
          </a:prstGeom>
        </p:spPr>
      </p:pic>
    </p:spTree>
    <p:custDataLst>
      <p:tags r:id="rId1"/>
    </p:custDataLst>
    <p:extLst>
      <p:ext uri="{BB962C8B-B14F-4D97-AF65-F5344CB8AC3E}">
        <p14:creationId xmlns:p14="http://schemas.microsoft.com/office/powerpoint/2010/main" val="27697935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randombar(horizontal)">
                                      <p:cBhvr>
                                        <p:cTn id="13" dur="500"/>
                                        <p:tgtEl>
                                          <p:spTgt spid="3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randombar(horizontal)">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5" grpId="0" animBg="1"/>
      <p:bldP spid="30"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KAVDJ\Pictures\administrasi-sulawesi-selatan-a1-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802" t="7736" r="18366" b="31917"/>
          <a:stretch/>
        </p:blipFill>
        <p:spPr bwMode="auto">
          <a:xfrm>
            <a:off x="-15687" y="1"/>
            <a:ext cx="121564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1">
            <a:extLst>
              <a:ext uri="{FF2B5EF4-FFF2-40B4-BE49-F238E27FC236}">
                <a16:creationId xmlns:a16="http://schemas.microsoft.com/office/drawing/2014/main" xmlns="" id="{4DF4EF31-D7BE-4A6A-9652-6FB163E56489}"/>
              </a:ext>
            </a:extLst>
          </p:cNvPr>
          <p:cNvSpPr/>
          <p:nvPr/>
        </p:nvSpPr>
        <p:spPr>
          <a:xfrm>
            <a:off x="0" y="0"/>
            <a:ext cx="12221029"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Freeform 9">
            <a:extLst>
              <a:ext uri="{FF2B5EF4-FFF2-40B4-BE49-F238E27FC236}">
                <a16:creationId xmlns:a16="http://schemas.microsoft.com/office/drawing/2014/main" xmlns="" id="{C144709C-E4B9-44DC-AA66-84D2AA480608}"/>
              </a:ext>
            </a:extLst>
          </p:cNvPr>
          <p:cNvSpPr>
            <a:spLocks/>
          </p:cNvSpPr>
          <p:nvPr/>
        </p:nvSpPr>
        <p:spPr bwMode="auto">
          <a:xfrm>
            <a:off x="5101771" y="5476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7"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5" name="Freeform 33">
            <a:extLst>
              <a:ext uri="{FF2B5EF4-FFF2-40B4-BE49-F238E27FC236}">
                <a16:creationId xmlns:a16="http://schemas.microsoft.com/office/drawing/2014/main" xmlns="" id="{75DBEF94-F82D-4044-8145-388903B5B291}"/>
              </a:ext>
            </a:extLst>
          </p:cNvPr>
          <p:cNvSpPr/>
          <p:nvPr/>
        </p:nvSpPr>
        <p:spPr>
          <a:xfrm>
            <a:off x="9767819" y="385958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0" name="Freeform 6">
            <a:extLst>
              <a:ext uri="{FF2B5EF4-FFF2-40B4-BE49-F238E27FC236}">
                <a16:creationId xmlns:a16="http://schemas.microsoft.com/office/drawing/2014/main" xmlns="" id="{F4E3EADA-B24F-4287-9BFF-FEB1023EF702}"/>
              </a:ext>
            </a:extLst>
          </p:cNvPr>
          <p:cNvSpPr>
            <a:spLocks/>
          </p:cNvSpPr>
          <p:nvPr/>
        </p:nvSpPr>
        <p:spPr bwMode="auto">
          <a:xfrm>
            <a:off x="10248476" y="1170295"/>
            <a:ext cx="928635" cy="41723"/>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solidFill>
            <a:schemeClr val="bg1"/>
          </a:solid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Oval 8">
            <a:extLst>
              <a:ext uri="{FF2B5EF4-FFF2-40B4-BE49-F238E27FC236}">
                <a16:creationId xmlns:a16="http://schemas.microsoft.com/office/drawing/2014/main" xmlns="" id="{A8DD38F7-B973-4299-A22D-2BE123C3971B}"/>
              </a:ext>
            </a:extLst>
          </p:cNvPr>
          <p:cNvSpPr/>
          <p:nvPr/>
        </p:nvSpPr>
        <p:spPr>
          <a:xfrm>
            <a:off x="11177111" y="1402375"/>
            <a:ext cx="201536" cy="201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Pie 13">
            <a:extLst>
              <a:ext uri="{FF2B5EF4-FFF2-40B4-BE49-F238E27FC236}">
                <a16:creationId xmlns:a16="http://schemas.microsoft.com/office/drawing/2014/main" xmlns="" id="{D78EE538-8250-4C40-8951-D7DFEBA2C832}"/>
              </a:ext>
            </a:extLst>
          </p:cNvPr>
          <p:cNvSpPr/>
          <p:nvPr/>
        </p:nvSpPr>
        <p:spPr>
          <a:xfrm>
            <a:off x="10971197" y="5964104"/>
            <a:ext cx="613364" cy="613362"/>
          </a:xfrm>
          <a:prstGeom prst="pie">
            <a:avLst>
              <a:gd name="adj1" fmla="val 10792961"/>
              <a:gd name="adj2" fmla="val 2078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8">
            <a:extLst>
              <a:ext uri="{FF2B5EF4-FFF2-40B4-BE49-F238E27FC236}">
                <a16:creationId xmlns:a16="http://schemas.microsoft.com/office/drawing/2014/main" xmlns="" id="{86DFD6D0-AF45-4D91-AB8D-E520D936AD18}"/>
              </a:ext>
            </a:extLst>
          </p:cNvPr>
          <p:cNvSpPr/>
          <p:nvPr/>
        </p:nvSpPr>
        <p:spPr>
          <a:xfrm>
            <a:off x="540168" y="797458"/>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0" name="Oval 8">
            <a:extLst>
              <a:ext uri="{FF2B5EF4-FFF2-40B4-BE49-F238E27FC236}">
                <a16:creationId xmlns:a16="http://schemas.microsoft.com/office/drawing/2014/main" xmlns="" id="{86DFD6D0-AF45-4D91-AB8D-E520D936AD18}"/>
              </a:ext>
            </a:extLst>
          </p:cNvPr>
          <p:cNvSpPr/>
          <p:nvPr/>
        </p:nvSpPr>
        <p:spPr>
          <a:xfrm>
            <a:off x="871529" y="569793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17"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22"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3"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4"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5"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6"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27"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28"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1"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32" name="TextBox 14">
            <a:extLst>
              <a:ext uri="{FF2B5EF4-FFF2-40B4-BE49-F238E27FC236}">
                <a16:creationId xmlns:a16="http://schemas.microsoft.com/office/drawing/2014/main" xmlns="" id="{0A372C39-827D-416B-9959-F342A4F110A4}"/>
              </a:ext>
            </a:extLst>
          </p:cNvPr>
          <p:cNvSpPr txBox="1"/>
          <p:nvPr/>
        </p:nvSpPr>
        <p:spPr>
          <a:xfrm>
            <a:off x="1191602" y="530878"/>
            <a:ext cx="4052392"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noProof="0" dirty="0" smtClean="0">
                <a:solidFill>
                  <a:prstClr val="white"/>
                </a:solidFill>
                <a:cs typeface="+mn-ea"/>
                <a:sym typeface="+mn-lt"/>
              </a:rPr>
              <a:t>RANCANGAN SISTEM</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33"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4" name="TextBox 33">
            <a:extLst>
              <a:ext uri="{FF2B5EF4-FFF2-40B4-BE49-F238E27FC236}">
                <a16:creationId xmlns:a16="http://schemas.microsoft.com/office/drawing/2014/main" xmlns="" id="{E1582FD0-FC11-48B3-A211-8B9B3A637473}"/>
              </a:ext>
            </a:extLst>
          </p:cNvPr>
          <p:cNvSpPr txBox="1"/>
          <p:nvPr/>
        </p:nvSpPr>
        <p:spPr>
          <a:xfrm>
            <a:off x="388697" y="1332500"/>
            <a:ext cx="10889182"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3200" b="1" spc="300" noProof="0" dirty="0" smtClean="0">
                <a:solidFill>
                  <a:prstClr val="white"/>
                </a:solidFill>
                <a:cs typeface="+mn-ea"/>
                <a:sym typeface="+mn-lt"/>
              </a:rPr>
              <a:t>STORYBOARD ADMIN &amp; STAF</a:t>
            </a:r>
            <a:endParaRPr kumimoji="0" lang="en-US" sz="2800" b="1" i="0" u="none" strike="noStrike" kern="1200" cap="none" spc="300" normalizeH="0" baseline="0" noProof="0" dirty="0">
              <a:ln>
                <a:noFill/>
              </a:ln>
              <a:solidFill>
                <a:prstClr val="white"/>
              </a:solidFill>
              <a:effectLst/>
              <a:uLnTx/>
              <a:uFillTx/>
              <a:cs typeface="+mn-ea"/>
              <a:sym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878" y="2343515"/>
            <a:ext cx="5478793" cy="344272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0123" y="2297794"/>
            <a:ext cx="5408092" cy="3400137"/>
          </a:xfrm>
          <a:prstGeom prst="rect">
            <a:avLst/>
          </a:prstGeom>
        </p:spPr>
      </p:pic>
    </p:spTree>
    <p:custDataLst>
      <p:tags r:id="rId1"/>
    </p:custDataLst>
    <p:extLst>
      <p:ext uri="{BB962C8B-B14F-4D97-AF65-F5344CB8AC3E}">
        <p14:creationId xmlns:p14="http://schemas.microsoft.com/office/powerpoint/2010/main" val="2685350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randombar(horizontal)">
                                      <p:cBhvr>
                                        <p:cTn id="13" dur="500"/>
                                        <p:tgtEl>
                                          <p:spTgt spid="3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randombar(horizontal)">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5" grpId="0" animBg="1"/>
      <p:bldP spid="30" grpId="0" animBg="1"/>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ï$liḓê">
            <a:extLst>
              <a:ext uri="{FF2B5EF4-FFF2-40B4-BE49-F238E27FC236}">
                <a16:creationId xmlns:a16="http://schemas.microsoft.com/office/drawing/2014/main" xmlns="" id="{F50ECE6F-0DEB-4B3E-9077-D2819E46044F}"/>
              </a:ext>
            </a:extLst>
          </p:cNvPr>
          <p:cNvSpPr/>
          <p:nvPr/>
        </p:nvSpPr>
        <p:spPr>
          <a:xfrm>
            <a:off x="6381750" y="0"/>
            <a:ext cx="2232131" cy="6858000"/>
          </a:xfrm>
          <a:prstGeom prst="rect">
            <a:avLst/>
          </a:prstGeom>
          <a:pattFill prst="wdUpDiag">
            <a:fgClr>
              <a:schemeClr val="bg1">
                <a:lumMod val="95000"/>
              </a:schemeClr>
            </a:fgClr>
            <a:bgClr>
              <a:schemeClr val="bg1"/>
            </a:bgClr>
          </a:patt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cs typeface="+mn-ea"/>
              <a:sym typeface="+mn-lt"/>
            </a:endParaRPr>
          </a:p>
        </p:txBody>
      </p:sp>
      <p:sp>
        <p:nvSpPr>
          <p:cNvPr id="5" name="ïsḻîḍé">
            <a:extLst>
              <a:ext uri="{FF2B5EF4-FFF2-40B4-BE49-F238E27FC236}">
                <a16:creationId xmlns:a16="http://schemas.microsoft.com/office/drawing/2014/main" xmlns="" id="{BE2FF21F-ED2A-4651-A5E1-3265A814CF38}"/>
              </a:ext>
            </a:extLst>
          </p:cNvPr>
          <p:cNvSpPr/>
          <p:nvPr/>
        </p:nvSpPr>
        <p:spPr>
          <a:xfrm>
            <a:off x="6610350" y="0"/>
            <a:ext cx="5581650" cy="6858000"/>
          </a:xfrm>
          <a:prstGeom prst="rect">
            <a:avLst/>
          </a:prstGeom>
          <a:blipFill>
            <a:blip r:embed="rId3" cstate="screen">
              <a:extLst>
                <a:ext uri="{28A0092B-C50C-407E-A947-70E740481C1C}">
                  <a14:useLocalDpi xmlns:a14="http://schemas.microsoft.com/office/drawing/2010/main"/>
                </a:ext>
              </a:extLst>
            </a:blip>
            <a:stretch>
              <a:fillRect l="-42174" r="-41982"/>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cs typeface="+mn-ea"/>
              <a:sym typeface="+mn-lt"/>
            </a:endParaRPr>
          </a:p>
        </p:txBody>
      </p:sp>
      <p:cxnSp>
        <p:nvCxnSpPr>
          <p:cNvPr id="18" name="直接连接符 17">
            <a:extLst>
              <a:ext uri="{FF2B5EF4-FFF2-40B4-BE49-F238E27FC236}">
                <a16:creationId xmlns:a16="http://schemas.microsoft.com/office/drawing/2014/main" xmlns="" id="{6459B70F-3F3B-479B-8945-822C5C74369F}"/>
              </a:ext>
            </a:extLst>
          </p:cNvPr>
          <p:cNvCxnSpPr>
            <a:cxnSpLocks/>
          </p:cNvCxnSpPr>
          <p:nvPr/>
        </p:nvCxnSpPr>
        <p:spPr>
          <a:xfrm>
            <a:off x="1199325" y="1278916"/>
            <a:ext cx="0" cy="1610564"/>
          </a:xfrm>
          <a:prstGeom prst="line">
            <a:avLst/>
          </a:prstGeom>
          <a:ln w="6350" cap="rnd">
            <a:gradFill flip="none" rotWithShape="1">
              <a:gsLst>
                <a:gs pos="0">
                  <a:schemeClr val="bg1">
                    <a:lumMod val="95000"/>
                    <a:alpha val="0"/>
                  </a:schemeClr>
                </a:gs>
                <a:gs pos="20000">
                  <a:schemeClr val="bg1">
                    <a:lumMod val="95000"/>
                  </a:schemeClr>
                </a:gs>
                <a:gs pos="80000">
                  <a:schemeClr val="bg1">
                    <a:lumMod val="95000"/>
                  </a:schemeClr>
                </a:gs>
                <a:gs pos="100000">
                  <a:schemeClr val="bg1">
                    <a:lumMod val="95000"/>
                    <a:alpha val="0"/>
                  </a:schemeClr>
                </a:gs>
              </a:gsLst>
              <a:lin ang="16200000" scaled="1"/>
              <a:tileRect/>
            </a:gradFill>
            <a:round/>
          </a:ln>
        </p:spPr>
        <p:style>
          <a:lnRef idx="1">
            <a:schemeClr val="accent1"/>
          </a:lnRef>
          <a:fillRef idx="0">
            <a:schemeClr val="accent1"/>
          </a:fillRef>
          <a:effectRef idx="0">
            <a:schemeClr val="accent1"/>
          </a:effectRef>
          <a:fontRef idx="minor">
            <a:schemeClr val="tx1"/>
          </a:fontRef>
        </p:style>
      </p:cxnSp>
      <p:sp>
        <p:nvSpPr>
          <p:cNvPr id="20" name="íş1iḍe">
            <a:extLst>
              <a:ext uri="{FF2B5EF4-FFF2-40B4-BE49-F238E27FC236}">
                <a16:creationId xmlns:a16="http://schemas.microsoft.com/office/drawing/2014/main" xmlns="" id="{798795E9-E051-4955-8D00-9ACB4B58716D}"/>
              </a:ext>
            </a:extLst>
          </p:cNvPr>
          <p:cNvSpPr/>
          <p:nvPr/>
        </p:nvSpPr>
        <p:spPr>
          <a:xfrm>
            <a:off x="1451340" y="1749351"/>
            <a:ext cx="320004" cy="320004"/>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chemeClr val="lt1"/>
              </a:solidFill>
              <a:cs typeface="+mn-ea"/>
              <a:sym typeface="+mn-lt"/>
            </a:endParaRPr>
          </a:p>
        </p:txBody>
      </p:sp>
      <p:sp>
        <p:nvSpPr>
          <p:cNvPr id="21" name="Synergistically utilize technically sound portals with frictionless chains. Dramatically customize…">
            <a:extLst>
              <a:ext uri="{FF2B5EF4-FFF2-40B4-BE49-F238E27FC236}">
                <a16:creationId xmlns:a16="http://schemas.microsoft.com/office/drawing/2014/main" xmlns="" id="{3B7185B7-3903-4251-83D9-60B55A3075B3}"/>
              </a:ext>
            </a:extLst>
          </p:cNvPr>
          <p:cNvSpPr txBox="1"/>
          <p:nvPr/>
        </p:nvSpPr>
        <p:spPr>
          <a:xfrm>
            <a:off x="2060674" y="1632354"/>
            <a:ext cx="3332215" cy="553998"/>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id-ID" altLang="zh-CN" sz="2400" b="1" kern="0" dirty="0" smtClean="0">
                <a:latin typeface="+mj-lt"/>
                <a:cs typeface="+mn-ea"/>
                <a:sym typeface="+mn-lt"/>
              </a:rPr>
              <a:t>WAWANCARA</a:t>
            </a:r>
            <a:endParaRPr lang="en-US" altLang="zh-CN" sz="2400" b="1" kern="0" dirty="0">
              <a:latin typeface="+mj-lt"/>
              <a:cs typeface="+mn-ea"/>
              <a:sym typeface="+mn-lt"/>
            </a:endParaRPr>
          </a:p>
        </p:txBody>
      </p:sp>
      <p:sp>
        <p:nvSpPr>
          <p:cNvPr id="27" name="ïsḻîḍé">
            <a:extLst>
              <a:ext uri="{FF2B5EF4-FFF2-40B4-BE49-F238E27FC236}">
                <a16:creationId xmlns:a16="http://schemas.microsoft.com/office/drawing/2014/main" xmlns="" id="{4A386358-32C5-4841-917C-9CFCC6B23492}"/>
              </a:ext>
            </a:extLst>
          </p:cNvPr>
          <p:cNvSpPr/>
          <p:nvPr/>
        </p:nvSpPr>
        <p:spPr>
          <a:xfrm>
            <a:off x="6610350" y="0"/>
            <a:ext cx="5581650" cy="6858000"/>
          </a:xfrm>
          <a:prstGeom prst="rect">
            <a:avLst/>
          </a:prstGeom>
          <a:gradFill flip="none" rotWithShape="1">
            <a:gsLst>
              <a:gs pos="100000">
                <a:srgbClr val="BDE8C2">
                  <a:alpha val="0"/>
                </a:srgbClr>
              </a:gs>
              <a:gs pos="79000">
                <a:srgbClr val="45C2C2">
                  <a:alpha val="80000"/>
                </a:srgbClr>
              </a:gs>
              <a:gs pos="52000">
                <a:srgbClr val="0681B0">
                  <a:alpha val="3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cs typeface="+mn-ea"/>
              <a:sym typeface="+mn-lt"/>
            </a:endParaRPr>
          </a:p>
        </p:txBody>
      </p:sp>
      <p:grpSp>
        <p:nvGrpSpPr>
          <p:cNvPr id="33"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34"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5"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36"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37"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8"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39"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40"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41"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42" name="TextBox 14">
            <a:extLst>
              <a:ext uri="{FF2B5EF4-FFF2-40B4-BE49-F238E27FC236}">
                <a16:creationId xmlns:a16="http://schemas.microsoft.com/office/drawing/2014/main" xmlns="" id="{0A372C39-827D-416B-9959-F342A4F110A4}"/>
              </a:ext>
            </a:extLst>
          </p:cNvPr>
          <p:cNvSpPr txBox="1"/>
          <p:nvPr/>
        </p:nvSpPr>
        <p:spPr>
          <a:xfrm>
            <a:off x="1152971" y="530878"/>
            <a:ext cx="4129657"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dirty="0" smtClean="0">
                <a:solidFill>
                  <a:prstClr val="white"/>
                </a:solidFill>
                <a:cs typeface="+mn-ea"/>
                <a:sym typeface="+mn-lt"/>
              </a:rPr>
              <a:t>PENGUMPULAN DATA</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43"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cxnSp>
        <p:nvCxnSpPr>
          <p:cNvPr id="44" name="直接连接符 17">
            <a:extLst>
              <a:ext uri="{FF2B5EF4-FFF2-40B4-BE49-F238E27FC236}">
                <a16:creationId xmlns:a16="http://schemas.microsoft.com/office/drawing/2014/main" xmlns="" id="{6459B70F-3F3B-479B-8945-822C5C74369F}"/>
              </a:ext>
            </a:extLst>
          </p:cNvPr>
          <p:cNvCxnSpPr>
            <a:cxnSpLocks/>
          </p:cNvCxnSpPr>
          <p:nvPr/>
        </p:nvCxnSpPr>
        <p:spPr>
          <a:xfrm>
            <a:off x="1351725" y="2273128"/>
            <a:ext cx="0" cy="1610564"/>
          </a:xfrm>
          <a:prstGeom prst="line">
            <a:avLst/>
          </a:prstGeom>
          <a:ln w="6350" cap="rnd">
            <a:gradFill flip="none" rotWithShape="1">
              <a:gsLst>
                <a:gs pos="0">
                  <a:schemeClr val="bg1">
                    <a:lumMod val="95000"/>
                    <a:alpha val="0"/>
                  </a:schemeClr>
                </a:gs>
                <a:gs pos="20000">
                  <a:schemeClr val="bg1">
                    <a:lumMod val="95000"/>
                  </a:schemeClr>
                </a:gs>
                <a:gs pos="80000">
                  <a:schemeClr val="bg1">
                    <a:lumMod val="95000"/>
                  </a:schemeClr>
                </a:gs>
                <a:gs pos="100000">
                  <a:schemeClr val="bg1">
                    <a:lumMod val="95000"/>
                    <a:alpha val="0"/>
                  </a:schemeClr>
                </a:gs>
              </a:gsLst>
              <a:lin ang="16200000" scaled="1"/>
              <a:tileRect/>
            </a:gradFill>
            <a:round/>
          </a:ln>
        </p:spPr>
        <p:style>
          <a:lnRef idx="1">
            <a:schemeClr val="accent1"/>
          </a:lnRef>
          <a:fillRef idx="0">
            <a:schemeClr val="accent1"/>
          </a:fillRef>
          <a:effectRef idx="0">
            <a:schemeClr val="accent1"/>
          </a:effectRef>
          <a:fontRef idx="minor">
            <a:schemeClr val="tx1"/>
          </a:fontRef>
        </p:style>
      </p:cxnSp>
      <p:sp>
        <p:nvSpPr>
          <p:cNvPr id="45" name="íş1iḍe">
            <a:extLst>
              <a:ext uri="{FF2B5EF4-FFF2-40B4-BE49-F238E27FC236}">
                <a16:creationId xmlns:a16="http://schemas.microsoft.com/office/drawing/2014/main" xmlns="" id="{798795E9-E051-4955-8D00-9ACB4B58716D}"/>
              </a:ext>
            </a:extLst>
          </p:cNvPr>
          <p:cNvSpPr/>
          <p:nvPr/>
        </p:nvSpPr>
        <p:spPr>
          <a:xfrm>
            <a:off x="1603740" y="2743563"/>
            <a:ext cx="320004" cy="320004"/>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chemeClr val="lt1"/>
              </a:solidFill>
              <a:cs typeface="+mn-ea"/>
              <a:sym typeface="+mn-lt"/>
            </a:endParaRPr>
          </a:p>
        </p:txBody>
      </p:sp>
      <p:sp>
        <p:nvSpPr>
          <p:cNvPr id="46" name="Synergistically utilize technically sound portals with frictionless chains. Dramatically customize…">
            <a:extLst>
              <a:ext uri="{FF2B5EF4-FFF2-40B4-BE49-F238E27FC236}">
                <a16:creationId xmlns:a16="http://schemas.microsoft.com/office/drawing/2014/main" xmlns="" id="{3B7185B7-3903-4251-83D9-60B55A3075B3}"/>
              </a:ext>
            </a:extLst>
          </p:cNvPr>
          <p:cNvSpPr txBox="1"/>
          <p:nvPr/>
        </p:nvSpPr>
        <p:spPr>
          <a:xfrm>
            <a:off x="2213074" y="2626566"/>
            <a:ext cx="3332215" cy="4887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id-ID" altLang="zh-CN" sz="2400" b="1" kern="0" dirty="0" smtClean="0">
                <a:latin typeface="+mj-lt"/>
                <a:cs typeface="+mn-ea"/>
                <a:sym typeface="+mn-lt"/>
              </a:rPr>
              <a:t>DOKUMENTASI</a:t>
            </a:r>
            <a:endParaRPr lang="en-US" altLang="zh-CN" sz="2400" b="1" kern="0" dirty="0">
              <a:latin typeface="+mj-lt"/>
              <a:cs typeface="+mn-ea"/>
              <a:sym typeface="+mn-lt"/>
            </a:endParaRPr>
          </a:p>
        </p:txBody>
      </p:sp>
      <p:cxnSp>
        <p:nvCxnSpPr>
          <p:cNvPr id="47" name="直接连接符 17">
            <a:extLst>
              <a:ext uri="{FF2B5EF4-FFF2-40B4-BE49-F238E27FC236}">
                <a16:creationId xmlns:a16="http://schemas.microsoft.com/office/drawing/2014/main" xmlns="" id="{6459B70F-3F3B-479B-8945-822C5C74369F}"/>
              </a:ext>
            </a:extLst>
          </p:cNvPr>
          <p:cNvCxnSpPr>
            <a:cxnSpLocks/>
          </p:cNvCxnSpPr>
          <p:nvPr/>
        </p:nvCxnSpPr>
        <p:spPr>
          <a:xfrm>
            <a:off x="1482351" y="3289108"/>
            <a:ext cx="0" cy="1610564"/>
          </a:xfrm>
          <a:prstGeom prst="line">
            <a:avLst/>
          </a:prstGeom>
          <a:ln w="6350" cap="rnd">
            <a:gradFill flip="none" rotWithShape="1">
              <a:gsLst>
                <a:gs pos="0">
                  <a:schemeClr val="bg1">
                    <a:lumMod val="95000"/>
                    <a:alpha val="0"/>
                  </a:schemeClr>
                </a:gs>
                <a:gs pos="20000">
                  <a:schemeClr val="bg1">
                    <a:lumMod val="95000"/>
                  </a:schemeClr>
                </a:gs>
                <a:gs pos="80000">
                  <a:schemeClr val="bg1">
                    <a:lumMod val="95000"/>
                  </a:schemeClr>
                </a:gs>
                <a:gs pos="100000">
                  <a:schemeClr val="bg1">
                    <a:lumMod val="95000"/>
                    <a:alpha val="0"/>
                  </a:schemeClr>
                </a:gs>
              </a:gsLst>
              <a:lin ang="16200000" scaled="1"/>
              <a:tileRect/>
            </a:gradFill>
            <a:round/>
          </a:ln>
        </p:spPr>
        <p:style>
          <a:lnRef idx="1">
            <a:schemeClr val="accent1"/>
          </a:lnRef>
          <a:fillRef idx="0">
            <a:schemeClr val="accent1"/>
          </a:fillRef>
          <a:effectRef idx="0">
            <a:schemeClr val="accent1"/>
          </a:effectRef>
          <a:fontRef idx="minor">
            <a:schemeClr val="tx1"/>
          </a:fontRef>
        </p:style>
      </p:cxnSp>
      <p:sp>
        <p:nvSpPr>
          <p:cNvPr id="48" name="íş1iḍe">
            <a:extLst>
              <a:ext uri="{FF2B5EF4-FFF2-40B4-BE49-F238E27FC236}">
                <a16:creationId xmlns:a16="http://schemas.microsoft.com/office/drawing/2014/main" xmlns="" id="{798795E9-E051-4955-8D00-9ACB4B58716D}"/>
              </a:ext>
            </a:extLst>
          </p:cNvPr>
          <p:cNvSpPr/>
          <p:nvPr/>
        </p:nvSpPr>
        <p:spPr>
          <a:xfrm>
            <a:off x="1734366" y="3759543"/>
            <a:ext cx="320004" cy="320004"/>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chemeClr val="lt1"/>
              </a:solidFill>
              <a:cs typeface="+mn-ea"/>
              <a:sym typeface="+mn-lt"/>
            </a:endParaRPr>
          </a:p>
        </p:txBody>
      </p:sp>
      <p:sp>
        <p:nvSpPr>
          <p:cNvPr id="49" name="Synergistically utilize technically sound portals with frictionless chains. Dramatically customize…">
            <a:extLst>
              <a:ext uri="{FF2B5EF4-FFF2-40B4-BE49-F238E27FC236}">
                <a16:creationId xmlns:a16="http://schemas.microsoft.com/office/drawing/2014/main" xmlns="" id="{3B7185B7-3903-4251-83D9-60B55A3075B3}"/>
              </a:ext>
            </a:extLst>
          </p:cNvPr>
          <p:cNvSpPr txBox="1"/>
          <p:nvPr/>
        </p:nvSpPr>
        <p:spPr>
          <a:xfrm>
            <a:off x="2343700" y="3642546"/>
            <a:ext cx="3332215" cy="4887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id-ID" altLang="zh-CN" sz="2400" b="1" kern="0" dirty="0" smtClean="0">
                <a:latin typeface="+mj-lt"/>
                <a:cs typeface="+mn-ea"/>
                <a:sym typeface="+mn-lt"/>
              </a:rPr>
              <a:t>ANGKET</a:t>
            </a:r>
            <a:endParaRPr lang="en-US" altLang="zh-CN" sz="2400" b="1" kern="0" dirty="0">
              <a:latin typeface="+mj-lt"/>
              <a:cs typeface="+mn-ea"/>
              <a:sym typeface="+mn-lt"/>
            </a:endParaRPr>
          </a:p>
        </p:txBody>
      </p:sp>
    </p:spTree>
    <p:custDataLst>
      <p:tags r:id="rId1"/>
    </p:custDataLst>
    <p:extLst>
      <p:ext uri="{BB962C8B-B14F-4D97-AF65-F5344CB8AC3E}">
        <p14:creationId xmlns:p14="http://schemas.microsoft.com/office/powerpoint/2010/main" val="23930496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randombar(horizontal)">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3" grpId="0" animBg="1"/>
      <p:bldP spid="46" grpId="0" animBg="1"/>
      <p:bldP spid="4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KAVDJ\Pictures\administrasi-sulawesi-selatan-a1-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802" t="7736" r="18366" b="31917"/>
          <a:stretch/>
        </p:blipFill>
        <p:spPr bwMode="auto">
          <a:xfrm>
            <a:off x="-15687" y="1"/>
            <a:ext cx="121564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1">
            <a:extLst>
              <a:ext uri="{FF2B5EF4-FFF2-40B4-BE49-F238E27FC236}">
                <a16:creationId xmlns:a16="http://schemas.microsoft.com/office/drawing/2014/main" xmlns="" id="{4DF4EF31-D7BE-4A6A-9652-6FB163E56489}"/>
              </a:ext>
            </a:extLst>
          </p:cNvPr>
          <p:cNvSpPr/>
          <p:nvPr/>
        </p:nvSpPr>
        <p:spPr>
          <a:xfrm>
            <a:off x="0" y="0"/>
            <a:ext cx="12221029"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Freeform 9">
            <a:extLst>
              <a:ext uri="{FF2B5EF4-FFF2-40B4-BE49-F238E27FC236}">
                <a16:creationId xmlns:a16="http://schemas.microsoft.com/office/drawing/2014/main" xmlns="" id="{C144709C-E4B9-44DC-AA66-84D2AA480608}"/>
              </a:ext>
            </a:extLst>
          </p:cNvPr>
          <p:cNvSpPr>
            <a:spLocks/>
          </p:cNvSpPr>
          <p:nvPr/>
        </p:nvSpPr>
        <p:spPr bwMode="auto">
          <a:xfrm>
            <a:off x="5101771" y="5476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7"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5" name="Freeform 33">
            <a:extLst>
              <a:ext uri="{FF2B5EF4-FFF2-40B4-BE49-F238E27FC236}">
                <a16:creationId xmlns:a16="http://schemas.microsoft.com/office/drawing/2014/main" xmlns="" id="{75DBEF94-F82D-4044-8145-388903B5B291}"/>
              </a:ext>
            </a:extLst>
          </p:cNvPr>
          <p:cNvSpPr/>
          <p:nvPr/>
        </p:nvSpPr>
        <p:spPr>
          <a:xfrm>
            <a:off x="9767819" y="385958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0" name="Freeform 6">
            <a:extLst>
              <a:ext uri="{FF2B5EF4-FFF2-40B4-BE49-F238E27FC236}">
                <a16:creationId xmlns:a16="http://schemas.microsoft.com/office/drawing/2014/main" xmlns="" id="{F4E3EADA-B24F-4287-9BFF-FEB1023EF702}"/>
              </a:ext>
            </a:extLst>
          </p:cNvPr>
          <p:cNvSpPr>
            <a:spLocks/>
          </p:cNvSpPr>
          <p:nvPr/>
        </p:nvSpPr>
        <p:spPr bwMode="auto">
          <a:xfrm>
            <a:off x="10248476" y="1170295"/>
            <a:ext cx="928635" cy="41723"/>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solidFill>
            <a:schemeClr val="bg1"/>
          </a:solid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Oval 8">
            <a:extLst>
              <a:ext uri="{FF2B5EF4-FFF2-40B4-BE49-F238E27FC236}">
                <a16:creationId xmlns:a16="http://schemas.microsoft.com/office/drawing/2014/main" xmlns="" id="{A8DD38F7-B973-4299-A22D-2BE123C3971B}"/>
              </a:ext>
            </a:extLst>
          </p:cNvPr>
          <p:cNvSpPr/>
          <p:nvPr/>
        </p:nvSpPr>
        <p:spPr>
          <a:xfrm>
            <a:off x="11177111" y="1402375"/>
            <a:ext cx="201536" cy="201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Pie 13">
            <a:extLst>
              <a:ext uri="{FF2B5EF4-FFF2-40B4-BE49-F238E27FC236}">
                <a16:creationId xmlns:a16="http://schemas.microsoft.com/office/drawing/2014/main" xmlns="" id="{D78EE538-8250-4C40-8951-D7DFEBA2C832}"/>
              </a:ext>
            </a:extLst>
          </p:cNvPr>
          <p:cNvSpPr/>
          <p:nvPr/>
        </p:nvSpPr>
        <p:spPr>
          <a:xfrm>
            <a:off x="10971197" y="5964104"/>
            <a:ext cx="613364" cy="613362"/>
          </a:xfrm>
          <a:prstGeom prst="pie">
            <a:avLst>
              <a:gd name="adj1" fmla="val 10792961"/>
              <a:gd name="adj2" fmla="val 2078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8">
            <a:extLst>
              <a:ext uri="{FF2B5EF4-FFF2-40B4-BE49-F238E27FC236}">
                <a16:creationId xmlns:a16="http://schemas.microsoft.com/office/drawing/2014/main" xmlns="" id="{86DFD6D0-AF45-4D91-AB8D-E520D936AD18}"/>
              </a:ext>
            </a:extLst>
          </p:cNvPr>
          <p:cNvSpPr/>
          <p:nvPr/>
        </p:nvSpPr>
        <p:spPr>
          <a:xfrm>
            <a:off x="540168" y="797458"/>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0" name="Oval 8">
            <a:extLst>
              <a:ext uri="{FF2B5EF4-FFF2-40B4-BE49-F238E27FC236}">
                <a16:creationId xmlns:a16="http://schemas.microsoft.com/office/drawing/2014/main" xmlns="" id="{86DFD6D0-AF45-4D91-AB8D-E520D936AD18}"/>
              </a:ext>
            </a:extLst>
          </p:cNvPr>
          <p:cNvSpPr/>
          <p:nvPr/>
        </p:nvSpPr>
        <p:spPr>
          <a:xfrm>
            <a:off x="871529" y="569793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17"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22"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3"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4"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5"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6"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27"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28"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1"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32" name="TextBox 14">
            <a:extLst>
              <a:ext uri="{FF2B5EF4-FFF2-40B4-BE49-F238E27FC236}">
                <a16:creationId xmlns:a16="http://schemas.microsoft.com/office/drawing/2014/main" xmlns="" id="{0A372C39-827D-416B-9959-F342A4F110A4}"/>
              </a:ext>
            </a:extLst>
          </p:cNvPr>
          <p:cNvSpPr txBox="1"/>
          <p:nvPr/>
        </p:nvSpPr>
        <p:spPr>
          <a:xfrm>
            <a:off x="948822" y="530878"/>
            <a:ext cx="3812262"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dirty="0" smtClean="0">
                <a:solidFill>
                  <a:prstClr val="white"/>
                </a:solidFill>
                <a:cs typeface="+mn-ea"/>
                <a:sym typeface="+mn-lt"/>
              </a:rPr>
              <a:t>PENGUJIAN </a:t>
            </a:r>
            <a:r>
              <a:rPr lang="id-ID" sz="2000" b="1" spc="600" dirty="0" smtClean="0">
                <a:solidFill>
                  <a:prstClr val="white"/>
                </a:solidFill>
                <a:cs typeface="+mn-ea"/>
                <a:sym typeface="+mn-lt"/>
              </a:rPr>
              <a:t>SISTEM</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33"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9" name="iṩľîdê">
            <a:extLst>
              <a:ext uri="{FF2B5EF4-FFF2-40B4-BE49-F238E27FC236}">
                <a16:creationId xmlns:a16="http://schemas.microsoft.com/office/drawing/2014/main" xmlns="" id="{04602F5B-F57F-47A1-AD25-83E81429C524}"/>
              </a:ext>
            </a:extLst>
          </p:cNvPr>
          <p:cNvSpPr/>
          <p:nvPr/>
        </p:nvSpPr>
        <p:spPr>
          <a:xfrm>
            <a:off x="5294618" y="2704087"/>
            <a:ext cx="2073849" cy="2005903"/>
          </a:xfrm>
          <a:prstGeom prst="ellipse">
            <a:avLst/>
          </a:prstGeom>
          <a:pattFill prst="pct5">
            <a:fgClr>
              <a:srgbClr val="E4E6EA"/>
            </a:fgClr>
            <a:bgClr>
              <a:srgbClr val="ADB5BF"/>
            </a:bgClr>
          </a:patt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cs typeface="+mn-ea"/>
              <a:sym typeface="+mn-lt"/>
            </a:endParaRPr>
          </a:p>
        </p:txBody>
      </p:sp>
      <p:sp>
        <p:nvSpPr>
          <p:cNvPr id="36" name="íṡḻíḑe">
            <a:extLst>
              <a:ext uri="{FF2B5EF4-FFF2-40B4-BE49-F238E27FC236}">
                <a16:creationId xmlns:a16="http://schemas.microsoft.com/office/drawing/2014/main" xmlns="" id="{AEC575AC-B21A-449C-9569-68106FEB13BF}"/>
              </a:ext>
            </a:extLst>
          </p:cNvPr>
          <p:cNvSpPr/>
          <p:nvPr/>
        </p:nvSpPr>
        <p:spPr>
          <a:xfrm>
            <a:off x="5769742" y="3163645"/>
            <a:ext cx="1123600" cy="1086785"/>
          </a:xfrm>
          <a:prstGeom prst="ellipse">
            <a:avLst/>
          </a:prstGeom>
          <a:solidFill>
            <a:schemeClr val="bg1"/>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cs typeface="+mn-ea"/>
              <a:sym typeface="+mn-lt"/>
            </a:endParaRPr>
          </a:p>
        </p:txBody>
      </p:sp>
      <p:sp>
        <p:nvSpPr>
          <p:cNvPr id="37" name="íṩḷíḍe">
            <a:extLst>
              <a:ext uri="{FF2B5EF4-FFF2-40B4-BE49-F238E27FC236}">
                <a16:creationId xmlns:a16="http://schemas.microsoft.com/office/drawing/2014/main" xmlns="" id="{A4097ED8-DB34-4E1E-A787-B61EE4193B53}"/>
              </a:ext>
            </a:extLst>
          </p:cNvPr>
          <p:cNvSpPr/>
          <p:nvPr/>
        </p:nvSpPr>
        <p:spPr>
          <a:xfrm rot="16200000">
            <a:off x="4612093" y="1978831"/>
            <a:ext cx="3343170" cy="3456416"/>
          </a:xfrm>
          <a:prstGeom prst="blockArc">
            <a:avLst>
              <a:gd name="adj1" fmla="val 6148503"/>
              <a:gd name="adj2" fmla="val 21442708"/>
              <a:gd name="adj3" fmla="val 4531"/>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a:solidFill>
                <a:prstClr val="white"/>
              </a:solidFill>
              <a:cs typeface="+mn-ea"/>
              <a:sym typeface="+mn-lt"/>
            </a:endParaRPr>
          </a:p>
        </p:txBody>
      </p:sp>
      <p:sp>
        <p:nvSpPr>
          <p:cNvPr id="51" name="íṩḷíḍe">
            <a:extLst>
              <a:ext uri="{FF2B5EF4-FFF2-40B4-BE49-F238E27FC236}">
                <a16:creationId xmlns:a16="http://schemas.microsoft.com/office/drawing/2014/main" xmlns="" id="{A4097ED8-DB34-4E1E-A787-B61EE4193B53}"/>
              </a:ext>
            </a:extLst>
          </p:cNvPr>
          <p:cNvSpPr/>
          <p:nvPr/>
        </p:nvSpPr>
        <p:spPr>
          <a:xfrm rot="5052487">
            <a:off x="4590325" y="1986091"/>
            <a:ext cx="3343170" cy="3456416"/>
          </a:xfrm>
          <a:prstGeom prst="blockArc">
            <a:avLst>
              <a:gd name="adj1" fmla="val 6148503"/>
              <a:gd name="adj2" fmla="val 21442708"/>
              <a:gd name="adj3" fmla="val 4531"/>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a:solidFill>
                <a:prstClr val="white"/>
              </a:solidFill>
              <a:cs typeface="+mn-ea"/>
              <a:sym typeface="+mn-lt"/>
            </a:endParaRPr>
          </a:p>
        </p:txBody>
      </p:sp>
      <p:sp>
        <p:nvSpPr>
          <p:cNvPr id="38" name="îṣḻiḓè">
            <a:extLst>
              <a:ext uri="{FF2B5EF4-FFF2-40B4-BE49-F238E27FC236}">
                <a16:creationId xmlns:a16="http://schemas.microsoft.com/office/drawing/2014/main" xmlns="" id="{068D9C94-2ED8-427F-B3E3-FA9C43606CFE}"/>
              </a:ext>
            </a:extLst>
          </p:cNvPr>
          <p:cNvSpPr/>
          <p:nvPr/>
        </p:nvSpPr>
        <p:spPr>
          <a:xfrm>
            <a:off x="7414807" y="4072103"/>
            <a:ext cx="789136" cy="763282"/>
          </a:xfrm>
          <a:prstGeom prst="ellipse">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id-ID" altLang="zh-CN" dirty="0">
                <a:solidFill>
                  <a:prstClr val="white"/>
                </a:solidFill>
                <a:cs typeface="+mn-ea"/>
                <a:sym typeface="+mn-lt"/>
              </a:rPr>
              <a:t>5</a:t>
            </a:r>
            <a:endParaRPr lang="en-US" altLang="zh-CN" dirty="0">
              <a:solidFill>
                <a:prstClr val="white"/>
              </a:solidFill>
              <a:cs typeface="+mn-ea"/>
              <a:sym typeface="+mn-lt"/>
            </a:endParaRPr>
          </a:p>
        </p:txBody>
      </p:sp>
      <p:sp>
        <p:nvSpPr>
          <p:cNvPr id="39" name="ïṡḷiḑê">
            <a:extLst>
              <a:ext uri="{FF2B5EF4-FFF2-40B4-BE49-F238E27FC236}">
                <a16:creationId xmlns:a16="http://schemas.microsoft.com/office/drawing/2014/main" xmlns="" id="{651B04C7-FB04-4E88-A122-BCDB50727A39}"/>
              </a:ext>
            </a:extLst>
          </p:cNvPr>
          <p:cNvSpPr/>
          <p:nvPr/>
        </p:nvSpPr>
        <p:spPr>
          <a:xfrm>
            <a:off x="4334798" y="2632760"/>
            <a:ext cx="789136" cy="763282"/>
          </a:xfrm>
          <a:prstGeom prst="ellipse">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dirty="0">
                <a:solidFill>
                  <a:prstClr val="white"/>
                </a:solidFill>
                <a:cs typeface="+mn-ea"/>
                <a:sym typeface="+mn-lt"/>
              </a:rPr>
              <a:t>2</a:t>
            </a:r>
          </a:p>
        </p:txBody>
      </p:sp>
      <p:sp>
        <p:nvSpPr>
          <p:cNvPr id="40" name="îşḷiḍè">
            <a:extLst>
              <a:ext uri="{FF2B5EF4-FFF2-40B4-BE49-F238E27FC236}">
                <a16:creationId xmlns:a16="http://schemas.microsoft.com/office/drawing/2014/main" xmlns="" id="{1037B5BB-B7B3-4CB4-B68A-3275435E48ED}"/>
              </a:ext>
            </a:extLst>
          </p:cNvPr>
          <p:cNvSpPr/>
          <p:nvPr/>
        </p:nvSpPr>
        <p:spPr>
          <a:xfrm>
            <a:off x="5827648" y="1621868"/>
            <a:ext cx="789136" cy="763282"/>
          </a:xfrm>
          <a:prstGeom prst="ellipse">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dirty="0">
                <a:solidFill>
                  <a:prstClr val="white"/>
                </a:solidFill>
                <a:cs typeface="+mn-ea"/>
                <a:sym typeface="+mn-lt"/>
              </a:rPr>
              <a:t>1</a:t>
            </a:r>
          </a:p>
        </p:txBody>
      </p:sp>
      <p:sp>
        <p:nvSpPr>
          <p:cNvPr id="42" name="TextBox 14">
            <a:extLst>
              <a:ext uri="{FF2B5EF4-FFF2-40B4-BE49-F238E27FC236}">
                <a16:creationId xmlns:a16="http://schemas.microsoft.com/office/drawing/2014/main" xmlns="" id="{0A372C39-827D-416B-9959-F342A4F110A4}"/>
              </a:ext>
            </a:extLst>
          </p:cNvPr>
          <p:cNvSpPr txBox="1"/>
          <p:nvPr/>
        </p:nvSpPr>
        <p:spPr>
          <a:xfrm>
            <a:off x="2062785" y="1726294"/>
            <a:ext cx="3371500" cy="307777"/>
          </a:xfrm>
          <a:prstGeom prst="rect">
            <a:avLst/>
          </a:prstGeom>
          <a:noFill/>
        </p:spPr>
        <p:txBody>
          <a:bodyPr wrap="none" lIns="0" tIns="0" rIns="0" bIns="0" rtlCol="0">
            <a:spAutoFit/>
          </a:bodyPr>
          <a:lstStyle/>
          <a:p>
            <a:pPr lvl="0" algn="ctr">
              <a:defRPr/>
            </a:pPr>
            <a:r>
              <a:rPr lang="id-ID" sz="2000" b="1" noProof="0" dirty="0" smtClean="0">
                <a:solidFill>
                  <a:prstClr val="white"/>
                </a:solidFill>
                <a:latin typeface="Roboto Bold"/>
                <a:cs typeface="+mn-ea"/>
                <a:sym typeface="+mn-lt"/>
              </a:rPr>
              <a:t>FUNCTIONAL  SUITABILITY</a:t>
            </a:r>
            <a:endParaRPr kumimoji="0" lang="en-US" sz="2000" b="1" i="0" u="none" strike="noStrike" kern="1200" cap="none" normalizeH="0" baseline="0" noProof="0" dirty="0">
              <a:ln>
                <a:noFill/>
              </a:ln>
              <a:solidFill>
                <a:prstClr val="white"/>
              </a:solidFill>
              <a:effectLst/>
              <a:uLnTx/>
              <a:uFillTx/>
              <a:latin typeface="Roboto Bold"/>
              <a:cs typeface="+mn-ea"/>
              <a:sym typeface="+mn-lt"/>
            </a:endParaRPr>
          </a:p>
        </p:txBody>
      </p:sp>
      <p:sp>
        <p:nvSpPr>
          <p:cNvPr id="43" name="ïṡḷiḑê">
            <a:extLst>
              <a:ext uri="{FF2B5EF4-FFF2-40B4-BE49-F238E27FC236}">
                <a16:creationId xmlns:a16="http://schemas.microsoft.com/office/drawing/2014/main" xmlns="" id="{651B04C7-FB04-4E88-A122-BCDB50727A39}"/>
              </a:ext>
            </a:extLst>
          </p:cNvPr>
          <p:cNvSpPr/>
          <p:nvPr/>
        </p:nvSpPr>
        <p:spPr>
          <a:xfrm>
            <a:off x="4445087" y="4163782"/>
            <a:ext cx="789136" cy="763282"/>
          </a:xfrm>
          <a:prstGeom prst="ellipse">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id-ID" altLang="zh-CN" dirty="0">
                <a:solidFill>
                  <a:prstClr val="white"/>
                </a:solidFill>
                <a:cs typeface="+mn-ea"/>
                <a:sym typeface="+mn-lt"/>
              </a:rPr>
              <a:t>3</a:t>
            </a:r>
            <a:endParaRPr lang="en-US" altLang="zh-CN" dirty="0">
              <a:solidFill>
                <a:prstClr val="white"/>
              </a:solidFill>
              <a:cs typeface="+mn-ea"/>
              <a:sym typeface="+mn-lt"/>
            </a:endParaRPr>
          </a:p>
        </p:txBody>
      </p:sp>
      <p:sp>
        <p:nvSpPr>
          <p:cNvPr id="44" name="ïṡḷiḑê">
            <a:extLst>
              <a:ext uri="{FF2B5EF4-FFF2-40B4-BE49-F238E27FC236}">
                <a16:creationId xmlns:a16="http://schemas.microsoft.com/office/drawing/2014/main" xmlns="" id="{651B04C7-FB04-4E88-A122-BCDB50727A39}"/>
              </a:ext>
            </a:extLst>
          </p:cNvPr>
          <p:cNvSpPr/>
          <p:nvPr/>
        </p:nvSpPr>
        <p:spPr>
          <a:xfrm>
            <a:off x="5936974" y="4881514"/>
            <a:ext cx="789136" cy="763282"/>
          </a:xfrm>
          <a:prstGeom prst="ellipse">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id-ID" altLang="zh-CN" dirty="0">
                <a:solidFill>
                  <a:prstClr val="white"/>
                </a:solidFill>
                <a:cs typeface="+mn-ea"/>
                <a:sym typeface="+mn-lt"/>
              </a:rPr>
              <a:t>4</a:t>
            </a:r>
            <a:endParaRPr lang="en-US" altLang="zh-CN" dirty="0">
              <a:solidFill>
                <a:prstClr val="white"/>
              </a:solidFill>
              <a:cs typeface="+mn-ea"/>
              <a:sym typeface="+mn-lt"/>
            </a:endParaRPr>
          </a:p>
        </p:txBody>
      </p:sp>
      <p:sp>
        <p:nvSpPr>
          <p:cNvPr id="45" name="TextBox 14">
            <a:extLst>
              <a:ext uri="{FF2B5EF4-FFF2-40B4-BE49-F238E27FC236}">
                <a16:creationId xmlns:a16="http://schemas.microsoft.com/office/drawing/2014/main" xmlns="" id="{0A372C39-827D-416B-9959-F342A4F110A4}"/>
              </a:ext>
            </a:extLst>
          </p:cNvPr>
          <p:cNvSpPr txBox="1"/>
          <p:nvPr/>
        </p:nvSpPr>
        <p:spPr>
          <a:xfrm>
            <a:off x="518660" y="3088265"/>
            <a:ext cx="3682098" cy="307777"/>
          </a:xfrm>
          <a:prstGeom prst="rect">
            <a:avLst/>
          </a:prstGeom>
          <a:noFill/>
        </p:spPr>
        <p:txBody>
          <a:bodyPr wrap="none" lIns="0" tIns="0" rIns="0" bIns="0" rtlCol="0">
            <a:spAutoFit/>
          </a:bodyPr>
          <a:lstStyle/>
          <a:p>
            <a:pPr lvl="0" algn="ctr">
              <a:defRPr/>
            </a:pPr>
            <a:r>
              <a:rPr lang="id-ID" sz="2000" b="1" noProof="0" dirty="0" smtClean="0">
                <a:solidFill>
                  <a:prstClr val="white"/>
                </a:solidFill>
                <a:latin typeface="Roboto Bold"/>
                <a:cs typeface="+mn-ea"/>
                <a:sym typeface="+mn-lt"/>
              </a:rPr>
              <a:t>PERFORMANCE  EFFICIENCY</a:t>
            </a:r>
            <a:endParaRPr kumimoji="0" lang="en-US" sz="2000" b="1" i="0" u="none" strike="noStrike" kern="1200" cap="none" normalizeH="0" baseline="0" noProof="0" dirty="0">
              <a:ln>
                <a:noFill/>
              </a:ln>
              <a:solidFill>
                <a:prstClr val="white"/>
              </a:solidFill>
              <a:effectLst/>
              <a:uLnTx/>
              <a:uFillTx/>
              <a:latin typeface="Roboto Bold"/>
              <a:cs typeface="+mn-ea"/>
              <a:sym typeface="+mn-lt"/>
            </a:endParaRPr>
          </a:p>
        </p:txBody>
      </p:sp>
      <p:sp>
        <p:nvSpPr>
          <p:cNvPr id="46" name="TextBox 14">
            <a:extLst>
              <a:ext uri="{FF2B5EF4-FFF2-40B4-BE49-F238E27FC236}">
                <a16:creationId xmlns:a16="http://schemas.microsoft.com/office/drawing/2014/main" xmlns="" id="{0A372C39-827D-416B-9959-F342A4F110A4}"/>
              </a:ext>
            </a:extLst>
          </p:cNvPr>
          <p:cNvSpPr txBox="1"/>
          <p:nvPr/>
        </p:nvSpPr>
        <p:spPr>
          <a:xfrm>
            <a:off x="2968536" y="4545423"/>
            <a:ext cx="1356140" cy="307777"/>
          </a:xfrm>
          <a:prstGeom prst="rect">
            <a:avLst/>
          </a:prstGeom>
          <a:noFill/>
        </p:spPr>
        <p:txBody>
          <a:bodyPr wrap="none" lIns="0" tIns="0" rIns="0" bIns="0" rtlCol="0">
            <a:spAutoFit/>
          </a:bodyPr>
          <a:lstStyle/>
          <a:p>
            <a:pPr lvl="0" algn="ctr">
              <a:defRPr/>
            </a:pPr>
            <a:r>
              <a:rPr lang="id-ID" sz="2000" b="1" noProof="0" dirty="0" smtClean="0">
                <a:solidFill>
                  <a:prstClr val="white"/>
                </a:solidFill>
                <a:latin typeface="Roboto Bold"/>
                <a:cs typeface="+mn-ea"/>
                <a:sym typeface="+mn-lt"/>
              </a:rPr>
              <a:t>USABILITY</a:t>
            </a:r>
            <a:endParaRPr kumimoji="0" lang="en-US" sz="2000" b="1" i="0" u="none" strike="noStrike" kern="1200" cap="none" normalizeH="0" baseline="0" noProof="0" dirty="0">
              <a:ln>
                <a:noFill/>
              </a:ln>
              <a:solidFill>
                <a:prstClr val="white"/>
              </a:solidFill>
              <a:effectLst/>
              <a:uLnTx/>
              <a:uFillTx/>
              <a:latin typeface="Roboto Bold"/>
              <a:cs typeface="+mn-ea"/>
              <a:sym typeface="+mn-lt"/>
            </a:endParaRPr>
          </a:p>
        </p:txBody>
      </p:sp>
      <p:sp>
        <p:nvSpPr>
          <p:cNvPr id="47" name="TextBox 14">
            <a:extLst>
              <a:ext uri="{FF2B5EF4-FFF2-40B4-BE49-F238E27FC236}">
                <a16:creationId xmlns:a16="http://schemas.microsoft.com/office/drawing/2014/main" xmlns="" id="{0A372C39-827D-416B-9959-F342A4F110A4}"/>
              </a:ext>
            </a:extLst>
          </p:cNvPr>
          <p:cNvSpPr txBox="1"/>
          <p:nvPr/>
        </p:nvSpPr>
        <p:spPr>
          <a:xfrm>
            <a:off x="4983061" y="5697499"/>
            <a:ext cx="1300036" cy="307777"/>
          </a:xfrm>
          <a:prstGeom prst="rect">
            <a:avLst/>
          </a:prstGeom>
          <a:noFill/>
        </p:spPr>
        <p:txBody>
          <a:bodyPr wrap="none" lIns="0" tIns="0" rIns="0" bIns="0" rtlCol="0">
            <a:spAutoFit/>
          </a:bodyPr>
          <a:lstStyle/>
          <a:p>
            <a:pPr lvl="0" algn="ctr">
              <a:defRPr/>
            </a:pPr>
            <a:r>
              <a:rPr lang="id-ID" sz="2000" b="1" noProof="0" dirty="0" smtClean="0">
                <a:solidFill>
                  <a:prstClr val="white"/>
                </a:solidFill>
                <a:latin typeface="Roboto Bold"/>
                <a:cs typeface="+mn-ea"/>
                <a:sym typeface="+mn-lt"/>
              </a:rPr>
              <a:t>SECURITY</a:t>
            </a:r>
            <a:endParaRPr kumimoji="0" lang="en-US" sz="2000" b="1" i="0" u="none" strike="noStrike" kern="1200" cap="none" normalizeH="0" baseline="0" noProof="0" dirty="0">
              <a:ln>
                <a:noFill/>
              </a:ln>
              <a:solidFill>
                <a:prstClr val="white"/>
              </a:solidFill>
              <a:effectLst/>
              <a:uLnTx/>
              <a:uFillTx/>
              <a:latin typeface="Roboto Bold"/>
              <a:cs typeface="+mn-ea"/>
              <a:sym typeface="+mn-lt"/>
            </a:endParaRPr>
          </a:p>
        </p:txBody>
      </p:sp>
      <p:sp>
        <p:nvSpPr>
          <p:cNvPr id="48" name="TextBox 14">
            <a:extLst>
              <a:ext uri="{FF2B5EF4-FFF2-40B4-BE49-F238E27FC236}">
                <a16:creationId xmlns:a16="http://schemas.microsoft.com/office/drawing/2014/main" xmlns="" id="{0A372C39-827D-416B-9959-F342A4F110A4}"/>
              </a:ext>
            </a:extLst>
          </p:cNvPr>
          <p:cNvSpPr txBox="1"/>
          <p:nvPr/>
        </p:nvSpPr>
        <p:spPr>
          <a:xfrm>
            <a:off x="8011886" y="4795558"/>
            <a:ext cx="1692964" cy="307777"/>
          </a:xfrm>
          <a:prstGeom prst="rect">
            <a:avLst/>
          </a:prstGeom>
          <a:noFill/>
        </p:spPr>
        <p:txBody>
          <a:bodyPr wrap="none" lIns="0" tIns="0" rIns="0" bIns="0" rtlCol="0">
            <a:spAutoFit/>
          </a:bodyPr>
          <a:lstStyle/>
          <a:p>
            <a:pPr lvl="0" algn="ctr">
              <a:defRPr/>
            </a:pPr>
            <a:r>
              <a:rPr lang="id-ID" sz="2000" b="1" noProof="0" dirty="0" smtClean="0">
                <a:solidFill>
                  <a:prstClr val="white"/>
                </a:solidFill>
                <a:latin typeface="Roboto Bold"/>
                <a:cs typeface="+mn-ea"/>
                <a:sym typeface="+mn-lt"/>
              </a:rPr>
              <a:t>PORTABILITY</a:t>
            </a:r>
            <a:endParaRPr kumimoji="0" lang="en-US" sz="2000" b="1" i="0" u="none" strike="noStrike" kern="1200" cap="none" normalizeH="0" baseline="0" noProof="0" dirty="0">
              <a:ln>
                <a:noFill/>
              </a:ln>
              <a:solidFill>
                <a:prstClr val="white"/>
              </a:solidFill>
              <a:effectLst/>
              <a:uLnTx/>
              <a:uFillTx/>
              <a:latin typeface="Roboto Bold"/>
              <a:cs typeface="+mn-ea"/>
              <a:sym typeface="+mn-lt"/>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90212" b="89983"/>
          <a:stretch/>
        </p:blipFill>
        <p:spPr>
          <a:xfrm>
            <a:off x="5995899" y="3367998"/>
            <a:ext cx="671286" cy="686945"/>
          </a:xfrm>
          <a:prstGeom prst="rect">
            <a:avLst/>
          </a:prstGeom>
        </p:spPr>
      </p:pic>
      <p:sp>
        <p:nvSpPr>
          <p:cNvPr id="49" name="TextBox 48">
            <a:extLst>
              <a:ext uri="{FF2B5EF4-FFF2-40B4-BE49-F238E27FC236}">
                <a16:creationId xmlns:a16="http://schemas.microsoft.com/office/drawing/2014/main" xmlns="" id="{E1582FD0-FC11-48B3-A211-8B9B3A637473}"/>
              </a:ext>
            </a:extLst>
          </p:cNvPr>
          <p:cNvSpPr txBox="1"/>
          <p:nvPr/>
        </p:nvSpPr>
        <p:spPr>
          <a:xfrm>
            <a:off x="7368467" y="893412"/>
            <a:ext cx="3788228"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4400" b="1" spc="300" noProof="0" dirty="0" smtClean="0">
                <a:solidFill>
                  <a:prstClr val="white"/>
                </a:solidFill>
                <a:cs typeface="+mn-ea"/>
                <a:sym typeface="+mn-lt"/>
              </a:rPr>
              <a:t>ISO 25010</a:t>
            </a:r>
            <a:endParaRPr kumimoji="0" lang="en-US" sz="4400" b="1" i="0" u="none" strike="noStrike" kern="1200" cap="none" spc="300" normalizeH="0" baseline="0" noProof="0" dirty="0">
              <a:ln>
                <a:noFill/>
              </a:ln>
              <a:solidFill>
                <a:prstClr val="white"/>
              </a:solidFill>
              <a:effectLst/>
              <a:uLnTx/>
              <a:uFillTx/>
              <a:cs typeface="+mn-ea"/>
              <a:sym typeface="+mn-lt"/>
            </a:endParaRPr>
          </a:p>
        </p:txBody>
      </p:sp>
      <p:cxnSp>
        <p:nvCxnSpPr>
          <p:cNvPr id="50" name="Straight Connector 49">
            <a:extLst>
              <a:ext uri="{FF2B5EF4-FFF2-40B4-BE49-F238E27FC236}">
                <a16:creationId xmlns:a16="http://schemas.microsoft.com/office/drawing/2014/main" xmlns="" id="{34F5BF88-9596-47CE-B4A0-AAFFC58EB4EB}"/>
              </a:ext>
            </a:extLst>
          </p:cNvPr>
          <p:cNvCxnSpPr/>
          <p:nvPr/>
        </p:nvCxnSpPr>
        <p:spPr>
          <a:xfrm>
            <a:off x="9472669" y="1726294"/>
            <a:ext cx="144927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2" name="îṣḻiḓè">
            <a:extLst>
              <a:ext uri="{FF2B5EF4-FFF2-40B4-BE49-F238E27FC236}">
                <a16:creationId xmlns:a16="http://schemas.microsoft.com/office/drawing/2014/main" xmlns="" id="{068D9C94-2ED8-427F-B3E3-FA9C43606CFE}"/>
              </a:ext>
            </a:extLst>
          </p:cNvPr>
          <p:cNvSpPr/>
          <p:nvPr/>
        </p:nvSpPr>
        <p:spPr>
          <a:xfrm>
            <a:off x="7385779" y="2546131"/>
            <a:ext cx="789136" cy="763282"/>
          </a:xfrm>
          <a:prstGeom prst="ellipse">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id-ID" altLang="zh-CN" dirty="0">
                <a:solidFill>
                  <a:prstClr val="white"/>
                </a:solidFill>
                <a:cs typeface="+mn-ea"/>
                <a:sym typeface="+mn-lt"/>
              </a:rPr>
              <a:t>6</a:t>
            </a:r>
            <a:endParaRPr lang="en-US" altLang="zh-CN" dirty="0">
              <a:solidFill>
                <a:prstClr val="white"/>
              </a:solidFill>
              <a:cs typeface="+mn-ea"/>
              <a:sym typeface="+mn-lt"/>
            </a:endParaRPr>
          </a:p>
        </p:txBody>
      </p:sp>
      <p:sp>
        <p:nvSpPr>
          <p:cNvPr id="53" name="TextBox 14">
            <a:extLst>
              <a:ext uri="{FF2B5EF4-FFF2-40B4-BE49-F238E27FC236}">
                <a16:creationId xmlns:a16="http://schemas.microsoft.com/office/drawing/2014/main" xmlns="" id="{0A372C39-827D-416B-9959-F342A4F110A4}"/>
              </a:ext>
            </a:extLst>
          </p:cNvPr>
          <p:cNvSpPr txBox="1"/>
          <p:nvPr/>
        </p:nvSpPr>
        <p:spPr>
          <a:xfrm>
            <a:off x="8348773" y="2584142"/>
            <a:ext cx="1583768" cy="307777"/>
          </a:xfrm>
          <a:prstGeom prst="rect">
            <a:avLst/>
          </a:prstGeom>
          <a:noFill/>
        </p:spPr>
        <p:txBody>
          <a:bodyPr wrap="none" lIns="0" tIns="0" rIns="0" bIns="0" rtlCol="0">
            <a:spAutoFit/>
          </a:bodyPr>
          <a:lstStyle/>
          <a:p>
            <a:pPr lvl="0" algn="ctr">
              <a:defRPr/>
            </a:pPr>
            <a:r>
              <a:rPr lang="id-ID" sz="2000" b="1" dirty="0" smtClean="0">
                <a:solidFill>
                  <a:prstClr val="white"/>
                </a:solidFill>
                <a:latin typeface="Roboto Bold"/>
                <a:cs typeface="+mn-ea"/>
                <a:sym typeface="+mn-lt"/>
              </a:rPr>
              <a:t>RELIABILITY</a:t>
            </a:r>
            <a:endParaRPr kumimoji="0" lang="en-US" sz="2000" b="1" i="0" u="none" strike="noStrike" kern="1200" cap="none" normalizeH="0" baseline="0" noProof="0" dirty="0">
              <a:ln>
                <a:noFill/>
              </a:ln>
              <a:solidFill>
                <a:prstClr val="white"/>
              </a:solidFill>
              <a:effectLst/>
              <a:uLnTx/>
              <a:uFillTx/>
              <a:latin typeface="Roboto Bold"/>
              <a:cs typeface="+mn-ea"/>
              <a:sym typeface="+mn-lt"/>
            </a:endParaRPr>
          </a:p>
        </p:txBody>
      </p:sp>
    </p:spTree>
    <p:custDataLst>
      <p:tags r:id="rId1"/>
    </p:custDataLst>
    <p:extLst>
      <p:ext uri="{BB962C8B-B14F-4D97-AF65-F5344CB8AC3E}">
        <p14:creationId xmlns:p14="http://schemas.microsoft.com/office/powerpoint/2010/main" val="32582896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randombar(horizontal)">
                                      <p:cBhvr>
                                        <p:cTn id="13" dur="500"/>
                                        <p:tgtEl>
                                          <p:spTgt spid="3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randombar(horizontal)">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5" grpId="0" animBg="1"/>
      <p:bldP spid="30"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xmlns="" id="{C25C5D59-7D60-4FD9-B2B8-D6CC45BC36B3}"/>
              </a:ext>
            </a:extLst>
          </p:cNvPr>
          <p:cNvGrpSpPr/>
          <p:nvPr/>
        </p:nvGrpSpPr>
        <p:grpSpPr>
          <a:xfrm>
            <a:off x="320084" y="358894"/>
            <a:ext cx="4594816" cy="568475"/>
            <a:chOff x="320084" y="402708"/>
            <a:chExt cx="4086816" cy="568475"/>
          </a:xfrm>
        </p:grpSpPr>
        <p:sp>
          <p:nvSpPr>
            <p:cNvPr id="27" name="iṩ1îḓê">
              <a:extLst>
                <a:ext uri="{FF2B5EF4-FFF2-40B4-BE49-F238E27FC236}">
                  <a16:creationId xmlns:a16="http://schemas.microsoft.com/office/drawing/2014/main" xmlns="" id="{1484ECCF-8B50-4324-A439-970B2BA39F8F}"/>
                </a:ext>
              </a:extLst>
            </p:cNvPr>
            <p:cNvSpPr/>
            <p:nvPr/>
          </p:nvSpPr>
          <p:spPr>
            <a:xfrm>
              <a:off x="368716" y="402708"/>
              <a:ext cx="40381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8" name="TextBox 14">
              <a:extLst>
                <a:ext uri="{FF2B5EF4-FFF2-40B4-BE49-F238E27FC236}">
                  <a16:creationId xmlns:a16="http://schemas.microsoft.com/office/drawing/2014/main" xmlns="" id="{2B60E643-5416-48D4-9EA8-8ED2D7497E1D}"/>
                </a:ext>
              </a:extLst>
            </p:cNvPr>
            <p:cNvSpPr txBox="1"/>
            <p:nvPr/>
          </p:nvSpPr>
          <p:spPr>
            <a:xfrm>
              <a:off x="320084" y="524301"/>
              <a:ext cx="398987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dirty="0" smtClean="0">
                  <a:solidFill>
                    <a:prstClr val="white"/>
                  </a:solidFill>
                  <a:cs typeface="+mn-ea"/>
                  <a:sym typeface="+mn-lt"/>
                </a:rPr>
                <a:t>RUMUSAN MASALAH</a:t>
              </a:r>
              <a:endParaRPr kumimoji="0" lang="en-US" sz="2000" b="1" i="0" u="none" strike="noStrike" kern="1200" cap="none" spc="600" normalizeH="0" baseline="0" noProof="0" dirty="0">
                <a:ln>
                  <a:noFill/>
                </a:ln>
                <a:solidFill>
                  <a:prstClr val="white"/>
                </a:solidFill>
                <a:effectLst/>
                <a:uLnTx/>
                <a:uFillTx/>
                <a:cs typeface="+mn-ea"/>
                <a:sym typeface="+mn-lt"/>
              </a:endParaRPr>
            </a:p>
          </p:txBody>
        </p:sp>
      </p:grpSp>
      <p:sp>
        <p:nvSpPr>
          <p:cNvPr id="25" name="iṣľïḓè">
            <a:extLst>
              <a:ext uri="{FF2B5EF4-FFF2-40B4-BE49-F238E27FC236}">
                <a16:creationId xmlns:a16="http://schemas.microsoft.com/office/drawing/2014/main" xmlns="" id="{4197EB5B-081E-4755-AAFB-2DC75991ECEB}"/>
              </a:ext>
            </a:extLst>
          </p:cNvPr>
          <p:cNvSpPr/>
          <p:nvPr/>
        </p:nvSpPr>
        <p:spPr>
          <a:xfrm>
            <a:off x="6542335" y="1817824"/>
            <a:ext cx="322319" cy="347113"/>
          </a:xfrm>
          <a:custGeom>
            <a:avLst/>
            <a:gdLst>
              <a:gd name="connsiteX0" fmla="*/ 362430 w 495300"/>
              <a:gd name="connsiteY0" fmla="*/ 621 h 533400"/>
              <a:gd name="connsiteX1" fmla="*/ 400530 w 495300"/>
              <a:gd name="connsiteY1" fmla="*/ 38721 h 533400"/>
              <a:gd name="connsiteX2" fmla="*/ 400530 w 495300"/>
              <a:gd name="connsiteY2" fmla="*/ 38721 h 533400"/>
              <a:gd name="connsiteX3" fmla="*/ 400530 w 495300"/>
              <a:gd name="connsiteY3" fmla="*/ 124446 h 533400"/>
              <a:gd name="connsiteX4" fmla="*/ 362430 w 495300"/>
              <a:gd name="connsiteY4" fmla="*/ 162546 h 533400"/>
              <a:gd name="connsiteX5" fmla="*/ 362430 w 495300"/>
              <a:gd name="connsiteY5" fmla="*/ 162546 h 533400"/>
              <a:gd name="connsiteX6" fmla="*/ 257655 w 495300"/>
              <a:gd name="connsiteY6" fmla="*/ 162546 h 533400"/>
              <a:gd name="connsiteX7" fmla="*/ 257655 w 495300"/>
              <a:gd name="connsiteY7" fmla="*/ 295896 h 533400"/>
              <a:gd name="connsiteX8" fmla="*/ 419580 w 495300"/>
              <a:gd name="connsiteY8" fmla="*/ 295896 h 533400"/>
              <a:gd name="connsiteX9" fmla="*/ 457680 w 495300"/>
              <a:gd name="connsiteY9" fmla="*/ 332091 h 533400"/>
              <a:gd name="connsiteX10" fmla="*/ 457680 w 495300"/>
              <a:gd name="connsiteY10" fmla="*/ 333996 h 533400"/>
              <a:gd name="connsiteX11" fmla="*/ 457680 w 495300"/>
              <a:gd name="connsiteY11" fmla="*/ 438771 h 533400"/>
              <a:gd name="connsiteX12" fmla="*/ 467205 w 495300"/>
              <a:gd name="connsiteY12" fmla="*/ 438771 h 533400"/>
              <a:gd name="connsiteX13" fmla="*/ 495780 w 495300"/>
              <a:gd name="connsiteY13" fmla="*/ 465441 h 533400"/>
              <a:gd name="connsiteX14" fmla="*/ 495780 w 495300"/>
              <a:gd name="connsiteY14" fmla="*/ 467346 h 533400"/>
              <a:gd name="connsiteX15" fmla="*/ 495780 w 495300"/>
              <a:gd name="connsiteY15" fmla="*/ 505446 h 533400"/>
              <a:gd name="connsiteX16" fmla="*/ 467205 w 495300"/>
              <a:gd name="connsiteY16" fmla="*/ 534021 h 533400"/>
              <a:gd name="connsiteX17" fmla="*/ 467205 w 495300"/>
              <a:gd name="connsiteY17" fmla="*/ 534021 h 533400"/>
              <a:gd name="connsiteX18" fmla="*/ 429105 w 495300"/>
              <a:gd name="connsiteY18" fmla="*/ 534021 h 533400"/>
              <a:gd name="connsiteX19" fmla="*/ 400530 w 495300"/>
              <a:gd name="connsiteY19" fmla="*/ 505446 h 533400"/>
              <a:gd name="connsiteX20" fmla="*/ 400530 w 495300"/>
              <a:gd name="connsiteY20" fmla="*/ 505446 h 533400"/>
              <a:gd name="connsiteX21" fmla="*/ 400530 w 495300"/>
              <a:gd name="connsiteY21" fmla="*/ 467346 h 533400"/>
              <a:gd name="connsiteX22" fmla="*/ 429105 w 495300"/>
              <a:gd name="connsiteY22" fmla="*/ 438771 h 533400"/>
              <a:gd name="connsiteX23" fmla="*/ 429105 w 495300"/>
              <a:gd name="connsiteY23" fmla="*/ 438771 h 533400"/>
              <a:gd name="connsiteX24" fmla="*/ 438630 w 495300"/>
              <a:gd name="connsiteY24" fmla="*/ 438771 h 533400"/>
              <a:gd name="connsiteX25" fmla="*/ 438630 w 495300"/>
              <a:gd name="connsiteY25" fmla="*/ 333996 h 533400"/>
              <a:gd name="connsiteX26" fmla="*/ 420533 w 495300"/>
              <a:gd name="connsiteY26" fmla="*/ 314946 h 533400"/>
              <a:gd name="connsiteX27" fmla="*/ 419580 w 495300"/>
              <a:gd name="connsiteY27" fmla="*/ 314946 h 533400"/>
              <a:gd name="connsiteX28" fmla="*/ 257655 w 495300"/>
              <a:gd name="connsiteY28" fmla="*/ 314946 h 533400"/>
              <a:gd name="connsiteX29" fmla="*/ 257655 w 495300"/>
              <a:gd name="connsiteY29" fmla="*/ 438771 h 533400"/>
              <a:gd name="connsiteX30" fmla="*/ 267180 w 495300"/>
              <a:gd name="connsiteY30" fmla="*/ 438771 h 533400"/>
              <a:gd name="connsiteX31" fmla="*/ 295755 w 495300"/>
              <a:gd name="connsiteY31" fmla="*/ 465441 h 533400"/>
              <a:gd name="connsiteX32" fmla="*/ 295755 w 495300"/>
              <a:gd name="connsiteY32" fmla="*/ 467346 h 533400"/>
              <a:gd name="connsiteX33" fmla="*/ 295755 w 495300"/>
              <a:gd name="connsiteY33" fmla="*/ 505446 h 533400"/>
              <a:gd name="connsiteX34" fmla="*/ 267180 w 495300"/>
              <a:gd name="connsiteY34" fmla="*/ 534021 h 533400"/>
              <a:gd name="connsiteX35" fmla="*/ 267180 w 495300"/>
              <a:gd name="connsiteY35" fmla="*/ 534021 h 533400"/>
              <a:gd name="connsiteX36" fmla="*/ 229080 w 495300"/>
              <a:gd name="connsiteY36" fmla="*/ 534021 h 533400"/>
              <a:gd name="connsiteX37" fmla="*/ 200505 w 495300"/>
              <a:gd name="connsiteY37" fmla="*/ 505446 h 533400"/>
              <a:gd name="connsiteX38" fmla="*/ 200505 w 495300"/>
              <a:gd name="connsiteY38" fmla="*/ 505446 h 533400"/>
              <a:gd name="connsiteX39" fmla="*/ 200505 w 495300"/>
              <a:gd name="connsiteY39" fmla="*/ 467346 h 533400"/>
              <a:gd name="connsiteX40" fmla="*/ 229080 w 495300"/>
              <a:gd name="connsiteY40" fmla="*/ 438771 h 533400"/>
              <a:gd name="connsiteX41" fmla="*/ 229080 w 495300"/>
              <a:gd name="connsiteY41" fmla="*/ 438771 h 533400"/>
              <a:gd name="connsiteX42" fmla="*/ 238605 w 495300"/>
              <a:gd name="connsiteY42" fmla="*/ 438771 h 533400"/>
              <a:gd name="connsiteX43" fmla="*/ 238605 w 495300"/>
              <a:gd name="connsiteY43" fmla="*/ 314946 h 533400"/>
              <a:gd name="connsiteX44" fmla="*/ 76680 w 495300"/>
              <a:gd name="connsiteY44" fmla="*/ 314946 h 533400"/>
              <a:gd name="connsiteX45" fmla="*/ 57630 w 495300"/>
              <a:gd name="connsiteY45" fmla="*/ 333044 h 533400"/>
              <a:gd name="connsiteX46" fmla="*/ 57630 w 495300"/>
              <a:gd name="connsiteY46" fmla="*/ 333996 h 533400"/>
              <a:gd name="connsiteX47" fmla="*/ 57630 w 495300"/>
              <a:gd name="connsiteY47" fmla="*/ 438771 h 533400"/>
              <a:gd name="connsiteX48" fmla="*/ 67155 w 495300"/>
              <a:gd name="connsiteY48" fmla="*/ 438771 h 533400"/>
              <a:gd name="connsiteX49" fmla="*/ 95730 w 495300"/>
              <a:gd name="connsiteY49" fmla="*/ 465441 h 533400"/>
              <a:gd name="connsiteX50" fmla="*/ 95730 w 495300"/>
              <a:gd name="connsiteY50" fmla="*/ 467346 h 533400"/>
              <a:gd name="connsiteX51" fmla="*/ 95730 w 495300"/>
              <a:gd name="connsiteY51" fmla="*/ 505446 h 533400"/>
              <a:gd name="connsiteX52" fmla="*/ 67155 w 495300"/>
              <a:gd name="connsiteY52" fmla="*/ 534021 h 533400"/>
              <a:gd name="connsiteX53" fmla="*/ 67155 w 495300"/>
              <a:gd name="connsiteY53" fmla="*/ 534021 h 533400"/>
              <a:gd name="connsiteX54" fmla="*/ 29055 w 495300"/>
              <a:gd name="connsiteY54" fmla="*/ 534021 h 533400"/>
              <a:gd name="connsiteX55" fmla="*/ 480 w 495300"/>
              <a:gd name="connsiteY55" fmla="*/ 505446 h 533400"/>
              <a:gd name="connsiteX56" fmla="*/ 480 w 495300"/>
              <a:gd name="connsiteY56" fmla="*/ 505446 h 533400"/>
              <a:gd name="connsiteX57" fmla="*/ 480 w 495300"/>
              <a:gd name="connsiteY57" fmla="*/ 467346 h 533400"/>
              <a:gd name="connsiteX58" fmla="*/ 29055 w 495300"/>
              <a:gd name="connsiteY58" fmla="*/ 438771 h 533400"/>
              <a:gd name="connsiteX59" fmla="*/ 29055 w 495300"/>
              <a:gd name="connsiteY59" fmla="*/ 438771 h 533400"/>
              <a:gd name="connsiteX60" fmla="*/ 38580 w 495300"/>
              <a:gd name="connsiteY60" fmla="*/ 438771 h 533400"/>
              <a:gd name="connsiteX61" fmla="*/ 38580 w 495300"/>
              <a:gd name="connsiteY61" fmla="*/ 333996 h 533400"/>
              <a:gd name="connsiteX62" fmla="*/ 74775 w 495300"/>
              <a:gd name="connsiteY62" fmla="*/ 295896 h 533400"/>
              <a:gd name="connsiteX63" fmla="*/ 76680 w 495300"/>
              <a:gd name="connsiteY63" fmla="*/ 295896 h 533400"/>
              <a:gd name="connsiteX64" fmla="*/ 238605 w 495300"/>
              <a:gd name="connsiteY64" fmla="*/ 295896 h 533400"/>
              <a:gd name="connsiteX65" fmla="*/ 238605 w 495300"/>
              <a:gd name="connsiteY65" fmla="*/ 162546 h 533400"/>
              <a:gd name="connsiteX66" fmla="*/ 133830 w 495300"/>
              <a:gd name="connsiteY66" fmla="*/ 162546 h 533400"/>
              <a:gd name="connsiteX67" fmla="*/ 95730 w 495300"/>
              <a:gd name="connsiteY67" fmla="*/ 126351 h 533400"/>
              <a:gd name="connsiteX68" fmla="*/ 95730 w 495300"/>
              <a:gd name="connsiteY68" fmla="*/ 124446 h 533400"/>
              <a:gd name="connsiteX69" fmla="*/ 95730 w 495300"/>
              <a:gd name="connsiteY69" fmla="*/ 38721 h 533400"/>
              <a:gd name="connsiteX70" fmla="*/ 133830 w 495300"/>
              <a:gd name="connsiteY70" fmla="*/ 621 h 533400"/>
              <a:gd name="connsiteX71" fmla="*/ 133830 w 495300"/>
              <a:gd name="connsiteY71" fmla="*/ 621 h 533400"/>
              <a:gd name="connsiteX72" fmla="*/ 362430 w 495300"/>
              <a:gd name="connsiteY72" fmla="*/ 621 h 533400"/>
              <a:gd name="connsiteX73" fmla="*/ 67155 w 495300"/>
              <a:gd name="connsiteY73" fmla="*/ 457821 h 533400"/>
              <a:gd name="connsiteX74" fmla="*/ 29055 w 495300"/>
              <a:gd name="connsiteY74" fmla="*/ 457821 h 533400"/>
              <a:gd name="connsiteX75" fmla="*/ 19530 w 495300"/>
              <a:gd name="connsiteY75" fmla="*/ 467346 h 533400"/>
              <a:gd name="connsiteX76" fmla="*/ 19530 w 495300"/>
              <a:gd name="connsiteY76" fmla="*/ 467346 h 533400"/>
              <a:gd name="connsiteX77" fmla="*/ 19530 w 495300"/>
              <a:gd name="connsiteY77" fmla="*/ 505446 h 533400"/>
              <a:gd name="connsiteX78" fmla="*/ 29055 w 495300"/>
              <a:gd name="connsiteY78" fmla="*/ 514971 h 533400"/>
              <a:gd name="connsiteX79" fmla="*/ 29055 w 495300"/>
              <a:gd name="connsiteY79" fmla="*/ 514971 h 533400"/>
              <a:gd name="connsiteX80" fmla="*/ 67155 w 495300"/>
              <a:gd name="connsiteY80" fmla="*/ 514971 h 533400"/>
              <a:gd name="connsiteX81" fmla="*/ 76680 w 495300"/>
              <a:gd name="connsiteY81" fmla="*/ 505446 h 533400"/>
              <a:gd name="connsiteX82" fmla="*/ 76680 w 495300"/>
              <a:gd name="connsiteY82" fmla="*/ 505446 h 533400"/>
              <a:gd name="connsiteX83" fmla="*/ 76680 w 495300"/>
              <a:gd name="connsiteY83" fmla="*/ 467346 h 533400"/>
              <a:gd name="connsiteX84" fmla="*/ 67155 w 495300"/>
              <a:gd name="connsiteY84" fmla="*/ 457821 h 533400"/>
              <a:gd name="connsiteX85" fmla="*/ 67155 w 495300"/>
              <a:gd name="connsiteY85" fmla="*/ 457821 h 533400"/>
              <a:gd name="connsiteX86" fmla="*/ 267180 w 495300"/>
              <a:gd name="connsiteY86" fmla="*/ 457821 h 533400"/>
              <a:gd name="connsiteX87" fmla="*/ 229080 w 495300"/>
              <a:gd name="connsiteY87" fmla="*/ 457821 h 533400"/>
              <a:gd name="connsiteX88" fmla="*/ 219555 w 495300"/>
              <a:gd name="connsiteY88" fmla="*/ 467346 h 533400"/>
              <a:gd name="connsiteX89" fmla="*/ 219555 w 495300"/>
              <a:gd name="connsiteY89" fmla="*/ 467346 h 533400"/>
              <a:gd name="connsiteX90" fmla="*/ 219555 w 495300"/>
              <a:gd name="connsiteY90" fmla="*/ 505446 h 533400"/>
              <a:gd name="connsiteX91" fmla="*/ 229080 w 495300"/>
              <a:gd name="connsiteY91" fmla="*/ 514971 h 533400"/>
              <a:gd name="connsiteX92" fmla="*/ 229080 w 495300"/>
              <a:gd name="connsiteY92" fmla="*/ 514971 h 533400"/>
              <a:gd name="connsiteX93" fmla="*/ 267180 w 495300"/>
              <a:gd name="connsiteY93" fmla="*/ 514971 h 533400"/>
              <a:gd name="connsiteX94" fmla="*/ 276705 w 495300"/>
              <a:gd name="connsiteY94" fmla="*/ 505446 h 533400"/>
              <a:gd name="connsiteX95" fmla="*/ 276705 w 495300"/>
              <a:gd name="connsiteY95" fmla="*/ 505446 h 533400"/>
              <a:gd name="connsiteX96" fmla="*/ 276705 w 495300"/>
              <a:gd name="connsiteY96" fmla="*/ 467346 h 533400"/>
              <a:gd name="connsiteX97" fmla="*/ 267180 w 495300"/>
              <a:gd name="connsiteY97" fmla="*/ 457821 h 533400"/>
              <a:gd name="connsiteX98" fmla="*/ 267180 w 495300"/>
              <a:gd name="connsiteY98" fmla="*/ 457821 h 533400"/>
              <a:gd name="connsiteX99" fmla="*/ 467205 w 495300"/>
              <a:gd name="connsiteY99" fmla="*/ 457821 h 533400"/>
              <a:gd name="connsiteX100" fmla="*/ 429105 w 495300"/>
              <a:gd name="connsiteY100" fmla="*/ 457821 h 533400"/>
              <a:gd name="connsiteX101" fmla="*/ 419580 w 495300"/>
              <a:gd name="connsiteY101" fmla="*/ 467346 h 533400"/>
              <a:gd name="connsiteX102" fmla="*/ 419580 w 495300"/>
              <a:gd name="connsiteY102" fmla="*/ 467346 h 533400"/>
              <a:gd name="connsiteX103" fmla="*/ 419580 w 495300"/>
              <a:gd name="connsiteY103" fmla="*/ 505446 h 533400"/>
              <a:gd name="connsiteX104" fmla="*/ 429105 w 495300"/>
              <a:gd name="connsiteY104" fmla="*/ 514971 h 533400"/>
              <a:gd name="connsiteX105" fmla="*/ 429105 w 495300"/>
              <a:gd name="connsiteY105" fmla="*/ 514971 h 533400"/>
              <a:gd name="connsiteX106" fmla="*/ 467205 w 495300"/>
              <a:gd name="connsiteY106" fmla="*/ 514971 h 533400"/>
              <a:gd name="connsiteX107" fmla="*/ 476730 w 495300"/>
              <a:gd name="connsiteY107" fmla="*/ 505446 h 533400"/>
              <a:gd name="connsiteX108" fmla="*/ 476730 w 495300"/>
              <a:gd name="connsiteY108" fmla="*/ 505446 h 533400"/>
              <a:gd name="connsiteX109" fmla="*/ 476730 w 495300"/>
              <a:gd name="connsiteY109" fmla="*/ 467346 h 533400"/>
              <a:gd name="connsiteX110" fmla="*/ 467205 w 495300"/>
              <a:gd name="connsiteY110" fmla="*/ 457821 h 533400"/>
              <a:gd name="connsiteX111" fmla="*/ 467205 w 495300"/>
              <a:gd name="connsiteY111" fmla="*/ 457821 h 533400"/>
              <a:gd name="connsiteX112" fmla="*/ 362430 w 495300"/>
              <a:gd name="connsiteY112" fmla="*/ 19671 h 533400"/>
              <a:gd name="connsiteX113" fmla="*/ 133830 w 495300"/>
              <a:gd name="connsiteY113" fmla="*/ 19671 h 533400"/>
              <a:gd name="connsiteX114" fmla="*/ 114780 w 495300"/>
              <a:gd name="connsiteY114" fmla="*/ 38721 h 533400"/>
              <a:gd name="connsiteX115" fmla="*/ 114780 w 495300"/>
              <a:gd name="connsiteY115" fmla="*/ 38721 h 533400"/>
              <a:gd name="connsiteX116" fmla="*/ 114780 w 495300"/>
              <a:gd name="connsiteY116" fmla="*/ 124446 h 533400"/>
              <a:gd name="connsiteX117" fmla="*/ 133830 w 495300"/>
              <a:gd name="connsiteY117" fmla="*/ 143496 h 533400"/>
              <a:gd name="connsiteX118" fmla="*/ 133830 w 495300"/>
              <a:gd name="connsiteY118" fmla="*/ 143496 h 533400"/>
              <a:gd name="connsiteX119" fmla="*/ 362430 w 495300"/>
              <a:gd name="connsiteY119" fmla="*/ 143496 h 533400"/>
              <a:gd name="connsiteX120" fmla="*/ 381480 w 495300"/>
              <a:gd name="connsiteY120" fmla="*/ 124446 h 533400"/>
              <a:gd name="connsiteX121" fmla="*/ 381480 w 495300"/>
              <a:gd name="connsiteY121" fmla="*/ 124446 h 533400"/>
              <a:gd name="connsiteX122" fmla="*/ 381480 w 495300"/>
              <a:gd name="connsiteY122" fmla="*/ 38721 h 533400"/>
              <a:gd name="connsiteX123" fmla="*/ 362430 w 495300"/>
              <a:gd name="connsiteY123" fmla="*/ 19671 h 533400"/>
              <a:gd name="connsiteX124" fmla="*/ 362430 w 495300"/>
              <a:gd name="connsiteY124" fmla="*/ 19671 h 533400"/>
              <a:gd name="connsiteX125" fmla="*/ 157643 w 495300"/>
              <a:gd name="connsiteY125" fmla="*/ 86346 h 533400"/>
              <a:gd name="connsiteX126" fmla="*/ 171930 w 495300"/>
              <a:gd name="connsiteY126" fmla="*/ 100634 h 533400"/>
              <a:gd name="connsiteX127" fmla="*/ 157643 w 495300"/>
              <a:gd name="connsiteY127" fmla="*/ 114921 h 533400"/>
              <a:gd name="connsiteX128" fmla="*/ 143355 w 495300"/>
              <a:gd name="connsiteY128" fmla="*/ 100634 h 533400"/>
              <a:gd name="connsiteX129" fmla="*/ 157643 w 495300"/>
              <a:gd name="connsiteY129"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95300" h="533400">
                <a:moveTo>
                  <a:pt x="362430" y="621"/>
                </a:moveTo>
                <a:cubicBezTo>
                  <a:pt x="383385" y="621"/>
                  <a:pt x="400530" y="17766"/>
                  <a:pt x="400530" y="38721"/>
                </a:cubicBezTo>
                <a:lnTo>
                  <a:pt x="400530" y="38721"/>
                </a:lnTo>
                <a:lnTo>
                  <a:pt x="400530" y="124446"/>
                </a:lnTo>
                <a:cubicBezTo>
                  <a:pt x="400530" y="145401"/>
                  <a:pt x="383385" y="162546"/>
                  <a:pt x="362430" y="162546"/>
                </a:cubicBezTo>
                <a:lnTo>
                  <a:pt x="362430" y="162546"/>
                </a:lnTo>
                <a:lnTo>
                  <a:pt x="257655" y="162546"/>
                </a:lnTo>
                <a:lnTo>
                  <a:pt x="257655" y="295896"/>
                </a:lnTo>
                <a:lnTo>
                  <a:pt x="419580" y="295896"/>
                </a:lnTo>
                <a:cubicBezTo>
                  <a:pt x="439583" y="295896"/>
                  <a:pt x="456727" y="312089"/>
                  <a:pt x="457680" y="332091"/>
                </a:cubicBezTo>
                <a:lnTo>
                  <a:pt x="457680" y="333996"/>
                </a:lnTo>
                <a:lnTo>
                  <a:pt x="457680" y="438771"/>
                </a:lnTo>
                <a:lnTo>
                  <a:pt x="467205" y="438771"/>
                </a:lnTo>
                <a:cubicBezTo>
                  <a:pt x="482445" y="438771"/>
                  <a:pt x="494827" y="450201"/>
                  <a:pt x="495780" y="465441"/>
                </a:cubicBezTo>
                <a:lnTo>
                  <a:pt x="495780" y="467346"/>
                </a:lnTo>
                <a:lnTo>
                  <a:pt x="495780" y="505446"/>
                </a:lnTo>
                <a:cubicBezTo>
                  <a:pt x="495780" y="521639"/>
                  <a:pt x="483398" y="534021"/>
                  <a:pt x="467205" y="534021"/>
                </a:cubicBezTo>
                <a:lnTo>
                  <a:pt x="467205" y="534021"/>
                </a:lnTo>
                <a:lnTo>
                  <a:pt x="429105" y="534021"/>
                </a:lnTo>
                <a:cubicBezTo>
                  <a:pt x="412912" y="534021"/>
                  <a:pt x="400530" y="521639"/>
                  <a:pt x="400530" y="505446"/>
                </a:cubicBezTo>
                <a:lnTo>
                  <a:pt x="400530" y="505446"/>
                </a:lnTo>
                <a:lnTo>
                  <a:pt x="400530" y="467346"/>
                </a:lnTo>
                <a:cubicBezTo>
                  <a:pt x="400530" y="451154"/>
                  <a:pt x="412912" y="438771"/>
                  <a:pt x="429105" y="438771"/>
                </a:cubicBezTo>
                <a:lnTo>
                  <a:pt x="429105" y="438771"/>
                </a:lnTo>
                <a:lnTo>
                  <a:pt x="438630" y="438771"/>
                </a:lnTo>
                <a:lnTo>
                  <a:pt x="438630" y="333996"/>
                </a:lnTo>
                <a:cubicBezTo>
                  <a:pt x="438630" y="323519"/>
                  <a:pt x="431010" y="315899"/>
                  <a:pt x="420533" y="314946"/>
                </a:cubicBezTo>
                <a:lnTo>
                  <a:pt x="419580" y="314946"/>
                </a:lnTo>
                <a:lnTo>
                  <a:pt x="257655" y="314946"/>
                </a:lnTo>
                <a:lnTo>
                  <a:pt x="257655" y="438771"/>
                </a:lnTo>
                <a:lnTo>
                  <a:pt x="267180" y="438771"/>
                </a:lnTo>
                <a:cubicBezTo>
                  <a:pt x="282420" y="438771"/>
                  <a:pt x="294802" y="450201"/>
                  <a:pt x="295755" y="465441"/>
                </a:cubicBezTo>
                <a:lnTo>
                  <a:pt x="295755" y="467346"/>
                </a:lnTo>
                <a:lnTo>
                  <a:pt x="295755" y="505446"/>
                </a:lnTo>
                <a:cubicBezTo>
                  <a:pt x="295755" y="521639"/>
                  <a:pt x="283373" y="534021"/>
                  <a:pt x="267180" y="534021"/>
                </a:cubicBezTo>
                <a:lnTo>
                  <a:pt x="267180" y="534021"/>
                </a:lnTo>
                <a:lnTo>
                  <a:pt x="229080" y="534021"/>
                </a:lnTo>
                <a:cubicBezTo>
                  <a:pt x="212887" y="534021"/>
                  <a:pt x="200505" y="521639"/>
                  <a:pt x="200505" y="505446"/>
                </a:cubicBezTo>
                <a:lnTo>
                  <a:pt x="200505" y="505446"/>
                </a:lnTo>
                <a:lnTo>
                  <a:pt x="200505" y="467346"/>
                </a:lnTo>
                <a:cubicBezTo>
                  <a:pt x="200505" y="451154"/>
                  <a:pt x="212887" y="438771"/>
                  <a:pt x="229080" y="438771"/>
                </a:cubicBezTo>
                <a:lnTo>
                  <a:pt x="229080" y="438771"/>
                </a:lnTo>
                <a:lnTo>
                  <a:pt x="238605" y="438771"/>
                </a:lnTo>
                <a:lnTo>
                  <a:pt x="238605" y="314946"/>
                </a:lnTo>
                <a:lnTo>
                  <a:pt x="76680" y="314946"/>
                </a:lnTo>
                <a:cubicBezTo>
                  <a:pt x="66202" y="314946"/>
                  <a:pt x="58583" y="322566"/>
                  <a:pt x="57630" y="333044"/>
                </a:cubicBezTo>
                <a:lnTo>
                  <a:pt x="57630" y="333996"/>
                </a:lnTo>
                <a:lnTo>
                  <a:pt x="57630" y="438771"/>
                </a:lnTo>
                <a:lnTo>
                  <a:pt x="67155" y="438771"/>
                </a:lnTo>
                <a:cubicBezTo>
                  <a:pt x="82395" y="438771"/>
                  <a:pt x="94777" y="450201"/>
                  <a:pt x="95730" y="465441"/>
                </a:cubicBezTo>
                <a:lnTo>
                  <a:pt x="95730" y="467346"/>
                </a:lnTo>
                <a:lnTo>
                  <a:pt x="95730" y="505446"/>
                </a:lnTo>
                <a:cubicBezTo>
                  <a:pt x="95730" y="521639"/>
                  <a:pt x="83348" y="534021"/>
                  <a:pt x="67155" y="534021"/>
                </a:cubicBezTo>
                <a:lnTo>
                  <a:pt x="67155" y="534021"/>
                </a:lnTo>
                <a:lnTo>
                  <a:pt x="29055" y="534021"/>
                </a:lnTo>
                <a:cubicBezTo>
                  <a:pt x="12862" y="534021"/>
                  <a:pt x="480" y="521639"/>
                  <a:pt x="480" y="505446"/>
                </a:cubicBezTo>
                <a:lnTo>
                  <a:pt x="480" y="505446"/>
                </a:lnTo>
                <a:lnTo>
                  <a:pt x="480" y="467346"/>
                </a:lnTo>
                <a:cubicBezTo>
                  <a:pt x="480" y="451154"/>
                  <a:pt x="12862" y="438771"/>
                  <a:pt x="29055" y="438771"/>
                </a:cubicBezTo>
                <a:lnTo>
                  <a:pt x="29055" y="438771"/>
                </a:lnTo>
                <a:lnTo>
                  <a:pt x="38580" y="438771"/>
                </a:lnTo>
                <a:lnTo>
                  <a:pt x="38580" y="333996"/>
                </a:lnTo>
                <a:cubicBezTo>
                  <a:pt x="38580" y="313994"/>
                  <a:pt x="54773" y="296849"/>
                  <a:pt x="74775" y="295896"/>
                </a:cubicBezTo>
                <a:lnTo>
                  <a:pt x="76680" y="295896"/>
                </a:lnTo>
                <a:lnTo>
                  <a:pt x="238605" y="295896"/>
                </a:lnTo>
                <a:lnTo>
                  <a:pt x="238605" y="162546"/>
                </a:lnTo>
                <a:lnTo>
                  <a:pt x="133830" y="162546"/>
                </a:lnTo>
                <a:cubicBezTo>
                  <a:pt x="113827" y="162546"/>
                  <a:pt x="96683" y="146354"/>
                  <a:pt x="95730" y="126351"/>
                </a:cubicBezTo>
                <a:lnTo>
                  <a:pt x="95730" y="124446"/>
                </a:lnTo>
                <a:lnTo>
                  <a:pt x="95730" y="38721"/>
                </a:lnTo>
                <a:cubicBezTo>
                  <a:pt x="95730" y="17766"/>
                  <a:pt x="112875" y="621"/>
                  <a:pt x="133830" y="621"/>
                </a:cubicBezTo>
                <a:lnTo>
                  <a:pt x="133830" y="621"/>
                </a:lnTo>
                <a:lnTo>
                  <a:pt x="362430" y="621"/>
                </a:lnTo>
                <a:close/>
                <a:moveTo>
                  <a:pt x="67155" y="457821"/>
                </a:moveTo>
                <a:lnTo>
                  <a:pt x="29055" y="457821"/>
                </a:lnTo>
                <a:cubicBezTo>
                  <a:pt x="23340" y="457821"/>
                  <a:pt x="19530" y="461631"/>
                  <a:pt x="19530" y="467346"/>
                </a:cubicBezTo>
                <a:lnTo>
                  <a:pt x="19530" y="467346"/>
                </a:lnTo>
                <a:lnTo>
                  <a:pt x="19530" y="505446"/>
                </a:lnTo>
                <a:cubicBezTo>
                  <a:pt x="19530" y="511161"/>
                  <a:pt x="23340" y="514971"/>
                  <a:pt x="29055" y="514971"/>
                </a:cubicBezTo>
                <a:lnTo>
                  <a:pt x="29055" y="514971"/>
                </a:lnTo>
                <a:lnTo>
                  <a:pt x="67155" y="514971"/>
                </a:lnTo>
                <a:cubicBezTo>
                  <a:pt x="72870" y="514971"/>
                  <a:pt x="76680" y="511161"/>
                  <a:pt x="76680" y="505446"/>
                </a:cubicBezTo>
                <a:lnTo>
                  <a:pt x="76680" y="505446"/>
                </a:lnTo>
                <a:lnTo>
                  <a:pt x="76680" y="467346"/>
                </a:lnTo>
                <a:cubicBezTo>
                  <a:pt x="76680" y="461631"/>
                  <a:pt x="72870" y="457821"/>
                  <a:pt x="67155" y="457821"/>
                </a:cubicBezTo>
                <a:lnTo>
                  <a:pt x="67155" y="457821"/>
                </a:lnTo>
                <a:close/>
                <a:moveTo>
                  <a:pt x="267180" y="457821"/>
                </a:moveTo>
                <a:lnTo>
                  <a:pt x="229080" y="457821"/>
                </a:lnTo>
                <a:cubicBezTo>
                  <a:pt x="223365" y="457821"/>
                  <a:pt x="219555" y="461631"/>
                  <a:pt x="219555" y="467346"/>
                </a:cubicBezTo>
                <a:lnTo>
                  <a:pt x="219555" y="467346"/>
                </a:lnTo>
                <a:lnTo>
                  <a:pt x="219555" y="505446"/>
                </a:lnTo>
                <a:cubicBezTo>
                  <a:pt x="219555" y="511161"/>
                  <a:pt x="223365" y="514971"/>
                  <a:pt x="229080" y="514971"/>
                </a:cubicBezTo>
                <a:lnTo>
                  <a:pt x="229080" y="514971"/>
                </a:lnTo>
                <a:lnTo>
                  <a:pt x="267180" y="514971"/>
                </a:lnTo>
                <a:cubicBezTo>
                  <a:pt x="272895" y="514971"/>
                  <a:pt x="276705" y="511161"/>
                  <a:pt x="276705" y="505446"/>
                </a:cubicBezTo>
                <a:lnTo>
                  <a:pt x="276705" y="505446"/>
                </a:lnTo>
                <a:lnTo>
                  <a:pt x="276705" y="467346"/>
                </a:lnTo>
                <a:cubicBezTo>
                  <a:pt x="276705" y="461631"/>
                  <a:pt x="272895" y="457821"/>
                  <a:pt x="267180" y="457821"/>
                </a:cubicBezTo>
                <a:lnTo>
                  <a:pt x="267180" y="457821"/>
                </a:lnTo>
                <a:close/>
                <a:moveTo>
                  <a:pt x="467205" y="457821"/>
                </a:moveTo>
                <a:lnTo>
                  <a:pt x="429105" y="457821"/>
                </a:lnTo>
                <a:cubicBezTo>
                  <a:pt x="423390" y="457821"/>
                  <a:pt x="419580" y="461631"/>
                  <a:pt x="419580" y="467346"/>
                </a:cubicBezTo>
                <a:lnTo>
                  <a:pt x="419580" y="467346"/>
                </a:lnTo>
                <a:lnTo>
                  <a:pt x="419580" y="505446"/>
                </a:lnTo>
                <a:cubicBezTo>
                  <a:pt x="419580" y="511161"/>
                  <a:pt x="423390" y="514971"/>
                  <a:pt x="429105" y="514971"/>
                </a:cubicBezTo>
                <a:lnTo>
                  <a:pt x="429105" y="514971"/>
                </a:lnTo>
                <a:lnTo>
                  <a:pt x="467205" y="514971"/>
                </a:lnTo>
                <a:cubicBezTo>
                  <a:pt x="472920" y="514971"/>
                  <a:pt x="476730" y="511161"/>
                  <a:pt x="476730" y="505446"/>
                </a:cubicBezTo>
                <a:lnTo>
                  <a:pt x="476730" y="505446"/>
                </a:lnTo>
                <a:lnTo>
                  <a:pt x="476730" y="467346"/>
                </a:lnTo>
                <a:cubicBezTo>
                  <a:pt x="476730" y="461631"/>
                  <a:pt x="472920" y="457821"/>
                  <a:pt x="467205" y="457821"/>
                </a:cubicBezTo>
                <a:lnTo>
                  <a:pt x="467205" y="457821"/>
                </a:lnTo>
                <a:close/>
                <a:moveTo>
                  <a:pt x="362430" y="19671"/>
                </a:moveTo>
                <a:lnTo>
                  <a:pt x="133830" y="19671"/>
                </a:lnTo>
                <a:cubicBezTo>
                  <a:pt x="123352" y="19671"/>
                  <a:pt x="114780" y="28244"/>
                  <a:pt x="114780" y="38721"/>
                </a:cubicBezTo>
                <a:lnTo>
                  <a:pt x="114780" y="38721"/>
                </a:lnTo>
                <a:lnTo>
                  <a:pt x="114780" y="124446"/>
                </a:lnTo>
                <a:cubicBezTo>
                  <a:pt x="114780" y="134924"/>
                  <a:pt x="123352" y="143496"/>
                  <a:pt x="133830" y="143496"/>
                </a:cubicBezTo>
                <a:lnTo>
                  <a:pt x="133830" y="143496"/>
                </a:lnTo>
                <a:lnTo>
                  <a:pt x="362430" y="143496"/>
                </a:lnTo>
                <a:cubicBezTo>
                  <a:pt x="372908" y="143496"/>
                  <a:pt x="381480" y="134924"/>
                  <a:pt x="381480" y="124446"/>
                </a:cubicBezTo>
                <a:lnTo>
                  <a:pt x="381480" y="124446"/>
                </a:lnTo>
                <a:lnTo>
                  <a:pt x="381480" y="38721"/>
                </a:lnTo>
                <a:cubicBezTo>
                  <a:pt x="381480" y="28244"/>
                  <a:pt x="372908" y="19671"/>
                  <a:pt x="362430" y="19671"/>
                </a:cubicBezTo>
                <a:lnTo>
                  <a:pt x="362430" y="19671"/>
                </a:lnTo>
                <a:close/>
                <a:moveTo>
                  <a:pt x="157643" y="86346"/>
                </a:moveTo>
                <a:cubicBezTo>
                  <a:pt x="165262" y="86346"/>
                  <a:pt x="171930" y="93014"/>
                  <a:pt x="171930" y="100634"/>
                </a:cubicBezTo>
                <a:cubicBezTo>
                  <a:pt x="171930" y="108254"/>
                  <a:pt x="165262" y="114921"/>
                  <a:pt x="157643" y="114921"/>
                </a:cubicBezTo>
                <a:cubicBezTo>
                  <a:pt x="150023" y="114921"/>
                  <a:pt x="143355" y="108254"/>
                  <a:pt x="143355" y="100634"/>
                </a:cubicBezTo>
                <a:cubicBezTo>
                  <a:pt x="143355" y="93014"/>
                  <a:pt x="150023" y="86346"/>
                  <a:pt x="157643" y="86346"/>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23" name="iṡ1îḑê">
            <a:extLst>
              <a:ext uri="{FF2B5EF4-FFF2-40B4-BE49-F238E27FC236}">
                <a16:creationId xmlns:a16="http://schemas.microsoft.com/office/drawing/2014/main" xmlns="" id="{DF7806E7-1039-4035-8C15-3E6309E63270}"/>
              </a:ext>
            </a:extLst>
          </p:cNvPr>
          <p:cNvSpPr/>
          <p:nvPr/>
        </p:nvSpPr>
        <p:spPr>
          <a:xfrm>
            <a:off x="9182298" y="1861212"/>
            <a:ext cx="347113" cy="260334"/>
          </a:xfrm>
          <a:custGeom>
            <a:avLst/>
            <a:gdLst>
              <a:gd name="connsiteX0" fmla="*/ 495908 w 533400"/>
              <a:gd name="connsiteY0" fmla="*/ 621 h 400050"/>
              <a:gd name="connsiteX1" fmla="*/ 534008 w 533400"/>
              <a:gd name="connsiteY1" fmla="*/ 38721 h 400050"/>
              <a:gd name="connsiteX2" fmla="*/ 534008 w 533400"/>
              <a:gd name="connsiteY2" fmla="*/ 38721 h 400050"/>
              <a:gd name="connsiteX3" fmla="*/ 534008 w 533400"/>
              <a:gd name="connsiteY3" fmla="*/ 362571 h 400050"/>
              <a:gd name="connsiteX4" fmla="*/ 495908 w 533400"/>
              <a:gd name="connsiteY4" fmla="*/ 400671 h 400050"/>
              <a:gd name="connsiteX5" fmla="*/ 495908 w 533400"/>
              <a:gd name="connsiteY5" fmla="*/ 400671 h 400050"/>
              <a:gd name="connsiteX6" fmla="*/ 38708 w 533400"/>
              <a:gd name="connsiteY6" fmla="*/ 400671 h 400050"/>
              <a:gd name="connsiteX7" fmla="*/ 608 w 533400"/>
              <a:gd name="connsiteY7" fmla="*/ 362571 h 400050"/>
              <a:gd name="connsiteX8" fmla="*/ 608 w 533400"/>
              <a:gd name="connsiteY8" fmla="*/ 362571 h 400050"/>
              <a:gd name="connsiteX9" fmla="*/ 608 w 533400"/>
              <a:gd name="connsiteY9" fmla="*/ 38721 h 400050"/>
              <a:gd name="connsiteX10" fmla="*/ 38708 w 533400"/>
              <a:gd name="connsiteY10" fmla="*/ 621 h 400050"/>
              <a:gd name="connsiteX11" fmla="*/ 38708 w 533400"/>
              <a:gd name="connsiteY11" fmla="*/ 621 h 400050"/>
              <a:gd name="connsiteX12" fmla="*/ 495908 w 533400"/>
              <a:gd name="connsiteY12" fmla="*/ 621 h 400050"/>
              <a:gd name="connsiteX13" fmla="*/ 361605 w 533400"/>
              <a:gd name="connsiteY13" fmla="*/ 172071 h 400050"/>
              <a:gd name="connsiteX14" fmla="*/ 360653 w 533400"/>
              <a:gd name="connsiteY14" fmla="*/ 173024 h 400050"/>
              <a:gd name="connsiteX15" fmla="*/ 274928 w 533400"/>
              <a:gd name="connsiteY15" fmla="*/ 284466 h 400050"/>
              <a:gd name="connsiteX16" fmla="*/ 272071 w 533400"/>
              <a:gd name="connsiteY16" fmla="*/ 288276 h 400050"/>
              <a:gd name="connsiteX17" fmla="*/ 219683 w 533400"/>
              <a:gd name="connsiteY17" fmla="*/ 290181 h 400050"/>
              <a:gd name="connsiteX18" fmla="*/ 217778 w 533400"/>
              <a:gd name="connsiteY18" fmla="*/ 289229 h 400050"/>
              <a:gd name="connsiteX19" fmla="*/ 154913 w 533400"/>
              <a:gd name="connsiteY19" fmla="*/ 228269 h 400050"/>
              <a:gd name="connsiteX20" fmla="*/ 153961 w 533400"/>
              <a:gd name="connsiteY20" fmla="*/ 227316 h 400050"/>
              <a:gd name="connsiteX21" fmla="*/ 128243 w 533400"/>
              <a:gd name="connsiteY21" fmla="*/ 228269 h 400050"/>
              <a:gd name="connsiteX22" fmla="*/ 127290 w 533400"/>
              <a:gd name="connsiteY22" fmla="*/ 229221 h 400050"/>
              <a:gd name="connsiteX23" fmla="*/ 19658 w 533400"/>
              <a:gd name="connsiteY23" fmla="*/ 354951 h 400050"/>
              <a:gd name="connsiteX24" fmla="*/ 19658 w 533400"/>
              <a:gd name="connsiteY24" fmla="*/ 361619 h 400050"/>
              <a:gd name="connsiteX25" fmla="*/ 37755 w 533400"/>
              <a:gd name="connsiteY25" fmla="*/ 380669 h 400050"/>
              <a:gd name="connsiteX26" fmla="*/ 38708 w 533400"/>
              <a:gd name="connsiteY26" fmla="*/ 380669 h 400050"/>
              <a:gd name="connsiteX27" fmla="*/ 495908 w 533400"/>
              <a:gd name="connsiteY27" fmla="*/ 380669 h 400050"/>
              <a:gd name="connsiteX28" fmla="*/ 514958 w 533400"/>
              <a:gd name="connsiteY28" fmla="*/ 361619 h 400050"/>
              <a:gd name="connsiteX29" fmla="*/ 514958 w 533400"/>
              <a:gd name="connsiteY29" fmla="*/ 361619 h 400050"/>
              <a:gd name="connsiteX30" fmla="*/ 514958 w 533400"/>
              <a:gd name="connsiteY30" fmla="*/ 337806 h 400050"/>
              <a:gd name="connsiteX31" fmla="*/ 391133 w 533400"/>
              <a:gd name="connsiteY31" fmla="*/ 173024 h 400050"/>
              <a:gd name="connsiteX32" fmla="*/ 387323 w 533400"/>
              <a:gd name="connsiteY32" fmla="*/ 169214 h 400050"/>
              <a:gd name="connsiteX33" fmla="*/ 361605 w 533400"/>
              <a:gd name="connsiteY33" fmla="*/ 172071 h 400050"/>
              <a:gd name="connsiteX34" fmla="*/ 495908 w 533400"/>
              <a:gd name="connsiteY34" fmla="*/ 19671 h 400050"/>
              <a:gd name="connsiteX35" fmla="*/ 38708 w 533400"/>
              <a:gd name="connsiteY35" fmla="*/ 19671 h 400050"/>
              <a:gd name="connsiteX36" fmla="*/ 19658 w 533400"/>
              <a:gd name="connsiteY36" fmla="*/ 38721 h 400050"/>
              <a:gd name="connsiteX37" fmla="*/ 19658 w 533400"/>
              <a:gd name="connsiteY37" fmla="*/ 38721 h 400050"/>
              <a:gd name="connsiteX38" fmla="*/ 19658 w 533400"/>
              <a:gd name="connsiteY38" fmla="*/ 327329 h 400050"/>
              <a:gd name="connsiteX39" fmla="*/ 113003 w 533400"/>
              <a:gd name="connsiteY39" fmla="*/ 217791 h 400050"/>
              <a:gd name="connsiteX40" fmla="*/ 166343 w 533400"/>
              <a:gd name="connsiteY40" fmla="*/ 213981 h 400050"/>
              <a:gd name="connsiteX41" fmla="*/ 167296 w 533400"/>
              <a:gd name="connsiteY41" fmla="*/ 214934 h 400050"/>
              <a:gd name="connsiteX42" fmla="*/ 168248 w 533400"/>
              <a:gd name="connsiteY42" fmla="*/ 215886 h 400050"/>
              <a:gd name="connsiteX43" fmla="*/ 231113 w 533400"/>
              <a:gd name="connsiteY43" fmla="*/ 276846 h 400050"/>
              <a:gd name="connsiteX44" fmla="*/ 257783 w 533400"/>
              <a:gd name="connsiteY44" fmla="*/ 276846 h 400050"/>
              <a:gd name="connsiteX45" fmla="*/ 258736 w 533400"/>
              <a:gd name="connsiteY45" fmla="*/ 275894 h 400050"/>
              <a:gd name="connsiteX46" fmla="*/ 259688 w 533400"/>
              <a:gd name="connsiteY46" fmla="*/ 274941 h 400050"/>
              <a:gd name="connsiteX47" fmla="*/ 345413 w 533400"/>
              <a:gd name="connsiteY47" fmla="*/ 163499 h 400050"/>
              <a:gd name="connsiteX48" fmla="*/ 398753 w 533400"/>
              <a:gd name="connsiteY48" fmla="*/ 156831 h 400050"/>
              <a:gd name="connsiteX49" fmla="*/ 404468 w 533400"/>
              <a:gd name="connsiteY49" fmla="*/ 162546 h 400050"/>
              <a:gd name="connsiteX50" fmla="*/ 406373 w 533400"/>
              <a:gd name="connsiteY50" fmla="*/ 164451 h 400050"/>
              <a:gd name="connsiteX51" fmla="*/ 515911 w 533400"/>
              <a:gd name="connsiteY51" fmla="*/ 309231 h 400050"/>
              <a:gd name="connsiteX52" fmla="*/ 515911 w 533400"/>
              <a:gd name="connsiteY52" fmla="*/ 40626 h 400050"/>
              <a:gd name="connsiteX53" fmla="*/ 497813 w 533400"/>
              <a:gd name="connsiteY53" fmla="*/ 21576 h 400050"/>
              <a:gd name="connsiteX54" fmla="*/ 495908 w 533400"/>
              <a:gd name="connsiteY54" fmla="*/ 19671 h 400050"/>
              <a:gd name="connsiteX55" fmla="*/ 95858 w 533400"/>
              <a:gd name="connsiteY55" fmla="*/ 48246 h 400050"/>
              <a:gd name="connsiteX56" fmla="*/ 143483 w 533400"/>
              <a:gd name="connsiteY56" fmla="*/ 95871 h 400050"/>
              <a:gd name="connsiteX57" fmla="*/ 95858 w 533400"/>
              <a:gd name="connsiteY57" fmla="*/ 143496 h 400050"/>
              <a:gd name="connsiteX58" fmla="*/ 48233 w 533400"/>
              <a:gd name="connsiteY58" fmla="*/ 95871 h 400050"/>
              <a:gd name="connsiteX59" fmla="*/ 95858 w 533400"/>
              <a:gd name="connsiteY59" fmla="*/ 48246 h 400050"/>
              <a:gd name="connsiteX60" fmla="*/ 95858 w 533400"/>
              <a:gd name="connsiteY60" fmla="*/ 67296 h 400050"/>
              <a:gd name="connsiteX61" fmla="*/ 67283 w 533400"/>
              <a:gd name="connsiteY61" fmla="*/ 95871 h 400050"/>
              <a:gd name="connsiteX62" fmla="*/ 95858 w 533400"/>
              <a:gd name="connsiteY62" fmla="*/ 124446 h 400050"/>
              <a:gd name="connsiteX63" fmla="*/ 124433 w 533400"/>
              <a:gd name="connsiteY63" fmla="*/ 95871 h 400050"/>
              <a:gd name="connsiteX64" fmla="*/ 95858 w 533400"/>
              <a:gd name="connsiteY64" fmla="*/ 6729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33400" h="400050">
                <a:moveTo>
                  <a:pt x="495908" y="621"/>
                </a:moveTo>
                <a:cubicBezTo>
                  <a:pt x="516863" y="621"/>
                  <a:pt x="534008" y="17766"/>
                  <a:pt x="534008" y="38721"/>
                </a:cubicBezTo>
                <a:lnTo>
                  <a:pt x="534008" y="38721"/>
                </a:lnTo>
                <a:lnTo>
                  <a:pt x="534008" y="362571"/>
                </a:lnTo>
                <a:cubicBezTo>
                  <a:pt x="534008" y="383526"/>
                  <a:pt x="516863" y="400671"/>
                  <a:pt x="495908" y="400671"/>
                </a:cubicBezTo>
                <a:lnTo>
                  <a:pt x="495908" y="400671"/>
                </a:lnTo>
                <a:lnTo>
                  <a:pt x="38708" y="400671"/>
                </a:lnTo>
                <a:cubicBezTo>
                  <a:pt x="17753" y="400671"/>
                  <a:pt x="608" y="383526"/>
                  <a:pt x="608" y="362571"/>
                </a:cubicBezTo>
                <a:lnTo>
                  <a:pt x="608" y="362571"/>
                </a:lnTo>
                <a:lnTo>
                  <a:pt x="608" y="38721"/>
                </a:lnTo>
                <a:cubicBezTo>
                  <a:pt x="608" y="17766"/>
                  <a:pt x="17753" y="621"/>
                  <a:pt x="38708" y="621"/>
                </a:cubicBezTo>
                <a:lnTo>
                  <a:pt x="38708" y="621"/>
                </a:lnTo>
                <a:lnTo>
                  <a:pt x="495908" y="621"/>
                </a:lnTo>
                <a:close/>
                <a:moveTo>
                  <a:pt x="361605" y="172071"/>
                </a:moveTo>
                <a:lnTo>
                  <a:pt x="360653" y="173024"/>
                </a:lnTo>
                <a:lnTo>
                  <a:pt x="274928" y="284466"/>
                </a:lnTo>
                <a:cubicBezTo>
                  <a:pt x="273976" y="285419"/>
                  <a:pt x="273023" y="286371"/>
                  <a:pt x="272071" y="288276"/>
                </a:cubicBezTo>
                <a:cubicBezTo>
                  <a:pt x="257783" y="302564"/>
                  <a:pt x="234923" y="303516"/>
                  <a:pt x="219683" y="290181"/>
                </a:cubicBezTo>
                <a:lnTo>
                  <a:pt x="217778" y="289229"/>
                </a:lnTo>
                <a:lnTo>
                  <a:pt x="154913" y="228269"/>
                </a:lnTo>
                <a:cubicBezTo>
                  <a:pt x="154913" y="228269"/>
                  <a:pt x="153961" y="227316"/>
                  <a:pt x="153961" y="227316"/>
                </a:cubicBezTo>
                <a:cubicBezTo>
                  <a:pt x="146340" y="220649"/>
                  <a:pt x="134911" y="221601"/>
                  <a:pt x="128243" y="228269"/>
                </a:cubicBezTo>
                <a:lnTo>
                  <a:pt x="127290" y="229221"/>
                </a:lnTo>
                <a:lnTo>
                  <a:pt x="19658" y="354951"/>
                </a:lnTo>
                <a:lnTo>
                  <a:pt x="19658" y="361619"/>
                </a:lnTo>
                <a:cubicBezTo>
                  <a:pt x="19658" y="372096"/>
                  <a:pt x="27278" y="379716"/>
                  <a:pt x="37755" y="380669"/>
                </a:cubicBezTo>
                <a:lnTo>
                  <a:pt x="38708" y="380669"/>
                </a:lnTo>
                <a:lnTo>
                  <a:pt x="495908" y="380669"/>
                </a:lnTo>
                <a:cubicBezTo>
                  <a:pt x="506386" y="380669"/>
                  <a:pt x="514958" y="372096"/>
                  <a:pt x="514958" y="361619"/>
                </a:cubicBezTo>
                <a:lnTo>
                  <a:pt x="514958" y="361619"/>
                </a:lnTo>
                <a:lnTo>
                  <a:pt x="514958" y="337806"/>
                </a:lnTo>
                <a:lnTo>
                  <a:pt x="391133" y="173024"/>
                </a:lnTo>
                <a:cubicBezTo>
                  <a:pt x="390180" y="172071"/>
                  <a:pt x="389228" y="170166"/>
                  <a:pt x="387323" y="169214"/>
                </a:cubicBezTo>
                <a:cubicBezTo>
                  <a:pt x="378751" y="164451"/>
                  <a:pt x="368273" y="165404"/>
                  <a:pt x="361605" y="172071"/>
                </a:cubicBezTo>
                <a:close/>
                <a:moveTo>
                  <a:pt x="495908" y="19671"/>
                </a:moveTo>
                <a:lnTo>
                  <a:pt x="38708" y="19671"/>
                </a:lnTo>
                <a:cubicBezTo>
                  <a:pt x="28230" y="19671"/>
                  <a:pt x="19658" y="28244"/>
                  <a:pt x="19658" y="38721"/>
                </a:cubicBezTo>
                <a:lnTo>
                  <a:pt x="19658" y="38721"/>
                </a:lnTo>
                <a:lnTo>
                  <a:pt x="19658" y="327329"/>
                </a:lnTo>
                <a:lnTo>
                  <a:pt x="113003" y="217791"/>
                </a:lnTo>
                <a:cubicBezTo>
                  <a:pt x="126338" y="201599"/>
                  <a:pt x="151103" y="199694"/>
                  <a:pt x="166343" y="213981"/>
                </a:cubicBezTo>
                <a:lnTo>
                  <a:pt x="167296" y="214934"/>
                </a:lnTo>
                <a:lnTo>
                  <a:pt x="168248" y="215886"/>
                </a:lnTo>
                <a:lnTo>
                  <a:pt x="231113" y="276846"/>
                </a:lnTo>
                <a:cubicBezTo>
                  <a:pt x="238733" y="284466"/>
                  <a:pt x="251115" y="284466"/>
                  <a:pt x="257783" y="276846"/>
                </a:cubicBezTo>
                <a:lnTo>
                  <a:pt x="258736" y="275894"/>
                </a:lnTo>
                <a:lnTo>
                  <a:pt x="259688" y="274941"/>
                </a:lnTo>
                <a:lnTo>
                  <a:pt x="345413" y="163499"/>
                </a:lnTo>
                <a:cubicBezTo>
                  <a:pt x="357796" y="146354"/>
                  <a:pt x="382561" y="143496"/>
                  <a:pt x="398753" y="156831"/>
                </a:cubicBezTo>
                <a:cubicBezTo>
                  <a:pt x="400658" y="158736"/>
                  <a:pt x="402563" y="160641"/>
                  <a:pt x="404468" y="162546"/>
                </a:cubicBezTo>
                <a:lnTo>
                  <a:pt x="406373" y="164451"/>
                </a:lnTo>
                <a:lnTo>
                  <a:pt x="515911" y="309231"/>
                </a:lnTo>
                <a:lnTo>
                  <a:pt x="515911" y="40626"/>
                </a:lnTo>
                <a:cubicBezTo>
                  <a:pt x="515911" y="30149"/>
                  <a:pt x="508290" y="22529"/>
                  <a:pt x="497813" y="21576"/>
                </a:cubicBezTo>
                <a:lnTo>
                  <a:pt x="495908" y="19671"/>
                </a:lnTo>
                <a:close/>
                <a:moveTo>
                  <a:pt x="95858" y="48246"/>
                </a:moveTo>
                <a:cubicBezTo>
                  <a:pt x="122528" y="48246"/>
                  <a:pt x="143483" y="69201"/>
                  <a:pt x="143483" y="95871"/>
                </a:cubicBezTo>
                <a:cubicBezTo>
                  <a:pt x="143483" y="122541"/>
                  <a:pt x="122528" y="143496"/>
                  <a:pt x="95858" y="143496"/>
                </a:cubicBezTo>
                <a:cubicBezTo>
                  <a:pt x="69188" y="143496"/>
                  <a:pt x="48233" y="122541"/>
                  <a:pt x="48233" y="95871"/>
                </a:cubicBezTo>
                <a:cubicBezTo>
                  <a:pt x="48233" y="69201"/>
                  <a:pt x="69188" y="48246"/>
                  <a:pt x="95858" y="48246"/>
                </a:cubicBezTo>
                <a:close/>
                <a:moveTo>
                  <a:pt x="95858" y="67296"/>
                </a:moveTo>
                <a:cubicBezTo>
                  <a:pt x="79665" y="67296"/>
                  <a:pt x="67283" y="79679"/>
                  <a:pt x="67283" y="95871"/>
                </a:cubicBezTo>
                <a:cubicBezTo>
                  <a:pt x="67283" y="112064"/>
                  <a:pt x="79665" y="124446"/>
                  <a:pt x="95858" y="124446"/>
                </a:cubicBezTo>
                <a:cubicBezTo>
                  <a:pt x="112051" y="124446"/>
                  <a:pt x="124433" y="112064"/>
                  <a:pt x="124433" y="95871"/>
                </a:cubicBezTo>
                <a:cubicBezTo>
                  <a:pt x="124433" y="79679"/>
                  <a:pt x="112051" y="67296"/>
                  <a:pt x="95858" y="67296"/>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21" name="îṣḷïḋè">
            <a:extLst>
              <a:ext uri="{FF2B5EF4-FFF2-40B4-BE49-F238E27FC236}">
                <a16:creationId xmlns:a16="http://schemas.microsoft.com/office/drawing/2014/main" xmlns="" id="{17B3B1F2-7443-4BB0-A2E2-2966B7A00AD7}"/>
              </a:ext>
            </a:extLst>
          </p:cNvPr>
          <p:cNvSpPr/>
          <p:nvPr/>
        </p:nvSpPr>
        <p:spPr>
          <a:xfrm>
            <a:off x="9197355" y="4281541"/>
            <a:ext cx="316997" cy="347113"/>
          </a:xfrm>
          <a:custGeom>
            <a:avLst/>
            <a:gdLst>
              <a:gd name="connsiteX0" fmla="*/ 367478 w 487121"/>
              <a:gd name="connsiteY0" fmla="*/ 621 h 533400"/>
              <a:gd name="connsiteX1" fmla="*/ 367478 w 487121"/>
              <a:gd name="connsiteY1" fmla="*/ 19671 h 533400"/>
              <a:gd name="connsiteX2" fmla="*/ 338903 w 487121"/>
              <a:gd name="connsiteY2" fmla="*/ 19671 h 533400"/>
              <a:gd name="connsiteX3" fmla="*/ 338903 w 487121"/>
              <a:gd name="connsiteY3" fmla="*/ 135876 h 533400"/>
              <a:gd name="connsiteX4" fmla="*/ 340808 w 487121"/>
              <a:gd name="connsiteY4" fmla="*/ 145401 h 533400"/>
              <a:gd name="connsiteX5" fmla="*/ 341761 w 487121"/>
              <a:gd name="connsiteY5" fmla="*/ 147306 h 533400"/>
              <a:gd name="connsiteX6" fmla="*/ 482731 w 487121"/>
              <a:gd name="connsiteY6" fmla="*/ 464489 h 533400"/>
              <a:gd name="connsiteX7" fmla="*/ 483683 w 487121"/>
              <a:gd name="connsiteY7" fmla="*/ 509256 h 533400"/>
              <a:gd name="connsiteX8" fmla="*/ 447488 w 487121"/>
              <a:gd name="connsiteY8" fmla="*/ 534021 h 533400"/>
              <a:gd name="connsiteX9" fmla="*/ 447488 w 487121"/>
              <a:gd name="connsiteY9" fmla="*/ 534021 h 533400"/>
              <a:gd name="connsiteX10" fmla="*/ 40771 w 487121"/>
              <a:gd name="connsiteY10" fmla="*/ 534021 h 533400"/>
              <a:gd name="connsiteX11" fmla="*/ 4576 w 487121"/>
              <a:gd name="connsiteY11" fmla="*/ 509256 h 533400"/>
              <a:gd name="connsiteX12" fmla="*/ 5528 w 487121"/>
              <a:gd name="connsiteY12" fmla="*/ 464489 h 533400"/>
              <a:gd name="connsiteX13" fmla="*/ 5528 w 487121"/>
              <a:gd name="connsiteY13" fmla="*/ 464489 h 533400"/>
              <a:gd name="connsiteX14" fmla="*/ 146498 w 487121"/>
              <a:gd name="connsiteY14" fmla="*/ 147306 h 533400"/>
              <a:gd name="connsiteX15" fmla="*/ 149356 w 487121"/>
              <a:gd name="connsiteY15" fmla="*/ 135876 h 533400"/>
              <a:gd name="connsiteX16" fmla="*/ 149356 w 487121"/>
              <a:gd name="connsiteY16" fmla="*/ 135876 h 533400"/>
              <a:gd name="connsiteX17" fmla="*/ 149356 w 487121"/>
              <a:gd name="connsiteY17" fmla="*/ 19671 h 533400"/>
              <a:gd name="connsiteX18" fmla="*/ 120781 w 487121"/>
              <a:gd name="connsiteY18" fmla="*/ 19671 h 533400"/>
              <a:gd name="connsiteX19" fmla="*/ 120781 w 487121"/>
              <a:gd name="connsiteY19" fmla="*/ 621 h 533400"/>
              <a:gd name="connsiteX20" fmla="*/ 367478 w 487121"/>
              <a:gd name="connsiteY20" fmla="*/ 621 h 533400"/>
              <a:gd name="connsiteX21" fmla="*/ 252226 w 487121"/>
              <a:gd name="connsiteY21" fmla="*/ 415911 h 533400"/>
              <a:gd name="connsiteX22" fmla="*/ 249368 w 487121"/>
              <a:gd name="connsiteY22" fmla="*/ 417816 h 533400"/>
              <a:gd name="connsiteX23" fmla="*/ 50296 w 487121"/>
              <a:gd name="connsiteY23" fmla="*/ 409244 h 533400"/>
              <a:gd name="connsiteX24" fmla="*/ 22673 w 487121"/>
              <a:gd name="connsiteY24" fmla="*/ 471156 h 533400"/>
              <a:gd name="connsiteX25" fmla="*/ 21721 w 487121"/>
              <a:gd name="connsiteY25" fmla="*/ 501636 h 533400"/>
              <a:gd name="connsiteX26" fmla="*/ 39818 w 487121"/>
              <a:gd name="connsiteY26" fmla="*/ 514019 h 533400"/>
              <a:gd name="connsiteX27" fmla="*/ 39818 w 487121"/>
              <a:gd name="connsiteY27" fmla="*/ 514019 h 533400"/>
              <a:gd name="connsiteX28" fmla="*/ 446536 w 487121"/>
              <a:gd name="connsiteY28" fmla="*/ 514019 h 533400"/>
              <a:gd name="connsiteX29" fmla="*/ 464633 w 487121"/>
              <a:gd name="connsiteY29" fmla="*/ 501636 h 533400"/>
              <a:gd name="connsiteX30" fmla="*/ 463681 w 487121"/>
              <a:gd name="connsiteY30" fmla="*/ 471156 h 533400"/>
              <a:gd name="connsiteX31" fmla="*/ 463681 w 487121"/>
              <a:gd name="connsiteY31" fmla="*/ 471156 h 533400"/>
              <a:gd name="connsiteX32" fmla="*/ 435106 w 487121"/>
              <a:gd name="connsiteY32" fmla="*/ 407339 h 533400"/>
              <a:gd name="connsiteX33" fmla="*/ 434153 w 487121"/>
              <a:gd name="connsiteY33" fmla="*/ 407339 h 533400"/>
              <a:gd name="connsiteX34" fmla="*/ 252226 w 487121"/>
              <a:gd name="connsiteY34" fmla="*/ 415911 h 533400"/>
              <a:gd name="connsiteX35" fmla="*/ 319853 w 487121"/>
              <a:gd name="connsiteY35" fmla="*/ 19671 h 533400"/>
              <a:gd name="connsiteX36" fmla="*/ 167453 w 487121"/>
              <a:gd name="connsiteY36" fmla="*/ 19671 h 533400"/>
              <a:gd name="connsiteX37" fmla="*/ 167453 w 487121"/>
              <a:gd name="connsiteY37" fmla="*/ 135876 h 533400"/>
              <a:gd name="connsiteX38" fmla="*/ 164596 w 487121"/>
              <a:gd name="connsiteY38" fmla="*/ 153021 h 533400"/>
              <a:gd name="connsiteX39" fmla="*/ 164596 w 487121"/>
              <a:gd name="connsiteY39" fmla="*/ 153021 h 533400"/>
              <a:gd name="connsiteX40" fmla="*/ 163643 w 487121"/>
              <a:gd name="connsiteY40" fmla="*/ 155879 h 533400"/>
              <a:gd name="connsiteX41" fmla="*/ 57916 w 487121"/>
              <a:gd name="connsiteY41" fmla="*/ 393051 h 533400"/>
              <a:gd name="connsiteX42" fmla="*/ 235081 w 487121"/>
              <a:gd name="connsiteY42" fmla="*/ 405434 h 533400"/>
              <a:gd name="connsiteX43" fmla="*/ 237938 w 487121"/>
              <a:gd name="connsiteY43" fmla="*/ 403529 h 533400"/>
              <a:gd name="connsiteX44" fmla="*/ 424628 w 487121"/>
              <a:gd name="connsiteY44" fmla="*/ 383526 h 533400"/>
              <a:gd name="connsiteX45" fmla="*/ 323663 w 487121"/>
              <a:gd name="connsiteY45" fmla="*/ 155879 h 533400"/>
              <a:gd name="connsiteX46" fmla="*/ 319853 w 487121"/>
              <a:gd name="connsiteY46" fmla="*/ 136829 h 533400"/>
              <a:gd name="connsiteX47" fmla="*/ 319853 w 487121"/>
              <a:gd name="connsiteY47" fmla="*/ 136829 h 533400"/>
              <a:gd name="connsiteX48" fmla="*/ 319853 w 487121"/>
              <a:gd name="connsiteY48" fmla="*/ 19671 h 533400"/>
              <a:gd name="connsiteX49" fmla="*/ 305566 w 487121"/>
              <a:gd name="connsiteY49" fmla="*/ 248271 h 533400"/>
              <a:gd name="connsiteX50" fmla="*/ 348428 w 487121"/>
              <a:gd name="connsiteY50" fmla="*/ 291134 h 533400"/>
              <a:gd name="connsiteX51" fmla="*/ 305566 w 487121"/>
              <a:gd name="connsiteY51" fmla="*/ 333996 h 533400"/>
              <a:gd name="connsiteX52" fmla="*/ 262703 w 487121"/>
              <a:gd name="connsiteY52" fmla="*/ 291134 h 533400"/>
              <a:gd name="connsiteX53" fmla="*/ 305566 w 487121"/>
              <a:gd name="connsiteY53" fmla="*/ 248271 h 533400"/>
              <a:gd name="connsiteX54" fmla="*/ 305566 w 487121"/>
              <a:gd name="connsiteY54" fmla="*/ 267321 h 533400"/>
              <a:gd name="connsiteX55" fmla="*/ 281753 w 487121"/>
              <a:gd name="connsiteY55" fmla="*/ 291134 h 533400"/>
              <a:gd name="connsiteX56" fmla="*/ 305566 w 487121"/>
              <a:gd name="connsiteY56" fmla="*/ 314946 h 533400"/>
              <a:gd name="connsiteX57" fmla="*/ 329378 w 487121"/>
              <a:gd name="connsiteY57" fmla="*/ 291134 h 533400"/>
              <a:gd name="connsiteX58" fmla="*/ 305566 w 487121"/>
              <a:gd name="connsiteY58" fmla="*/ 26732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87121" h="533400">
                <a:moveTo>
                  <a:pt x="367478" y="621"/>
                </a:moveTo>
                <a:lnTo>
                  <a:pt x="367478" y="19671"/>
                </a:lnTo>
                <a:lnTo>
                  <a:pt x="338903" y="19671"/>
                </a:lnTo>
                <a:lnTo>
                  <a:pt x="338903" y="135876"/>
                </a:lnTo>
                <a:cubicBezTo>
                  <a:pt x="338903" y="138734"/>
                  <a:pt x="339856" y="142544"/>
                  <a:pt x="340808" y="145401"/>
                </a:cubicBezTo>
                <a:lnTo>
                  <a:pt x="341761" y="147306"/>
                </a:lnTo>
                <a:lnTo>
                  <a:pt x="482731" y="464489"/>
                </a:lnTo>
                <a:cubicBezTo>
                  <a:pt x="489398" y="478776"/>
                  <a:pt x="489398" y="494969"/>
                  <a:pt x="483683" y="509256"/>
                </a:cubicBezTo>
                <a:cubicBezTo>
                  <a:pt x="477968" y="524496"/>
                  <a:pt x="463681" y="534021"/>
                  <a:pt x="447488" y="534021"/>
                </a:cubicBezTo>
                <a:lnTo>
                  <a:pt x="447488" y="534021"/>
                </a:lnTo>
                <a:lnTo>
                  <a:pt x="40771" y="534021"/>
                </a:lnTo>
                <a:cubicBezTo>
                  <a:pt x="24578" y="534021"/>
                  <a:pt x="10291" y="524496"/>
                  <a:pt x="4576" y="509256"/>
                </a:cubicBezTo>
                <a:cubicBezTo>
                  <a:pt x="-1139" y="494969"/>
                  <a:pt x="-187" y="478776"/>
                  <a:pt x="5528" y="464489"/>
                </a:cubicBezTo>
                <a:lnTo>
                  <a:pt x="5528" y="464489"/>
                </a:lnTo>
                <a:lnTo>
                  <a:pt x="146498" y="147306"/>
                </a:lnTo>
                <a:cubicBezTo>
                  <a:pt x="148403" y="143496"/>
                  <a:pt x="149356" y="139686"/>
                  <a:pt x="149356" y="135876"/>
                </a:cubicBezTo>
                <a:lnTo>
                  <a:pt x="149356" y="135876"/>
                </a:lnTo>
                <a:lnTo>
                  <a:pt x="149356" y="19671"/>
                </a:lnTo>
                <a:lnTo>
                  <a:pt x="120781" y="19671"/>
                </a:lnTo>
                <a:lnTo>
                  <a:pt x="120781" y="621"/>
                </a:lnTo>
                <a:lnTo>
                  <a:pt x="367478" y="621"/>
                </a:lnTo>
                <a:close/>
                <a:moveTo>
                  <a:pt x="252226" y="415911"/>
                </a:moveTo>
                <a:lnTo>
                  <a:pt x="249368" y="417816"/>
                </a:lnTo>
                <a:cubicBezTo>
                  <a:pt x="194123" y="456869"/>
                  <a:pt x="118876" y="453059"/>
                  <a:pt x="50296" y="409244"/>
                </a:cubicBezTo>
                <a:lnTo>
                  <a:pt x="22673" y="471156"/>
                </a:lnTo>
                <a:cubicBezTo>
                  <a:pt x="18863" y="480681"/>
                  <a:pt x="17911" y="491159"/>
                  <a:pt x="21721" y="501636"/>
                </a:cubicBezTo>
                <a:cubicBezTo>
                  <a:pt x="24578" y="509256"/>
                  <a:pt x="32198" y="514019"/>
                  <a:pt x="39818" y="514019"/>
                </a:cubicBezTo>
                <a:lnTo>
                  <a:pt x="39818" y="514019"/>
                </a:lnTo>
                <a:lnTo>
                  <a:pt x="446536" y="514019"/>
                </a:lnTo>
                <a:cubicBezTo>
                  <a:pt x="455108" y="514019"/>
                  <a:pt x="461776" y="509256"/>
                  <a:pt x="464633" y="501636"/>
                </a:cubicBezTo>
                <a:cubicBezTo>
                  <a:pt x="468443" y="492111"/>
                  <a:pt x="468443" y="480681"/>
                  <a:pt x="463681" y="471156"/>
                </a:cubicBezTo>
                <a:lnTo>
                  <a:pt x="463681" y="471156"/>
                </a:lnTo>
                <a:lnTo>
                  <a:pt x="435106" y="407339"/>
                </a:lnTo>
                <a:lnTo>
                  <a:pt x="434153" y="407339"/>
                </a:lnTo>
                <a:cubicBezTo>
                  <a:pt x="374146" y="378764"/>
                  <a:pt x="301756" y="382574"/>
                  <a:pt x="252226" y="415911"/>
                </a:cubicBezTo>
                <a:close/>
                <a:moveTo>
                  <a:pt x="319853" y="19671"/>
                </a:moveTo>
                <a:lnTo>
                  <a:pt x="167453" y="19671"/>
                </a:lnTo>
                <a:lnTo>
                  <a:pt x="167453" y="135876"/>
                </a:lnTo>
                <a:cubicBezTo>
                  <a:pt x="167453" y="141591"/>
                  <a:pt x="166501" y="147306"/>
                  <a:pt x="164596" y="153021"/>
                </a:cubicBezTo>
                <a:lnTo>
                  <a:pt x="164596" y="153021"/>
                </a:lnTo>
                <a:lnTo>
                  <a:pt x="163643" y="155879"/>
                </a:lnTo>
                <a:lnTo>
                  <a:pt x="57916" y="393051"/>
                </a:lnTo>
                <a:cubicBezTo>
                  <a:pt x="119828" y="433056"/>
                  <a:pt x="186503" y="437819"/>
                  <a:pt x="235081" y="405434"/>
                </a:cubicBezTo>
                <a:lnTo>
                  <a:pt x="237938" y="403529"/>
                </a:lnTo>
                <a:cubicBezTo>
                  <a:pt x="289373" y="367334"/>
                  <a:pt x="360811" y="360666"/>
                  <a:pt x="424628" y="383526"/>
                </a:cubicBezTo>
                <a:lnTo>
                  <a:pt x="323663" y="155879"/>
                </a:lnTo>
                <a:cubicBezTo>
                  <a:pt x="320806" y="150164"/>
                  <a:pt x="319853" y="143496"/>
                  <a:pt x="319853" y="136829"/>
                </a:cubicBezTo>
                <a:lnTo>
                  <a:pt x="319853" y="136829"/>
                </a:lnTo>
                <a:lnTo>
                  <a:pt x="319853" y="19671"/>
                </a:lnTo>
                <a:close/>
                <a:moveTo>
                  <a:pt x="305566" y="248271"/>
                </a:moveTo>
                <a:cubicBezTo>
                  <a:pt x="329378" y="248271"/>
                  <a:pt x="348428" y="267321"/>
                  <a:pt x="348428" y="291134"/>
                </a:cubicBezTo>
                <a:cubicBezTo>
                  <a:pt x="348428" y="314946"/>
                  <a:pt x="329378" y="333996"/>
                  <a:pt x="305566" y="333996"/>
                </a:cubicBezTo>
                <a:cubicBezTo>
                  <a:pt x="281753" y="333996"/>
                  <a:pt x="262703" y="314946"/>
                  <a:pt x="262703" y="291134"/>
                </a:cubicBezTo>
                <a:cubicBezTo>
                  <a:pt x="262703" y="267321"/>
                  <a:pt x="281753" y="248271"/>
                  <a:pt x="305566" y="248271"/>
                </a:cubicBezTo>
                <a:close/>
                <a:moveTo>
                  <a:pt x="305566" y="267321"/>
                </a:moveTo>
                <a:cubicBezTo>
                  <a:pt x="292231" y="267321"/>
                  <a:pt x="281753" y="277799"/>
                  <a:pt x="281753" y="291134"/>
                </a:cubicBezTo>
                <a:cubicBezTo>
                  <a:pt x="281753" y="304469"/>
                  <a:pt x="292231" y="314946"/>
                  <a:pt x="305566" y="314946"/>
                </a:cubicBezTo>
                <a:cubicBezTo>
                  <a:pt x="318901" y="314946"/>
                  <a:pt x="329378" y="304469"/>
                  <a:pt x="329378" y="291134"/>
                </a:cubicBezTo>
                <a:cubicBezTo>
                  <a:pt x="329378" y="277799"/>
                  <a:pt x="318901" y="267321"/>
                  <a:pt x="305566" y="267321"/>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19" name="išḷiḍê">
            <a:extLst>
              <a:ext uri="{FF2B5EF4-FFF2-40B4-BE49-F238E27FC236}">
                <a16:creationId xmlns:a16="http://schemas.microsoft.com/office/drawing/2014/main" xmlns="" id="{7508EAFA-AA03-4967-8F43-AB44BAC1CCBA}"/>
              </a:ext>
            </a:extLst>
          </p:cNvPr>
          <p:cNvSpPr/>
          <p:nvPr/>
        </p:nvSpPr>
        <p:spPr>
          <a:xfrm>
            <a:off x="6529939" y="4281541"/>
            <a:ext cx="347113" cy="347113"/>
          </a:xfrm>
          <a:custGeom>
            <a:avLst/>
            <a:gdLst>
              <a:gd name="connsiteX0" fmla="*/ 343764 w 533400"/>
              <a:gd name="connsiteY0" fmla="*/ 621 h 533400"/>
              <a:gd name="connsiteX1" fmla="*/ 381864 w 533400"/>
              <a:gd name="connsiteY1" fmla="*/ 38721 h 533400"/>
              <a:gd name="connsiteX2" fmla="*/ 381864 w 533400"/>
              <a:gd name="connsiteY2" fmla="*/ 38721 h 533400"/>
              <a:gd name="connsiteX3" fmla="*/ 381864 w 533400"/>
              <a:gd name="connsiteY3" fmla="*/ 114921 h 533400"/>
              <a:gd name="connsiteX4" fmla="*/ 496164 w 533400"/>
              <a:gd name="connsiteY4" fmla="*/ 114921 h 533400"/>
              <a:gd name="connsiteX5" fmla="*/ 534264 w 533400"/>
              <a:gd name="connsiteY5" fmla="*/ 151116 h 533400"/>
              <a:gd name="connsiteX6" fmla="*/ 534264 w 533400"/>
              <a:gd name="connsiteY6" fmla="*/ 153021 h 533400"/>
              <a:gd name="connsiteX7" fmla="*/ 534264 w 533400"/>
              <a:gd name="connsiteY7" fmla="*/ 381621 h 533400"/>
              <a:gd name="connsiteX8" fmla="*/ 498069 w 533400"/>
              <a:gd name="connsiteY8" fmla="*/ 419721 h 533400"/>
              <a:gd name="connsiteX9" fmla="*/ 496164 w 533400"/>
              <a:gd name="connsiteY9" fmla="*/ 419721 h 533400"/>
              <a:gd name="connsiteX10" fmla="*/ 381864 w 533400"/>
              <a:gd name="connsiteY10" fmla="*/ 419721 h 533400"/>
              <a:gd name="connsiteX11" fmla="*/ 381864 w 533400"/>
              <a:gd name="connsiteY11" fmla="*/ 495921 h 533400"/>
              <a:gd name="connsiteX12" fmla="*/ 345669 w 533400"/>
              <a:gd name="connsiteY12" fmla="*/ 534021 h 533400"/>
              <a:gd name="connsiteX13" fmla="*/ 343764 w 533400"/>
              <a:gd name="connsiteY13" fmla="*/ 534021 h 533400"/>
              <a:gd name="connsiteX14" fmla="*/ 191364 w 533400"/>
              <a:gd name="connsiteY14" fmla="*/ 534021 h 533400"/>
              <a:gd name="connsiteX15" fmla="*/ 153264 w 533400"/>
              <a:gd name="connsiteY15" fmla="*/ 495921 h 533400"/>
              <a:gd name="connsiteX16" fmla="*/ 153264 w 533400"/>
              <a:gd name="connsiteY16" fmla="*/ 495921 h 533400"/>
              <a:gd name="connsiteX17" fmla="*/ 153264 w 533400"/>
              <a:gd name="connsiteY17" fmla="*/ 419721 h 533400"/>
              <a:gd name="connsiteX18" fmla="*/ 38964 w 533400"/>
              <a:gd name="connsiteY18" fmla="*/ 419721 h 533400"/>
              <a:gd name="connsiteX19" fmla="*/ 864 w 533400"/>
              <a:gd name="connsiteY19" fmla="*/ 383526 h 533400"/>
              <a:gd name="connsiteX20" fmla="*/ 864 w 533400"/>
              <a:gd name="connsiteY20" fmla="*/ 381621 h 533400"/>
              <a:gd name="connsiteX21" fmla="*/ 864 w 533400"/>
              <a:gd name="connsiteY21" fmla="*/ 197789 h 533400"/>
              <a:gd name="connsiteX22" fmla="*/ 9436 w 533400"/>
              <a:gd name="connsiteY22" fmla="*/ 173976 h 533400"/>
              <a:gd name="connsiteX23" fmla="*/ 11342 w 533400"/>
              <a:gd name="connsiteY23" fmla="*/ 172071 h 533400"/>
              <a:gd name="connsiteX24" fmla="*/ 52299 w 533400"/>
              <a:gd name="connsiteY24" fmla="*/ 127304 h 533400"/>
              <a:gd name="connsiteX25" fmla="*/ 78017 w 533400"/>
              <a:gd name="connsiteY25" fmla="*/ 114921 h 533400"/>
              <a:gd name="connsiteX26" fmla="*/ 79921 w 533400"/>
              <a:gd name="connsiteY26" fmla="*/ 114921 h 533400"/>
              <a:gd name="connsiteX27" fmla="*/ 153264 w 533400"/>
              <a:gd name="connsiteY27" fmla="*/ 114921 h 533400"/>
              <a:gd name="connsiteX28" fmla="*/ 153264 w 533400"/>
              <a:gd name="connsiteY28" fmla="*/ 38721 h 533400"/>
              <a:gd name="connsiteX29" fmla="*/ 189459 w 533400"/>
              <a:gd name="connsiteY29" fmla="*/ 621 h 533400"/>
              <a:gd name="connsiteX30" fmla="*/ 191364 w 533400"/>
              <a:gd name="connsiteY30" fmla="*/ 621 h 533400"/>
              <a:gd name="connsiteX31" fmla="*/ 343764 w 533400"/>
              <a:gd name="connsiteY31" fmla="*/ 621 h 533400"/>
              <a:gd name="connsiteX32" fmla="*/ 343764 w 533400"/>
              <a:gd name="connsiteY32" fmla="*/ 286371 h 533400"/>
              <a:gd name="connsiteX33" fmla="*/ 191364 w 533400"/>
              <a:gd name="connsiteY33" fmla="*/ 286371 h 533400"/>
              <a:gd name="connsiteX34" fmla="*/ 172314 w 533400"/>
              <a:gd name="connsiteY34" fmla="*/ 305421 h 533400"/>
              <a:gd name="connsiteX35" fmla="*/ 172314 w 533400"/>
              <a:gd name="connsiteY35" fmla="*/ 305421 h 533400"/>
              <a:gd name="connsiteX36" fmla="*/ 172314 w 533400"/>
              <a:gd name="connsiteY36" fmla="*/ 495921 h 533400"/>
              <a:gd name="connsiteX37" fmla="*/ 191364 w 533400"/>
              <a:gd name="connsiteY37" fmla="*/ 514971 h 533400"/>
              <a:gd name="connsiteX38" fmla="*/ 191364 w 533400"/>
              <a:gd name="connsiteY38" fmla="*/ 514971 h 533400"/>
              <a:gd name="connsiteX39" fmla="*/ 343764 w 533400"/>
              <a:gd name="connsiteY39" fmla="*/ 514971 h 533400"/>
              <a:gd name="connsiteX40" fmla="*/ 362814 w 533400"/>
              <a:gd name="connsiteY40" fmla="*/ 495921 h 533400"/>
              <a:gd name="connsiteX41" fmla="*/ 362814 w 533400"/>
              <a:gd name="connsiteY41" fmla="*/ 495921 h 533400"/>
              <a:gd name="connsiteX42" fmla="*/ 362814 w 533400"/>
              <a:gd name="connsiteY42" fmla="*/ 305421 h 533400"/>
              <a:gd name="connsiteX43" fmla="*/ 343764 w 533400"/>
              <a:gd name="connsiteY43" fmla="*/ 286371 h 533400"/>
              <a:gd name="connsiteX44" fmla="*/ 343764 w 533400"/>
              <a:gd name="connsiteY44" fmla="*/ 286371 h 533400"/>
              <a:gd name="connsiteX45" fmla="*/ 496164 w 533400"/>
              <a:gd name="connsiteY45" fmla="*/ 133971 h 533400"/>
              <a:gd name="connsiteX46" fmla="*/ 79921 w 533400"/>
              <a:gd name="connsiteY46" fmla="*/ 133971 h 533400"/>
              <a:gd name="connsiteX47" fmla="*/ 67539 w 533400"/>
              <a:gd name="connsiteY47" fmla="*/ 138734 h 533400"/>
              <a:gd name="connsiteX48" fmla="*/ 66586 w 533400"/>
              <a:gd name="connsiteY48" fmla="*/ 139686 h 533400"/>
              <a:gd name="connsiteX49" fmla="*/ 25629 w 533400"/>
              <a:gd name="connsiteY49" fmla="*/ 184454 h 533400"/>
              <a:gd name="connsiteX50" fmla="*/ 20867 w 533400"/>
              <a:gd name="connsiteY50" fmla="*/ 195884 h 533400"/>
              <a:gd name="connsiteX51" fmla="*/ 20867 w 533400"/>
              <a:gd name="connsiteY51" fmla="*/ 197789 h 533400"/>
              <a:gd name="connsiteX52" fmla="*/ 20867 w 533400"/>
              <a:gd name="connsiteY52" fmla="*/ 381621 h 533400"/>
              <a:gd name="connsiteX53" fmla="*/ 38964 w 533400"/>
              <a:gd name="connsiteY53" fmla="*/ 400671 h 533400"/>
              <a:gd name="connsiteX54" fmla="*/ 39917 w 533400"/>
              <a:gd name="connsiteY54" fmla="*/ 400671 h 533400"/>
              <a:gd name="connsiteX55" fmla="*/ 154217 w 533400"/>
              <a:gd name="connsiteY55" fmla="*/ 400671 h 533400"/>
              <a:gd name="connsiteX56" fmla="*/ 154217 w 533400"/>
              <a:gd name="connsiteY56" fmla="*/ 305421 h 533400"/>
              <a:gd name="connsiteX57" fmla="*/ 190411 w 533400"/>
              <a:gd name="connsiteY57" fmla="*/ 267321 h 533400"/>
              <a:gd name="connsiteX58" fmla="*/ 192317 w 533400"/>
              <a:gd name="connsiteY58" fmla="*/ 267321 h 533400"/>
              <a:gd name="connsiteX59" fmla="*/ 344717 w 533400"/>
              <a:gd name="connsiteY59" fmla="*/ 267321 h 533400"/>
              <a:gd name="connsiteX60" fmla="*/ 382817 w 533400"/>
              <a:gd name="connsiteY60" fmla="*/ 305421 h 533400"/>
              <a:gd name="connsiteX61" fmla="*/ 382817 w 533400"/>
              <a:gd name="connsiteY61" fmla="*/ 305421 h 533400"/>
              <a:gd name="connsiteX62" fmla="*/ 382817 w 533400"/>
              <a:gd name="connsiteY62" fmla="*/ 400671 h 533400"/>
              <a:gd name="connsiteX63" fmla="*/ 497117 w 533400"/>
              <a:gd name="connsiteY63" fmla="*/ 400671 h 533400"/>
              <a:gd name="connsiteX64" fmla="*/ 516167 w 533400"/>
              <a:gd name="connsiteY64" fmla="*/ 382574 h 533400"/>
              <a:gd name="connsiteX65" fmla="*/ 516167 w 533400"/>
              <a:gd name="connsiteY65" fmla="*/ 381621 h 533400"/>
              <a:gd name="connsiteX66" fmla="*/ 516167 w 533400"/>
              <a:gd name="connsiteY66" fmla="*/ 153021 h 533400"/>
              <a:gd name="connsiteX67" fmla="*/ 498069 w 533400"/>
              <a:gd name="connsiteY67" fmla="*/ 133971 h 533400"/>
              <a:gd name="connsiteX68" fmla="*/ 496164 w 533400"/>
              <a:gd name="connsiteY68" fmla="*/ 133971 h 533400"/>
              <a:gd name="connsiteX69" fmla="*/ 462827 w 533400"/>
              <a:gd name="connsiteY69" fmla="*/ 172071 h 533400"/>
              <a:gd name="connsiteX70" fmla="*/ 477114 w 533400"/>
              <a:gd name="connsiteY70" fmla="*/ 186359 h 533400"/>
              <a:gd name="connsiteX71" fmla="*/ 462827 w 533400"/>
              <a:gd name="connsiteY71" fmla="*/ 200646 h 533400"/>
              <a:gd name="connsiteX72" fmla="*/ 448539 w 533400"/>
              <a:gd name="connsiteY72" fmla="*/ 186359 h 533400"/>
              <a:gd name="connsiteX73" fmla="*/ 462827 w 533400"/>
              <a:gd name="connsiteY73" fmla="*/ 172071 h 533400"/>
              <a:gd name="connsiteX74" fmla="*/ 343764 w 533400"/>
              <a:gd name="connsiteY74" fmla="*/ 19671 h 533400"/>
              <a:gd name="connsiteX75" fmla="*/ 191364 w 533400"/>
              <a:gd name="connsiteY75" fmla="*/ 19671 h 533400"/>
              <a:gd name="connsiteX76" fmla="*/ 172314 w 533400"/>
              <a:gd name="connsiteY76" fmla="*/ 38721 h 533400"/>
              <a:gd name="connsiteX77" fmla="*/ 172314 w 533400"/>
              <a:gd name="connsiteY77" fmla="*/ 38721 h 533400"/>
              <a:gd name="connsiteX78" fmla="*/ 172314 w 533400"/>
              <a:gd name="connsiteY78" fmla="*/ 114921 h 533400"/>
              <a:gd name="connsiteX79" fmla="*/ 362814 w 533400"/>
              <a:gd name="connsiteY79" fmla="*/ 114921 h 533400"/>
              <a:gd name="connsiteX80" fmla="*/ 362814 w 533400"/>
              <a:gd name="connsiteY80" fmla="*/ 38721 h 533400"/>
              <a:gd name="connsiteX81" fmla="*/ 344717 w 533400"/>
              <a:gd name="connsiteY81" fmla="*/ 19671 h 533400"/>
              <a:gd name="connsiteX82" fmla="*/ 344717 w 533400"/>
              <a:gd name="connsiteY82" fmla="*/ 19671 h 533400"/>
              <a:gd name="connsiteX83" fmla="*/ 343764 w 533400"/>
              <a:gd name="connsiteY83"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33400" h="533400">
                <a:moveTo>
                  <a:pt x="343764" y="621"/>
                </a:moveTo>
                <a:cubicBezTo>
                  <a:pt x="364719" y="621"/>
                  <a:pt x="381864" y="17766"/>
                  <a:pt x="381864" y="38721"/>
                </a:cubicBezTo>
                <a:lnTo>
                  <a:pt x="381864" y="38721"/>
                </a:lnTo>
                <a:lnTo>
                  <a:pt x="381864" y="114921"/>
                </a:lnTo>
                <a:lnTo>
                  <a:pt x="496164" y="114921"/>
                </a:lnTo>
                <a:cubicBezTo>
                  <a:pt x="516167" y="114921"/>
                  <a:pt x="533311" y="131114"/>
                  <a:pt x="534264" y="151116"/>
                </a:cubicBezTo>
                <a:lnTo>
                  <a:pt x="534264" y="153021"/>
                </a:lnTo>
                <a:lnTo>
                  <a:pt x="534264" y="381621"/>
                </a:lnTo>
                <a:cubicBezTo>
                  <a:pt x="534264" y="401624"/>
                  <a:pt x="518071" y="418769"/>
                  <a:pt x="498069" y="419721"/>
                </a:cubicBezTo>
                <a:lnTo>
                  <a:pt x="496164" y="419721"/>
                </a:lnTo>
                <a:lnTo>
                  <a:pt x="381864" y="419721"/>
                </a:lnTo>
                <a:lnTo>
                  <a:pt x="381864" y="495921"/>
                </a:lnTo>
                <a:cubicBezTo>
                  <a:pt x="381864" y="515924"/>
                  <a:pt x="365671" y="533069"/>
                  <a:pt x="345669" y="534021"/>
                </a:cubicBezTo>
                <a:lnTo>
                  <a:pt x="343764" y="534021"/>
                </a:lnTo>
                <a:lnTo>
                  <a:pt x="191364" y="534021"/>
                </a:lnTo>
                <a:cubicBezTo>
                  <a:pt x="170409" y="534021"/>
                  <a:pt x="153264" y="516876"/>
                  <a:pt x="153264" y="495921"/>
                </a:cubicBezTo>
                <a:lnTo>
                  <a:pt x="153264" y="495921"/>
                </a:lnTo>
                <a:lnTo>
                  <a:pt x="153264" y="419721"/>
                </a:lnTo>
                <a:lnTo>
                  <a:pt x="38964" y="419721"/>
                </a:lnTo>
                <a:cubicBezTo>
                  <a:pt x="18961" y="419721"/>
                  <a:pt x="1817" y="403529"/>
                  <a:pt x="864" y="383526"/>
                </a:cubicBezTo>
                <a:lnTo>
                  <a:pt x="864" y="381621"/>
                </a:lnTo>
                <a:lnTo>
                  <a:pt x="864" y="197789"/>
                </a:lnTo>
                <a:cubicBezTo>
                  <a:pt x="864" y="189216"/>
                  <a:pt x="3721" y="180644"/>
                  <a:pt x="9436" y="173976"/>
                </a:cubicBezTo>
                <a:lnTo>
                  <a:pt x="11342" y="172071"/>
                </a:lnTo>
                <a:lnTo>
                  <a:pt x="52299" y="127304"/>
                </a:lnTo>
                <a:cubicBezTo>
                  <a:pt x="58967" y="119684"/>
                  <a:pt x="68492" y="115874"/>
                  <a:pt x="78017" y="114921"/>
                </a:cubicBezTo>
                <a:lnTo>
                  <a:pt x="79921" y="114921"/>
                </a:lnTo>
                <a:lnTo>
                  <a:pt x="153264" y="114921"/>
                </a:lnTo>
                <a:lnTo>
                  <a:pt x="153264" y="38721"/>
                </a:lnTo>
                <a:cubicBezTo>
                  <a:pt x="153264" y="18719"/>
                  <a:pt x="169457" y="1574"/>
                  <a:pt x="189459" y="621"/>
                </a:cubicBezTo>
                <a:lnTo>
                  <a:pt x="191364" y="621"/>
                </a:lnTo>
                <a:lnTo>
                  <a:pt x="343764" y="621"/>
                </a:lnTo>
                <a:close/>
                <a:moveTo>
                  <a:pt x="343764" y="286371"/>
                </a:moveTo>
                <a:lnTo>
                  <a:pt x="191364" y="286371"/>
                </a:lnTo>
                <a:cubicBezTo>
                  <a:pt x="180886" y="286371"/>
                  <a:pt x="172314" y="294944"/>
                  <a:pt x="172314" y="305421"/>
                </a:cubicBezTo>
                <a:lnTo>
                  <a:pt x="172314" y="305421"/>
                </a:lnTo>
                <a:lnTo>
                  <a:pt x="172314" y="495921"/>
                </a:lnTo>
                <a:cubicBezTo>
                  <a:pt x="172314" y="506399"/>
                  <a:pt x="180886" y="514971"/>
                  <a:pt x="191364" y="514971"/>
                </a:cubicBezTo>
                <a:lnTo>
                  <a:pt x="191364" y="514971"/>
                </a:lnTo>
                <a:lnTo>
                  <a:pt x="343764" y="514971"/>
                </a:lnTo>
                <a:cubicBezTo>
                  <a:pt x="354242" y="514971"/>
                  <a:pt x="362814" y="506399"/>
                  <a:pt x="362814" y="495921"/>
                </a:cubicBezTo>
                <a:lnTo>
                  <a:pt x="362814" y="495921"/>
                </a:lnTo>
                <a:lnTo>
                  <a:pt x="362814" y="305421"/>
                </a:lnTo>
                <a:cubicBezTo>
                  <a:pt x="362814" y="294944"/>
                  <a:pt x="354242" y="286371"/>
                  <a:pt x="343764" y="286371"/>
                </a:cubicBezTo>
                <a:lnTo>
                  <a:pt x="343764" y="286371"/>
                </a:lnTo>
                <a:close/>
                <a:moveTo>
                  <a:pt x="496164" y="133971"/>
                </a:moveTo>
                <a:lnTo>
                  <a:pt x="79921" y="133971"/>
                </a:lnTo>
                <a:cubicBezTo>
                  <a:pt x="75159" y="133971"/>
                  <a:pt x="70396" y="135876"/>
                  <a:pt x="67539" y="138734"/>
                </a:cubicBezTo>
                <a:lnTo>
                  <a:pt x="66586" y="139686"/>
                </a:lnTo>
                <a:lnTo>
                  <a:pt x="25629" y="184454"/>
                </a:lnTo>
                <a:cubicBezTo>
                  <a:pt x="22771" y="187311"/>
                  <a:pt x="20867" y="191121"/>
                  <a:pt x="20867" y="195884"/>
                </a:cubicBezTo>
                <a:lnTo>
                  <a:pt x="20867" y="197789"/>
                </a:lnTo>
                <a:lnTo>
                  <a:pt x="20867" y="381621"/>
                </a:lnTo>
                <a:cubicBezTo>
                  <a:pt x="20867" y="392099"/>
                  <a:pt x="28486" y="399719"/>
                  <a:pt x="38964" y="400671"/>
                </a:cubicBezTo>
                <a:lnTo>
                  <a:pt x="39917" y="400671"/>
                </a:lnTo>
                <a:lnTo>
                  <a:pt x="154217" y="400671"/>
                </a:lnTo>
                <a:lnTo>
                  <a:pt x="154217" y="305421"/>
                </a:lnTo>
                <a:cubicBezTo>
                  <a:pt x="154217" y="285419"/>
                  <a:pt x="170409" y="268274"/>
                  <a:pt x="190411" y="267321"/>
                </a:cubicBezTo>
                <a:lnTo>
                  <a:pt x="192317" y="267321"/>
                </a:lnTo>
                <a:lnTo>
                  <a:pt x="344717" y="267321"/>
                </a:lnTo>
                <a:cubicBezTo>
                  <a:pt x="365671" y="267321"/>
                  <a:pt x="382817" y="284466"/>
                  <a:pt x="382817" y="305421"/>
                </a:cubicBezTo>
                <a:lnTo>
                  <a:pt x="382817" y="305421"/>
                </a:lnTo>
                <a:lnTo>
                  <a:pt x="382817" y="400671"/>
                </a:lnTo>
                <a:lnTo>
                  <a:pt x="497117" y="400671"/>
                </a:lnTo>
                <a:cubicBezTo>
                  <a:pt x="507594" y="400671"/>
                  <a:pt x="515214" y="393051"/>
                  <a:pt x="516167" y="382574"/>
                </a:cubicBezTo>
                <a:lnTo>
                  <a:pt x="516167" y="381621"/>
                </a:lnTo>
                <a:lnTo>
                  <a:pt x="516167" y="153021"/>
                </a:lnTo>
                <a:cubicBezTo>
                  <a:pt x="516167" y="142544"/>
                  <a:pt x="508546" y="134924"/>
                  <a:pt x="498069" y="133971"/>
                </a:cubicBezTo>
                <a:lnTo>
                  <a:pt x="496164" y="133971"/>
                </a:lnTo>
                <a:close/>
                <a:moveTo>
                  <a:pt x="462827" y="172071"/>
                </a:moveTo>
                <a:cubicBezTo>
                  <a:pt x="470446" y="172071"/>
                  <a:pt x="477114" y="178739"/>
                  <a:pt x="477114" y="186359"/>
                </a:cubicBezTo>
                <a:cubicBezTo>
                  <a:pt x="477114" y="193979"/>
                  <a:pt x="470446" y="200646"/>
                  <a:pt x="462827" y="200646"/>
                </a:cubicBezTo>
                <a:cubicBezTo>
                  <a:pt x="455207" y="200646"/>
                  <a:pt x="448539" y="193979"/>
                  <a:pt x="448539" y="186359"/>
                </a:cubicBezTo>
                <a:cubicBezTo>
                  <a:pt x="448539" y="178739"/>
                  <a:pt x="455207" y="172071"/>
                  <a:pt x="462827" y="172071"/>
                </a:cubicBezTo>
                <a:close/>
                <a:moveTo>
                  <a:pt x="343764" y="19671"/>
                </a:moveTo>
                <a:lnTo>
                  <a:pt x="191364" y="19671"/>
                </a:lnTo>
                <a:cubicBezTo>
                  <a:pt x="180886" y="19671"/>
                  <a:pt x="172314" y="28244"/>
                  <a:pt x="172314" y="38721"/>
                </a:cubicBezTo>
                <a:lnTo>
                  <a:pt x="172314" y="38721"/>
                </a:lnTo>
                <a:lnTo>
                  <a:pt x="172314" y="114921"/>
                </a:lnTo>
                <a:lnTo>
                  <a:pt x="362814" y="114921"/>
                </a:lnTo>
                <a:lnTo>
                  <a:pt x="362814" y="38721"/>
                </a:lnTo>
                <a:cubicBezTo>
                  <a:pt x="362814" y="28244"/>
                  <a:pt x="355194" y="20624"/>
                  <a:pt x="344717" y="19671"/>
                </a:cubicBezTo>
                <a:lnTo>
                  <a:pt x="344717" y="19671"/>
                </a:lnTo>
                <a:lnTo>
                  <a:pt x="343764" y="19671"/>
                </a:ln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36" name="îşḻiḋê">
            <a:extLst>
              <a:ext uri="{FF2B5EF4-FFF2-40B4-BE49-F238E27FC236}">
                <a16:creationId xmlns:a16="http://schemas.microsoft.com/office/drawing/2014/main" xmlns="" id="{8C9C8709-274E-47B0-8269-005C2FBA84E0}"/>
              </a:ext>
            </a:extLst>
          </p:cNvPr>
          <p:cNvSpPr/>
          <p:nvPr/>
        </p:nvSpPr>
        <p:spPr>
          <a:xfrm>
            <a:off x="2036322" y="1341762"/>
            <a:ext cx="9190478" cy="779361"/>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38" name="Synergistically utilize technically sound portals with frictionless chains. Dramatically customize…">
            <a:extLst>
              <a:ext uri="{FF2B5EF4-FFF2-40B4-BE49-F238E27FC236}">
                <a16:creationId xmlns:a16="http://schemas.microsoft.com/office/drawing/2014/main" xmlns="" id="{F710D32D-72FA-4026-A658-3644F5CDF565}"/>
              </a:ext>
            </a:extLst>
          </p:cNvPr>
          <p:cNvSpPr txBox="1"/>
          <p:nvPr/>
        </p:nvSpPr>
        <p:spPr>
          <a:xfrm>
            <a:off x="2514600" y="1505231"/>
            <a:ext cx="8382000" cy="430887"/>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lvl="0" algn="just"/>
            <a:r>
              <a:rPr lang="id-ID" sz="1400" dirty="0"/>
              <a:t>Bagaimanakah hasil pengembangan sistem informasi geografis penyajian data statistik dalam bentuk peta tematik berbasis web </a:t>
            </a:r>
            <a:r>
              <a:rPr lang="id-ID" sz="1400" dirty="0" smtClean="0"/>
              <a:t> badan </a:t>
            </a:r>
            <a:r>
              <a:rPr lang="id-ID" sz="1400" dirty="0"/>
              <a:t>pusat statistik provinsi sulawesi selatan </a:t>
            </a:r>
            <a:r>
              <a:rPr lang="id-ID" sz="1400" dirty="0" smtClean="0"/>
              <a:t>?</a:t>
            </a:r>
            <a:endParaRPr lang="id-ID" sz="1400" dirty="0"/>
          </a:p>
        </p:txBody>
      </p:sp>
      <p:sp>
        <p:nvSpPr>
          <p:cNvPr id="29" name="îşḻiḋê">
            <a:extLst>
              <a:ext uri="{FF2B5EF4-FFF2-40B4-BE49-F238E27FC236}">
                <a16:creationId xmlns:a16="http://schemas.microsoft.com/office/drawing/2014/main" xmlns="" id="{8C9C8709-274E-47B0-8269-005C2FBA84E0}"/>
              </a:ext>
            </a:extLst>
          </p:cNvPr>
          <p:cNvSpPr/>
          <p:nvPr/>
        </p:nvSpPr>
        <p:spPr>
          <a:xfrm>
            <a:off x="2021114" y="2229264"/>
            <a:ext cx="9436100" cy="1065241"/>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37" name="Synergistically utilize technically sound portals with frictionless chains. Dramatically customize…">
            <a:extLst>
              <a:ext uri="{FF2B5EF4-FFF2-40B4-BE49-F238E27FC236}">
                <a16:creationId xmlns:a16="http://schemas.microsoft.com/office/drawing/2014/main" xmlns="" id="{F710D32D-72FA-4026-A658-3644F5CDF565}"/>
              </a:ext>
            </a:extLst>
          </p:cNvPr>
          <p:cNvSpPr txBox="1"/>
          <p:nvPr/>
        </p:nvSpPr>
        <p:spPr>
          <a:xfrm>
            <a:off x="2531790" y="2340610"/>
            <a:ext cx="8645469" cy="86177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lvl="0" algn="just"/>
            <a:r>
              <a:rPr lang="id-ID" sz="1400" dirty="0"/>
              <a:t>Bagaimanakah hasil pengujian pengembangan sistem informasi geografis penyajian data statistik dalam bentuk peta tematik berbasis web </a:t>
            </a:r>
            <a:r>
              <a:rPr lang="id-ID" sz="1400" dirty="0" smtClean="0"/>
              <a:t>badan </a:t>
            </a:r>
            <a:r>
              <a:rPr lang="id-ID" sz="1400" dirty="0"/>
              <a:t>pusat statistik provinsi sulawesi selatan berdasarkan kualitas perangkat lunak ISO 25010 yang berfokus pada karakteristik </a:t>
            </a:r>
            <a:r>
              <a:rPr lang="id-ID" sz="1400" i="1" dirty="0"/>
              <a:t>functional suitability, performance efficiency, usability, security </a:t>
            </a:r>
            <a:r>
              <a:rPr lang="id-ID" sz="1400" i="1" dirty="0" smtClean="0"/>
              <a:t>,portability, dan Reliability</a:t>
            </a:r>
            <a:r>
              <a:rPr lang="id-ID" sz="1400" dirty="0" smtClean="0"/>
              <a:t>?</a:t>
            </a:r>
            <a:endParaRPr lang="id-ID" sz="1400" dirty="0"/>
          </a:p>
        </p:txBody>
      </p:sp>
      <p:pic>
        <p:nvPicPr>
          <p:cNvPr id="13" name="Picture 3" descr="C:\Users\DIKAVDJ\Downloads\cog-regular-240.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90022" b="90225"/>
          <a:stretch/>
        </p:blipFill>
        <p:spPr bwMode="auto">
          <a:xfrm>
            <a:off x="1091861" y="1446199"/>
            <a:ext cx="577279" cy="56552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DIKAVDJ\Downloads\cog-regular-240.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90022" b="90225"/>
          <a:stretch/>
        </p:blipFill>
        <p:spPr bwMode="auto">
          <a:xfrm>
            <a:off x="1099121" y="2425897"/>
            <a:ext cx="577279" cy="56552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25">
            <a:extLst>
              <a:ext uri="{FF2B5EF4-FFF2-40B4-BE49-F238E27FC236}">
                <a16:creationId xmlns:a16="http://schemas.microsoft.com/office/drawing/2014/main" xmlns="" id="{C25C5D59-7D60-4FD9-B2B8-D6CC45BC36B3}"/>
              </a:ext>
            </a:extLst>
          </p:cNvPr>
          <p:cNvGrpSpPr/>
          <p:nvPr/>
        </p:nvGrpSpPr>
        <p:grpSpPr>
          <a:xfrm>
            <a:off x="273914" y="3602839"/>
            <a:ext cx="4540139" cy="568475"/>
            <a:chOff x="368716" y="402708"/>
            <a:chExt cx="4038184" cy="568475"/>
          </a:xfrm>
        </p:grpSpPr>
        <p:sp>
          <p:nvSpPr>
            <p:cNvPr id="17" name="iṩ1îḓê">
              <a:extLst>
                <a:ext uri="{FF2B5EF4-FFF2-40B4-BE49-F238E27FC236}">
                  <a16:creationId xmlns:a16="http://schemas.microsoft.com/office/drawing/2014/main" xmlns="" id="{1484ECCF-8B50-4324-A439-970B2BA39F8F}"/>
                </a:ext>
              </a:extLst>
            </p:cNvPr>
            <p:cNvSpPr/>
            <p:nvPr/>
          </p:nvSpPr>
          <p:spPr>
            <a:xfrm>
              <a:off x="368716" y="402708"/>
              <a:ext cx="40381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18" name="TextBox 14">
              <a:extLst>
                <a:ext uri="{FF2B5EF4-FFF2-40B4-BE49-F238E27FC236}">
                  <a16:creationId xmlns:a16="http://schemas.microsoft.com/office/drawing/2014/main" xmlns="" id="{2B60E643-5416-48D4-9EA8-8ED2D7497E1D}"/>
                </a:ext>
              </a:extLst>
            </p:cNvPr>
            <p:cNvSpPr txBox="1"/>
            <p:nvPr/>
          </p:nvSpPr>
          <p:spPr>
            <a:xfrm>
              <a:off x="720691" y="524301"/>
              <a:ext cx="3188662"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dirty="0" smtClean="0">
                  <a:solidFill>
                    <a:prstClr val="white"/>
                  </a:solidFill>
                  <a:cs typeface="+mn-ea"/>
                  <a:sym typeface="+mn-lt"/>
                </a:rPr>
                <a:t>TUJUAN </a:t>
              </a:r>
              <a:r>
                <a:rPr lang="id-ID" sz="2000" b="1" spc="600" dirty="0" smtClean="0">
                  <a:solidFill>
                    <a:prstClr val="white"/>
                  </a:solidFill>
                  <a:cs typeface="+mn-ea"/>
                  <a:sym typeface="+mn-lt"/>
                </a:rPr>
                <a:t>MASALAH</a:t>
              </a:r>
              <a:endParaRPr kumimoji="0" lang="en-US" sz="2000" b="1" i="0" u="none" strike="noStrike" kern="1200" cap="none" spc="600" normalizeH="0" baseline="0" noProof="0" dirty="0">
                <a:ln>
                  <a:noFill/>
                </a:ln>
                <a:solidFill>
                  <a:prstClr val="white"/>
                </a:solidFill>
                <a:effectLst/>
                <a:uLnTx/>
                <a:uFillTx/>
                <a:cs typeface="+mn-ea"/>
                <a:sym typeface="+mn-lt"/>
              </a:endParaRPr>
            </a:p>
          </p:txBody>
        </p:sp>
      </p:grpSp>
      <p:sp>
        <p:nvSpPr>
          <p:cNvPr id="20" name="îşḻiḋê">
            <a:extLst>
              <a:ext uri="{FF2B5EF4-FFF2-40B4-BE49-F238E27FC236}">
                <a16:creationId xmlns:a16="http://schemas.microsoft.com/office/drawing/2014/main" xmlns="" id="{8C9C8709-274E-47B0-8269-005C2FBA84E0}"/>
              </a:ext>
            </a:extLst>
          </p:cNvPr>
          <p:cNvSpPr/>
          <p:nvPr/>
        </p:nvSpPr>
        <p:spPr>
          <a:xfrm>
            <a:off x="1935475" y="4585707"/>
            <a:ext cx="9190478" cy="779361"/>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22" name="Synergistically utilize technically sound portals with frictionless chains. Dramatically customize…">
            <a:extLst>
              <a:ext uri="{FF2B5EF4-FFF2-40B4-BE49-F238E27FC236}">
                <a16:creationId xmlns:a16="http://schemas.microsoft.com/office/drawing/2014/main" xmlns="" id="{F710D32D-72FA-4026-A658-3644F5CDF565}"/>
              </a:ext>
            </a:extLst>
          </p:cNvPr>
          <p:cNvSpPr txBox="1"/>
          <p:nvPr/>
        </p:nvSpPr>
        <p:spPr>
          <a:xfrm>
            <a:off x="2413753" y="4749176"/>
            <a:ext cx="8382000" cy="430887"/>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lvl="0" algn="just"/>
            <a:r>
              <a:rPr lang="id-ID" sz="1400" dirty="0"/>
              <a:t>Menghasilkan sistem informasi geografis penyajian data statistik dalam bentuk peta tematik berbasis web badan pusat statistik provinsi sulawesi selatan.</a:t>
            </a:r>
            <a:endParaRPr lang="id-ID" sz="1400" dirty="0"/>
          </a:p>
        </p:txBody>
      </p:sp>
      <p:sp>
        <p:nvSpPr>
          <p:cNvPr id="24" name="îşḻiḋê">
            <a:extLst>
              <a:ext uri="{FF2B5EF4-FFF2-40B4-BE49-F238E27FC236}">
                <a16:creationId xmlns:a16="http://schemas.microsoft.com/office/drawing/2014/main" xmlns="" id="{8C9C8709-274E-47B0-8269-005C2FBA84E0}"/>
              </a:ext>
            </a:extLst>
          </p:cNvPr>
          <p:cNvSpPr/>
          <p:nvPr/>
        </p:nvSpPr>
        <p:spPr>
          <a:xfrm>
            <a:off x="1920267" y="5473209"/>
            <a:ext cx="9436100" cy="1065241"/>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30" name="Synergistically utilize technically sound portals with frictionless chains. Dramatically customize…">
            <a:extLst>
              <a:ext uri="{FF2B5EF4-FFF2-40B4-BE49-F238E27FC236}">
                <a16:creationId xmlns:a16="http://schemas.microsoft.com/office/drawing/2014/main" xmlns="" id="{F710D32D-72FA-4026-A658-3644F5CDF565}"/>
              </a:ext>
            </a:extLst>
          </p:cNvPr>
          <p:cNvSpPr txBox="1"/>
          <p:nvPr/>
        </p:nvSpPr>
        <p:spPr>
          <a:xfrm>
            <a:off x="2430943" y="5584555"/>
            <a:ext cx="8645469" cy="646331"/>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lvl="0" algn="just"/>
            <a:r>
              <a:rPr lang="id-ID" sz="1400" dirty="0"/>
              <a:t>Mengetahui</a:t>
            </a:r>
            <a:r>
              <a:rPr lang="en-US" sz="1400" dirty="0"/>
              <a:t> </a:t>
            </a:r>
            <a:r>
              <a:rPr lang="en-US" sz="1400" dirty="0" err="1"/>
              <a:t>hasil</a:t>
            </a:r>
            <a:r>
              <a:rPr lang="en-US" sz="1400" dirty="0"/>
              <a:t> </a:t>
            </a:r>
            <a:r>
              <a:rPr lang="en-US" sz="1400" dirty="0" err="1"/>
              <a:t>pengujian</a:t>
            </a:r>
            <a:r>
              <a:rPr lang="en-US" sz="1400" dirty="0"/>
              <a:t> </a:t>
            </a:r>
            <a:r>
              <a:rPr lang="id-ID" sz="1400" i="1" dirty="0"/>
              <a:t>functional suitability, performance efficiency, usability, security , portability, </a:t>
            </a:r>
            <a:r>
              <a:rPr lang="id-ID" sz="1400" dirty="0"/>
              <a:t>dan</a:t>
            </a:r>
            <a:r>
              <a:rPr lang="id-ID" sz="1400" i="1" dirty="0"/>
              <a:t> reliability</a:t>
            </a:r>
            <a:r>
              <a:rPr lang="id-ID" sz="1400" dirty="0"/>
              <a:t>  sistem informasi geografis penyajian data statistik dalam bentuk peta tematik berbasis web di badan pusat statistik provinsi sulawesi selatan.</a:t>
            </a:r>
            <a:endParaRPr lang="id-ID" sz="1400" dirty="0"/>
          </a:p>
        </p:txBody>
      </p:sp>
      <p:pic>
        <p:nvPicPr>
          <p:cNvPr id="31" name="Picture 3" descr="C:\Users\DIKAVDJ\Downloads\cog-regular-240.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90022" b="90225"/>
          <a:stretch/>
        </p:blipFill>
        <p:spPr bwMode="auto">
          <a:xfrm>
            <a:off x="991014" y="4690144"/>
            <a:ext cx="577279" cy="56552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C:\Users\DIKAVDJ\Downloads\cog-regular-240.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90022" b="90225"/>
          <a:stretch/>
        </p:blipFill>
        <p:spPr bwMode="auto">
          <a:xfrm>
            <a:off x="998274" y="5669842"/>
            <a:ext cx="577279" cy="5655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112328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22" grpId="0" animBg="1"/>
      <p:bldP spid="3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Freeform 20">
            <a:extLst>
              <a:ext uri="{FF2B5EF4-FFF2-40B4-BE49-F238E27FC236}">
                <a16:creationId xmlns:a16="http://schemas.microsoft.com/office/drawing/2014/main" xmlns="" id="{338FCA91-B2AC-403F-8B0F-3ED017286737}"/>
              </a:ext>
            </a:extLst>
          </p:cNvPr>
          <p:cNvSpPr/>
          <p:nvPr/>
        </p:nvSpPr>
        <p:spPr>
          <a:xfrm>
            <a:off x="4115959" y="1548470"/>
            <a:ext cx="265874" cy="265874"/>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rgbClr val="45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cxnSp>
        <p:nvCxnSpPr>
          <p:cNvPr id="143" name="Straight Connector 142">
            <a:extLst>
              <a:ext uri="{FF2B5EF4-FFF2-40B4-BE49-F238E27FC236}">
                <a16:creationId xmlns:a16="http://schemas.microsoft.com/office/drawing/2014/main" xmlns="" id="{34F5BF88-9596-47CE-B4A0-AAFFC58EB4EB}"/>
              </a:ext>
            </a:extLst>
          </p:cNvPr>
          <p:cNvCxnSpPr/>
          <p:nvPr/>
        </p:nvCxnSpPr>
        <p:spPr>
          <a:xfrm>
            <a:off x="368716" y="4483942"/>
            <a:ext cx="16668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66"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167"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169"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170"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179" name="TextBox 178">
            <a:extLst>
              <a:ext uri="{FF2B5EF4-FFF2-40B4-BE49-F238E27FC236}">
                <a16:creationId xmlns:a16="http://schemas.microsoft.com/office/drawing/2014/main" xmlns="" id="{81941B8E-81B0-4CBF-B46F-AF9559F37D6D}"/>
              </a:ext>
            </a:extLst>
          </p:cNvPr>
          <p:cNvSpPr txBox="1"/>
          <p:nvPr/>
        </p:nvSpPr>
        <p:spPr>
          <a:xfrm>
            <a:off x="368716" y="1685685"/>
            <a:ext cx="4384214" cy="249299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5400" b="1" dirty="0" smtClean="0">
                <a:gradFill>
                  <a:gsLst>
                    <a:gs pos="100000">
                      <a:srgbClr val="BDE8C2">
                        <a:alpha val="96000"/>
                      </a:srgbClr>
                    </a:gs>
                    <a:gs pos="73000">
                      <a:srgbClr val="45C2C2">
                        <a:alpha val="80000"/>
                      </a:srgbClr>
                    </a:gs>
                    <a:gs pos="42000">
                      <a:srgbClr val="0681B0">
                        <a:alpha val="89000"/>
                      </a:srgbClr>
                    </a:gs>
                    <a:gs pos="0">
                      <a:srgbClr val="00248B">
                        <a:alpha val="96000"/>
                      </a:srgbClr>
                    </a:gs>
                  </a:gsLst>
                  <a:path path="circle">
                    <a:fillToRect r="100000" b="100000"/>
                  </a:path>
                </a:gradFill>
                <a:cs typeface="+mn-ea"/>
                <a:sym typeface="+mn-lt"/>
              </a:rPr>
              <a:t>ANALISIS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5400" b="1" i="0" u="none" strike="noStrike" kern="1200" cap="none" spc="0" normalizeH="0" baseline="0" noProof="0" dirty="0" smtClean="0">
                <a:ln>
                  <a:noFill/>
                </a:ln>
                <a:gradFill>
                  <a:gsLst>
                    <a:gs pos="100000">
                      <a:srgbClr val="BDE8C2">
                        <a:alpha val="96000"/>
                      </a:srgbClr>
                    </a:gs>
                    <a:gs pos="73000">
                      <a:srgbClr val="45C2C2">
                        <a:alpha val="80000"/>
                      </a:srgbClr>
                    </a:gs>
                    <a:gs pos="42000">
                      <a:srgbClr val="0681B0">
                        <a:alpha val="89000"/>
                      </a:srgbClr>
                    </a:gs>
                    <a:gs pos="0">
                      <a:srgbClr val="00248B">
                        <a:alpha val="96000"/>
                      </a:srgbClr>
                    </a:gs>
                  </a:gsLst>
                  <a:path path="circle">
                    <a:fillToRect r="100000" b="100000"/>
                  </a:path>
                </a:gradFill>
                <a:effectLst/>
                <a:uLnTx/>
                <a:uFillTx/>
                <a:cs typeface="+mn-ea"/>
                <a:sym typeface="+mn-lt"/>
              </a:rPr>
              <a:t>VALIDITAS</a:t>
            </a:r>
            <a:endParaRPr lang="id-ID" sz="5400" b="1" dirty="0">
              <a:gradFill>
                <a:gsLst>
                  <a:gs pos="100000">
                    <a:srgbClr val="BDE8C2">
                      <a:alpha val="96000"/>
                    </a:srgbClr>
                  </a:gs>
                  <a:gs pos="73000">
                    <a:srgbClr val="45C2C2">
                      <a:alpha val="80000"/>
                    </a:srgbClr>
                  </a:gs>
                  <a:gs pos="42000">
                    <a:srgbClr val="0681B0">
                      <a:alpha val="89000"/>
                    </a:srgbClr>
                  </a:gs>
                  <a:gs pos="0">
                    <a:srgbClr val="00248B">
                      <a:alpha val="96000"/>
                    </a:srgbClr>
                  </a:gs>
                </a:gsLst>
                <a:path path="circle">
                  <a:fillToRect r="100000" b="100000"/>
                </a:path>
              </a:gradFill>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5400" b="1" i="0" u="none" strike="noStrike" kern="1200" cap="none" spc="0" normalizeH="0" baseline="0" noProof="0" dirty="0" smtClean="0">
                <a:ln>
                  <a:noFill/>
                </a:ln>
                <a:gradFill>
                  <a:gsLst>
                    <a:gs pos="100000">
                      <a:srgbClr val="BDE8C2">
                        <a:alpha val="96000"/>
                      </a:srgbClr>
                    </a:gs>
                    <a:gs pos="73000">
                      <a:srgbClr val="45C2C2">
                        <a:alpha val="80000"/>
                      </a:srgbClr>
                    </a:gs>
                    <a:gs pos="42000">
                      <a:srgbClr val="0681B0">
                        <a:alpha val="89000"/>
                      </a:srgbClr>
                    </a:gs>
                    <a:gs pos="0">
                      <a:srgbClr val="00248B">
                        <a:alpha val="96000"/>
                      </a:srgbClr>
                    </a:gs>
                  </a:gsLst>
                  <a:path path="circle">
                    <a:fillToRect r="100000" b="100000"/>
                  </a:path>
                </a:gradFill>
                <a:effectLst/>
                <a:uLnTx/>
                <a:uFillTx/>
                <a:cs typeface="+mn-ea"/>
                <a:sym typeface="+mn-lt"/>
              </a:rPr>
              <a:t>INSTRUMEN</a:t>
            </a:r>
            <a:endParaRPr kumimoji="0" lang="en-US" sz="5400" b="1" i="0" u="none" strike="noStrike" kern="1200" cap="none" spc="0" normalizeH="0" baseline="0" noProof="0" dirty="0">
              <a:ln>
                <a:noFill/>
              </a:ln>
              <a:solidFill>
                <a:srgbClr val="A5A5A5"/>
              </a:solidFill>
              <a:effectLst/>
              <a:uLnTx/>
              <a:uFillTx/>
              <a:cs typeface="+mn-ea"/>
              <a:sym typeface="+mn-lt"/>
            </a:endParaRPr>
          </a:p>
        </p:txBody>
      </p:sp>
      <p:grpSp>
        <p:nvGrpSpPr>
          <p:cNvPr id="32"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33"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4"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35"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36"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7"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38"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39"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40"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41" name="TextBox 14">
            <a:extLst>
              <a:ext uri="{FF2B5EF4-FFF2-40B4-BE49-F238E27FC236}">
                <a16:creationId xmlns:a16="http://schemas.microsoft.com/office/drawing/2014/main" xmlns="" id="{0A372C39-827D-416B-9959-F342A4F110A4}"/>
              </a:ext>
            </a:extLst>
          </p:cNvPr>
          <p:cNvSpPr txBox="1"/>
          <p:nvPr/>
        </p:nvSpPr>
        <p:spPr>
          <a:xfrm>
            <a:off x="1714024" y="530878"/>
            <a:ext cx="300755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dirty="0" smtClean="0">
                <a:solidFill>
                  <a:prstClr val="white"/>
                </a:solidFill>
                <a:cs typeface="+mn-ea"/>
                <a:sym typeface="+mn-lt"/>
              </a:rPr>
              <a:t>ANALISIS DATA</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42"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152714246"/>
              </p:ext>
            </p:extLst>
          </p:nvPr>
        </p:nvGraphicFramePr>
        <p:xfrm>
          <a:off x="5392889" y="1814344"/>
          <a:ext cx="3143577" cy="2777118"/>
        </p:xfrm>
        <a:graphic>
          <a:graphicData uri="http://schemas.openxmlformats.org/drawingml/2006/table">
            <a:tbl>
              <a:tblPr firstRow="1" firstCol="1" bandRow="1">
                <a:tableStyleId>{5C22544A-7EE6-4342-B048-85BDC9FD1C3A}</a:tableStyleId>
              </a:tblPr>
              <a:tblGrid>
                <a:gridCol w="956310"/>
                <a:gridCol w="2187267"/>
              </a:tblGrid>
              <a:tr h="462853">
                <a:tc>
                  <a:txBody>
                    <a:bodyPr/>
                    <a:lstStyle/>
                    <a:p>
                      <a:pPr algn="ctr">
                        <a:lnSpc>
                          <a:spcPct val="200000"/>
                        </a:lnSpc>
                        <a:spcAft>
                          <a:spcPts val="0"/>
                        </a:spcAft>
                      </a:pPr>
                      <a:r>
                        <a:rPr lang="id-ID" sz="1200" dirty="0">
                          <a:effectLst/>
                        </a:rPr>
                        <a:t>Interval</a:t>
                      </a:r>
                      <a:endParaRPr lang="id-ID" sz="1200" dirty="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dirty="0">
                          <a:effectLst/>
                        </a:rPr>
                        <a:t>Kategori</a:t>
                      </a:r>
                      <a:endParaRPr lang="id-ID" sz="1200" dirty="0">
                        <a:effectLst/>
                        <a:latin typeface="Times New Roman"/>
                        <a:ea typeface="Calibri"/>
                        <a:cs typeface="Times New Roman"/>
                      </a:endParaRPr>
                    </a:p>
                  </a:txBody>
                  <a:tcPr marL="68580" marR="68580" marT="0" marB="0"/>
                </a:tc>
              </a:tr>
              <a:tr h="462853">
                <a:tc>
                  <a:txBody>
                    <a:bodyPr/>
                    <a:lstStyle/>
                    <a:p>
                      <a:pPr algn="ctr">
                        <a:lnSpc>
                          <a:spcPct val="200000"/>
                        </a:lnSpc>
                        <a:spcAft>
                          <a:spcPts val="0"/>
                        </a:spcAft>
                        <a:tabLst>
                          <a:tab pos="612140" algn="l"/>
                          <a:tab pos="697865" algn="ctr"/>
                        </a:tabLst>
                      </a:pPr>
                      <a:r>
                        <a:rPr lang="id-ID" sz="1200">
                          <a:effectLst/>
                        </a:rPr>
                        <a:t>4,5≤x≤5</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Sangat Valid</a:t>
                      </a:r>
                      <a:endParaRPr lang="id-ID" sz="1200">
                        <a:effectLst/>
                        <a:latin typeface="Times New Roman"/>
                        <a:ea typeface="Calibri"/>
                        <a:cs typeface="Times New Roman"/>
                      </a:endParaRPr>
                    </a:p>
                  </a:txBody>
                  <a:tcPr marL="68580" marR="68580" marT="0" marB="0"/>
                </a:tc>
              </a:tr>
              <a:tr h="462853">
                <a:tc>
                  <a:txBody>
                    <a:bodyPr/>
                    <a:lstStyle/>
                    <a:p>
                      <a:pPr algn="ctr">
                        <a:lnSpc>
                          <a:spcPct val="200000"/>
                        </a:lnSpc>
                        <a:spcAft>
                          <a:spcPts val="0"/>
                        </a:spcAft>
                      </a:pPr>
                      <a:r>
                        <a:rPr lang="id-ID" sz="1200">
                          <a:effectLst/>
                        </a:rPr>
                        <a:t>3,5≤x&lt;4,5</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Valid</a:t>
                      </a:r>
                      <a:endParaRPr lang="id-ID" sz="1200">
                        <a:effectLst/>
                        <a:latin typeface="Times New Roman"/>
                        <a:ea typeface="Calibri"/>
                        <a:cs typeface="Times New Roman"/>
                      </a:endParaRPr>
                    </a:p>
                  </a:txBody>
                  <a:tcPr marL="68580" marR="68580" marT="0" marB="0"/>
                </a:tc>
              </a:tr>
              <a:tr h="462853">
                <a:tc>
                  <a:txBody>
                    <a:bodyPr/>
                    <a:lstStyle/>
                    <a:p>
                      <a:pPr algn="ctr">
                        <a:lnSpc>
                          <a:spcPct val="200000"/>
                        </a:lnSpc>
                        <a:spcAft>
                          <a:spcPts val="0"/>
                        </a:spcAft>
                      </a:pPr>
                      <a:r>
                        <a:rPr lang="id-ID" sz="1200">
                          <a:effectLst/>
                        </a:rPr>
                        <a:t>2,5≤x&lt;,5</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Cukup Valid</a:t>
                      </a:r>
                      <a:endParaRPr lang="id-ID" sz="1200">
                        <a:effectLst/>
                        <a:latin typeface="Times New Roman"/>
                        <a:ea typeface="Calibri"/>
                        <a:cs typeface="Times New Roman"/>
                      </a:endParaRPr>
                    </a:p>
                  </a:txBody>
                  <a:tcPr marL="68580" marR="68580" marT="0" marB="0"/>
                </a:tc>
              </a:tr>
              <a:tr h="462853">
                <a:tc>
                  <a:txBody>
                    <a:bodyPr/>
                    <a:lstStyle/>
                    <a:p>
                      <a:pPr algn="ctr">
                        <a:lnSpc>
                          <a:spcPct val="200000"/>
                        </a:lnSpc>
                        <a:spcAft>
                          <a:spcPts val="0"/>
                        </a:spcAft>
                      </a:pPr>
                      <a:r>
                        <a:rPr lang="id-ID" sz="1200">
                          <a:effectLst/>
                        </a:rPr>
                        <a:t>1,5≤x&lt;2,5</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Kurang Valid</a:t>
                      </a:r>
                      <a:endParaRPr lang="id-ID" sz="1200">
                        <a:effectLst/>
                        <a:latin typeface="Times New Roman"/>
                        <a:ea typeface="Calibri"/>
                        <a:cs typeface="Times New Roman"/>
                      </a:endParaRPr>
                    </a:p>
                  </a:txBody>
                  <a:tcPr marL="68580" marR="68580" marT="0" marB="0"/>
                </a:tc>
              </a:tr>
              <a:tr h="462853">
                <a:tc>
                  <a:txBody>
                    <a:bodyPr/>
                    <a:lstStyle/>
                    <a:p>
                      <a:pPr algn="ctr">
                        <a:lnSpc>
                          <a:spcPct val="200000"/>
                        </a:lnSpc>
                        <a:spcAft>
                          <a:spcPts val="0"/>
                        </a:spcAft>
                      </a:pPr>
                      <a:r>
                        <a:rPr lang="id-ID" sz="1200">
                          <a:effectLst/>
                        </a:rPr>
                        <a:t>x≤1,5</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dirty="0">
                          <a:effectLst/>
                        </a:rPr>
                        <a:t>Tidak Valid</a:t>
                      </a:r>
                      <a:endParaRPr lang="id-ID" sz="1200" dirty="0">
                        <a:effectLst/>
                        <a:latin typeface="Times New Roman"/>
                        <a:ea typeface="Calibri"/>
                        <a:cs typeface="Times New Roman"/>
                      </a:endParaRPr>
                    </a:p>
                  </a:txBody>
                  <a:tcPr marL="68580" marR="68580"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016673977"/>
              </p:ext>
            </p:extLst>
          </p:nvPr>
        </p:nvGraphicFramePr>
        <p:xfrm>
          <a:off x="9041040" y="1838064"/>
          <a:ext cx="2657474" cy="2645878"/>
        </p:xfrm>
        <a:graphic>
          <a:graphicData uri="http://schemas.openxmlformats.org/drawingml/2006/table">
            <a:tbl>
              <a:tblPr firstRow="1" firstCol="1" bandRow="1">
                <a:tableStyleId>{5C22544A-7EE6-4342-B048-85BDC9FD1C3A}</a:tableStyleId>
              </a:tblPr>
              <a:tblGrid>
                <a:gridCol w="2052817"/>
                <a:gridCol w="604657"/>
              </a:tblGrid>
              <a:tr h="434603">
                <a:tc>
                  <a:txBody>
                    <a:bodyPr/>
                    <a:lstStyle/>
                    <a:p>
                      <a:pPr algn="ctr">
                        <a:lnSpc>
                          <a:spcPct val="200000"/>
                        </a:lnSpc>
                        <a:spcAft>
                          <a:spcPts val="0"/>
                        </a:spcAft>
                      </a:pPr>
                      <a:r>
                        <a:rPr lang="id-ID" sz="1200" dirty="0">
                          <a:effectLst/>
                        </a:rPr>
                        <a:t>Jawaban </a:t>
                      </a:r>
                      <a:endParaRPr lang="id-ID" sz="1200" dirty="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dirty="0">
                          <a:effectLst/>
                        </a:rPr>
                        <a:t>Skor</a:t>
                      </a:r>
                      <a:endParaRPr lang="id-ID" sz="1200" dirty="0">
                        <a:effectLst/>
                        <a:latin typeface="Times New Roman"/>
                        <a:ea typeface="Calibri"/>
                        <a:cs typeface="Times New Roman"/>
                      </a:endParaRPr>
                    </a:p>
                  </a:txBody>
                  <a:tcPr marL="68580" marR="68580" marT="0" marB="0"/>
                </a:tc>
              </a:tr>
              <a:tr h="442255">
                <a:tc>
                  <a:txBody>
                    <a:bodyPr/>
                    <a:lstStyle/>
                    <a:p>
                      <a:pPr algn="just">
                        <a:lnSpc>
                          <a:spcPct val="200000"/>
                        </a:lnSpc>
                        <a:spcAft>
                          <a:spcPts val="0"/>
                        </a:spcAft>
                      </a:pPr>
                      <a:r>
                        <a:rPr lang="id-ID" sz="1200">
                          <a:effectLst/>
                        </a:rPr>
                        <a:t>Sangat Setuju</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5</a:t>
                      </a:r>
                      <a:endParaRPr lang="id-ID" sz="1200">
                        <a:effectLst/>
                        <a:latin typeface="Times New Roman"/>
                        <a:ea typeface="Calibri"/>
                        <a:cs typeface="Times New Roman"/>
                      </a:endParaRPr>
                    </a:p>
                  </a:txBody>
                  <a:tcPr marL="68580" marR="68580" marT="0" marB="0"/>
                </a:tc>
              </a:tr>
              <a:tr h="442255">
                <a:tc>
                  <a:txBody>
                    <a:bodyPr/>
                    <a:lstStyle/>
                    <a:p>
                      <a:pPr algn="just">
                        <a:lnSpc>
                          <a:spcPct val="200000"/>
                        </a:lnSpc>
                        <a:spcAft>
                          <a:spcPts val="0"/>
                        </a:spcAft>
                      </a:pPr>
                      <a:r>
                        <a:rPr lang="id-ID" sz="1200">
                          <a:effectLst/>
                        </a:rPr>
                        <a:t>Setuju</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4</a:t>
                      </a:r>
                      <a:endParaRPr lang="id-ID" sz="1200">
                        <a:effectLst/>
                        <a:latin typeface="Times New Roman"/>
                        <a:ea typeface="Calibri"/>
                        <a:cs typeface="Times New Roman"/>
                      </a:endParaRPr>
                    </a:p>
                  </a:txBody>
                  <a:tcPr marL="68580" marR="68580" marT="0" marB="0"/>
                </a:tc>
              </a:tr>
              <a:tr h="442255">
                <a:tc>
                  <a:txBody>
                    <a:bodyPr/>
                    <a:lstStyle/>
                    <a:p>
                      <a:pPr algn="just">
                        <a:lnSpc>
                          <a:spcPct val="200000"/>
                        </a:lnSpc>
                        <a:spcAft>
                          <a:spcPts val="0"/>
                        </a:spcAft>
                      </a:pPr>
                      <a:r>
                        <a:rPr lang="id-ID" sz="1200">
                          <a:effectLst/>
                        </a:rPr>
                        <a:t>Kurang Setuju</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3</a:t>
                      </a:r>
                      <a:endParaRPr lang="id-ID" sz="1200">
                        <a:effectLst/>
                        <a:latin typeface="Times New Roman"/>
                        <a:ea typeface="Calibri"/>
                        <a:cs typeface="Times New Roman"/>
                      </a:endParaRPr>
                    </a:p>
                  </a:txBody>
                  <a:tcPr marL="68580" marR="68580" marT="0" marB="0"/>
                </a:tc>
              </a:tr>
              <a:tr h="442255">
                <a:tc>
                  <a:txBody>
                    <a:bodyPr/>
                    <a:lstStyle/>
                    <a:p>
                      <a:pPr algn="just">
                        <a:lnSpc>
                          <a:spcPct val="200000"/>
                        </a:lnSpc>
                        <a:spcAft>
                          <a:spcPts val="0"/>
                        </a:spcAft>
                      </a:pPr>
                      <a:r>
                        <a:rPr lang="id-ID" sz="1200">
                          <a:effectLst/>
                        </a:rPr>
                        <a:t>Tidak Setuju</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dirty="0">
                          <a:effectLst/>
                        </a:rPr>
                        <a:t>2</a:t>
                      </a:r>
                      <a:endParaRPr lang="id-ID" sz="1200" dirty="0">
                        <a:effectLst/>
                        <a:latin typeface="Times New Roman"/>
                        <a:ea typeface="Calibri"/>
                        <a:cs typeface="Times New Roman"/>
                      </a:endParaRPr>
                    </a:p>
                  </a:txBody>
                  <a:tcPr marL="68580" marR="68580" marT="0" marB="0"/>
                </a:tc>
              </a:tr>
              <a:tr h="442255">
                <a:tc>
                  <a:txBody>
                    <a:bodyPr/>
                    <a:lstStyle/>
                    <a:p>
                      <a:pPr algn="just">
                        <a:lnSpc>
                          <a:spcPct val="200000"/>
                        </a:lnSpc>
                        <a:spcAft>
                          <a:spcPts val="0"/>
                        </a:spcAft>
                      </a:pPr>
                      <a:r>
                        <a:rPr lang="id-ID" sz="1200">
                          <a:effectLst/>
                        </a:rPr>
                        <a:t>Sangat Tidak Setuju</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dirty="0">
                          <a:effectLst/>
                        </a:rPr>
                        <a:t>1</a:t>
                      </a:r>
                      <a:endParaRPr lang="id-ID" sz="1200" dirty="0">
                        <a:effectLst/>
                        <a:latin typeface="Times New Roman"/>
                        <a:ea typeface="Calibri"/>
                        <a:cs typeface="Times New Roman"/>
                      </a:endParaRPr>
                    </a:p>
                  </a:txBody>
                  <a:tcPr marL="68580" marR="68580" marT="0" marB="0"/>
                </a:tc>
              </a:tr>
            </a:tbl>
          </a:graphicData>
        </a:graphic>
      </p:graphicFrame>
      <p:sp>
        <p:nvSpPr>
          <p:cNvPr id="47" name="TextBox 46">
            <a:extLst>
              <a:ext uri="{FF2B5EF4-FFF2-40B4-BE49-F238E27FC236}">
                <a16:creationId xmlns:a16="http://schemas.microsoft.com/office/drawing/2014/main" xmlns="" id="{81941B8E-81B0-4CBF-B46F-AF9559F37D6D}"/>
              </a:ext>
            </a:extLst>
          </p:cNvPr>
          <p:cNvSpPr txBox="1"/>
          <p:nvPr/>
        </p:nvSpPr>
        <p:spPr>
          <a:xfrm>
            <a:off x="9011106" y="1363804"/>
            <a:ext cx="119205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2400" b="1" dirty="0">
                <a:solidFill>
                  <a:schemeClr val="tx2"/>
                </a:solidFill>
                <a:cs typeface="+mn-ea"/>
                <a:sym typeface="+mn-lt"/>
              </a:rPr>
              <a:t>S</a:t>
            </a:r>
            <a:r>
              <a:rPr lang="id-ID" sz="2400" b="1" dirty="0" smtClean="0">
                <a:solidFill>
                  <a:schemeClr val="tx2"/>
                </a:solidFill>
                <a:cs typeface="+mn-ea"/>
                <a:sym typeface="+mn-lt"/>
              </a:rPr>
              <a:t>koring</a:t>
            </a:r>
            <a:endParaRPr kumimoji="0" lang="en-US" sz="2400" b="1" i="0" u="none" strike="noStrike" kern="1200" cap="none" spc="0" normalizeH="0" baseline="0" noProof="0" dirty="0">
              <a:ln>
                <a:noFill/>
              </a:ln>
              <a:solidFill>
                <a:schemeClr val="tx2"/>
              </a:solidFill>
              <a:effectLst/>
              <a:uLnTx/>
              <a:uFillTx/>
              <a:cs typeface="+mn-ea"/>
              <a:sym typeface="+mn-lt"/>
            </a:endParaRPr>
          </a:p>
        </p:txBody>
      </p:sp>
      <p:sp>
        <p:nvSpPr>
          <p:cNvPr id="48" name="TextBox 47">
            <a:extLst>
              <a:ext uri="{FF2B5EF4-FFF2-40B4-BE49-F238E27FC236}">
                <a16:creationId xmlns:a16="http://schemas.microsoft.com/office/drawing/2014/main" xmlns="" id="{81941B8E-81B0-4CBF-B46F-AF9559F37D6D}"/>
              </a:ext>
            </a:extLst>
          </p:cNvPr>
          <p:cNvSpPr txBox="1"/>
          <p:nvPr/>
        </p:nvSpPr>
        <p:spPr>
          <a:xfrm>
            <a:off x="5392889" y="1402787"/>
            <a:ext cx="213949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2000" b="1" dirty="0" smtClean="0">
                <a:solidFill>
                  <a:schemeClr val="tx2"/>
                </a:solidFill>
                <a:cs typeface="+mn-ea"/>
                <a:sym typeface="+mn-lt"/>
              </a:rPr>
              <a:t>Pengukuran Ahli</a:t>
            </a:r>
            <a:endParaRPr kumimoji="0" lang="en-US" sz="2000" b="1" i="0" u="none" strike="noStrike" kern="1200" cap="none" spc="0" normalizeH="0" baseline="0" noProof="0" dirty="0">
              <a:ln>
                <a:noFill/>
              </a:ln>
              <a:solidFill>
                <a:schemeClr val="tx2"/>
              </a:solidFill>
              <a:effectLst/>
              <a:uLnTx/>
              <a:uFillTx/>
              <a:cs typeface="+mn-ea"/>
              <a:sym typeface="+mn-lt"/>
            </a:endParaRPr>
          </a:p>
        </p:txBody>
      </p:sp>
      <p:pic>
        <p:nvPicPr>
          <p:cNvPr id="24" name="Picture 23"/>
          <p:cNvPicPr/>
          <p:nvPr/>
        </p:nvPicPr>
        <p:blipFill>
          <a:blip r:embed="rId2"/>
          <a:stretch>
            <a:fillRect/>
          </a:stretch>
        </p:blipFill>
        <p:spPr>
          <a:xfrm>
            <a:off x="5392889" y="4914900"/>
            <a:ext cx="2850069" cy="1424940"/>
          </a:xfrm>
          <a:prstGeom prst="rect">
            <a:avLst/>
          </a:prstGeom>
          <a:ln w="57150">
            <a:solidFill>
              <a:schemeClr val="accent1"/>
            </a:solidFill>
          </a:ln>
        </p:spPr>
      </p:pic>
    </p:spTree>
    <p:extLst>
      <p:ext uri="{BB962C8B-B14F-4D97-AF65-F5344CB8AC3E}">
        <p14:creationId xmlns:p14="http://schemas.microsoft.com/office/powerpoint/2010/main" val="28689870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Freeform 20">
            <a:extLst>
              <a:ext uri="{FF2B5EF4-FFF2-40B4-BE49-F238E27FC236}">
                <a16:creationId xmlns:a16="http://schemas.microsoft.com/office/drawing/2014/main" xmlns="" id="{338FCA91-B2AC-403F-8B0F-3ED017286737}"/>
              </a:ext>
            </a:extLst>
          </p:cNvPr>
          <p:cNvSpPr/>
          <p:nvPr/>
        </p:nvSpPr>
        <p:spPr>
          <a:xfrm>
            <a:off x="4115959" y="1548470"/>
            <a:ext cx="265874" cy="265874"/>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rgbClr val="45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cxnSp>
        <p:nvCxnSpPr>
          <p:cNvPr id="143" name="Straight Connector 142">
            <a:extLst>
              <a:ext uri="{FF2B5EF4-FFF2-40B4-BE49-F238E27FC236}">
                <a16:creationId xmlns:a16="http://schemas.microsoft.com/office/drawing/2014/main" xmlns="" id="{34F5BF88-9596-47CE-B4A0-AAFFC58EB4EB}"/>
              </a:ext>
            </a:extLst>
          </p:cNvPr>
          <p:cNvCxnSpPr/>
          <p:nvPr/>
        </p:nvCxnSpPr>
        <p:spPr>
          <a:xfrm>
            <a:off x="368716" y="5993428"/>
            <a:ext cx="16668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66"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167"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169"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170"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179" name="TextBox 178">
            <a:extLst>
              <a:ext uri="{FF2B5EF4-FFF2-40B4-BE49-F238E27FC236}">
                <a16:creationId xmlns:a16="http://schemas.microsoft.com/office/drawing/2014/main" xmlns="" id="{81941B8E-81B0-4CBF-B46F-AF9559F37D6D}"/>
              </a:ext>
            </a:extLst>
          </p:cNvPr>
          <p:cNvSpPr txBox="1"/>
          <p:nvPr/>
        </p:nvSpPr>
        <p:spPr>
          <a:xfrm>
            <a:off x="368716" y="1685685"/>
            <a:ext cx="4746812" cy="135421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4400" b="1" dirty="0" smtClean="0">
                <a:gradFill>
                  <a:gsLst>
                    <a:gs pos="100000">
                      <a:srgbClr val="BDE8C2">
                        <a:alpha val="96000"/>
                      </a:srgbClr>
                    </a:gs>
                    <a:gs pos="73000">
                      <a:srgbClr val="45C2C2">
                        <a:alpha val="80000"/>
                      </a:srgbClr>
                    </a:gs>
                    <a:gs pos="42000">
                      <a:srgbClr val="0681B0">
                        <a:alpha val="89000"/>
                      </a:srgbClr>
                    </a:gs>
                    <a:gs pos="0">
                      <a:srgbClr val="00248B">
                        <a:alpha val="96000"/>
                      </a:srgbClr>
                    </a:gs>
                  </a:gsLst>
                  <a:path path="circle">
                    <a:fillToRect r="100000" b="100000"/>
                  </a:path>
                </a:gradFill>
                <a:cs typeface="+mn-ea"/>
                <a:sym typeface="+mn-lt"/>
              </a:rPr>
              <a:t>FUNCTIONALITY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4400" b="1" i="0" u="none" strike="noStrike" kern="1200" cap="none" spc="0" normalizeH="0" baseline="0" noProof="0" dirty="0" smtClean="0">
                <a:ln>
                  <a:noFill/>
                </a:ln>
                <a:gradFill>
                  <a:gsLst>
                    <a:gs pos="100000">
                      <a:srgbClr val="BDE8C2">
                        <a:alpha val="96000"/>
                      </a:srgbClr>
                    </a:gs>
                    <a:gs pos="73000">
                      <a:srgbClr val="45C2C2">
                        <a:alpha val="80000"/>
                      </a:srgbClr>
                    </a:gs>
                    <a:gs pos="42000">
                      <a:srgbClr val="0681B0">
                        <a:alpha val="89000"/>
                      </a:srgbClr>
                    </a:gs>
                    <a:gs pos="0">
                      <a:srgbClr val="00248B">
                        <a:alpha val="96000"/>
                      </a:srgbClr>
                    </a:gs>
                  </a:gsLst>
                  <a:path path="circle">
                    <a:fillToRect r="100000" b="100000"/>
                  </a:path>
                </a:gradFill>
                <a:effectLst/>
                <a:uLnTx/>
                <a:uFillTx/>
                <a:cs typeface="+mn-ea"/>
                <a:sym typeface="+mn-lt"/>
              </a:rPr>
              <a:t>SUITABILITY</a:t>
            </a:r>
            <a:endParaRPr kumimoji="0" lang="en-US" sz="4400" b="1" i="0" u="none" strike="noStrike" kern="1200" cap="none" spc="0" normalizeH="0" baseline="0" noProof="0" dirty="0">
              <a:ln>
                <a:noFill/>
              </a:ln>
              <a:solidFill>
                <a:srgbClr val="A5A5A5"/>
              </a:solidFill>
              <a:effectLst/>
              <a:uLnTx/>
              <a:uFillTx/>
              <a:cs typeface="+mn-ea"/>
              <a:sym typeface="+mn-lt"/>
            </a:endParaRPr>
          </a:p>
        </p:txBody>
      </p:sp>
      <p:grpSp>
        <p:nvGrpSpPr>
          <p:cNvPr id="32"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33"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4"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35"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36"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7"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38"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39"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40"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41" name="TextBox 14">
            <a:extLst>
              <a:ext uri="{FF2B5EF4-FFF2-40B4-BE49-F238E27FC236}">
                <a16:creationId xmlns:a16="http://schemas.microsoft.com/office/drawing/2014/main" xmlns="" id="{0A372C39-827D-416B-9959-F342A4F110A4}"/>
              </a:ext>
            </a:extLst>
          </p:cNvPr>
          <p:cNvSpPr txBox="1"/>
          <p:nvPr/>
        </p:nvSpPr>
        <p:spPr>
          <a:xfrm>
            <a:off x="1714024" y="530878"/>
            <a:ext cx="300755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dirty="0" smtClean="0">
                <a:solidFill>
                  <a:prstClr val="white"/>
                </a:solidFill>
                <a:cs typeface="+mn-ea"/>
                <a:sym typeface="+mn-lt"/>
              </a:rPr>
              <a:t>ANALISIS DATA</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42"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7" name="TextBox 46">
            <a:extLst>
              <a:ext uri="{FF2B5EF4-FFF2-40B4-BE49-F238E27FC236}">
                <a16:creationId xmlns:a16="http://schemas.microsoft.com/office/drawing/2014/main" xmlns="" id="{81941B8E-81B0-4CBF-B46F-AF9559F37D6D}"/>
              </a:ext>
            </a:extLst>
          </p:cNvPr>
          <p:cNvSpPr txBox="1"/>
          <p:nvPr/>
        </p:nvSpPr>
        <p:spPr>
          <a:xfrm>
            <a:off x="9156246" y="2524924"/>
            <a:ext cx="283000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2400" b="1" dirty="0" smtClean="0">
                <a:solidFill>
                  <a:schemeClr val="tx2"/>
                </a:solidFill>
                <a:cs typeface="+mn-ea"/>
                <a:sym typeface="+mn-lt"/>
              </a:rPr>
              <a:t>Konversi Penilaian</a:t>
            </a:r>
            <a:endParaRPr kumimoji="0" lang="en-US" sz="2400" b="1" i="0" u="none" strike="noStrike" kern="1200" cap="none" spc="0" normalizeH="0" baseline="0" noProof="0" dirty="0">
              <a:ln>
                <a:noFill/>
              </a:ln>
              <a:solidFill>
                <a:schemeClr val="tx2"/>
              </a:solidFill>
              <a:effectLst/>
              <a:uLnTx/>
              <a:uFillTx/>
              <a:cs typeface="+mn-ea"/>
              <a:sym typeface="+mn-lt"/>
            </a:endParaRPr>
          </a:p>
        </p:txBody>
      </p:sp>
      <p:sp>
        <p:nvSpPr>
          <p:cNvPr id="48" name="TextBox 47">
            <a:extLst>
              <a:ext uri="{FF2B5EF4-FFF2-40B4-BE49-F238E27FC236}">
                <a16:creationId xmlns:a16="http://schemas.microsoft.com/office/drawing/2014/main" xmlns="" id="{81941B8E-81B0-4CBF-B46F-AF9559F37D6D}"/>
              </a:ext>
            </a:extLst>
          </p:cNvPr>
          <p:cNvSpPr txBox="1"/>
          <p:nvPr/>
        </p:nvSpPr>
        <p:spPr>
          <a:xfrm>
            <a:off x="5842823" y="2578421"/>
            <a:ext cx="203696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2000" b="1" noProof="0" dirty="0" smtClean="0">
                <a:solidFill>
                  <a:schemeClr val="tx2"/>
                </a:solidFill>
                <a:cs typeface="+mn-ea"/>
                <a:sym typeface="+mn-lt"/>
              </a:rPr>
              <a:t>Pemberian Skor</a:t>
            </a:r>
            <a:endParaRPr kumimoji="0" lang="en-US" sz="2000" b="1" i="0" u="none" strike="noStrike" kern="1200" cap="none" spc="0" normalizeH="0" baseline="0" noProof="0" dirty="0">
              <a:ln>
                <a:noFill/>
              </a:ln>
              <a:solidFill>
                <a:schemeClr val="tx2"/>
              </a:solidFill>
              <a:effectLst/>
              <a:uLnTx/>
              <a:uFillTx/>
              <a:cs typeface="+mn-ea"/>
              <a:sym typeface="+mn-lt"/>
            </a:endParaRPr>
          </a:p>
        </p:txBody>
      </p:sp>
      <p:graphicFrame>
        <p:nvGraphicFramePr>
          <p:cNvPr id="2" name="Table 1"/>
          <p:cNvGraphicFramePr>
            <a:graphicFrameLocks noGrp="1"/>
          </p:cNvGraphicFramePr>
          <p:nvPr>
            <p:extLst>
              <p:ext uri="{D42A27DB-BD31-4B8C-83A1-F6EECF244321}">
                <p14:modId xmlns:p14="http://schemas.microsoft.com/office/powerpoint/2010/main" val="413252946"/>
              </p:ext>
            </p:extLst>
          </p:nvPr>
        </p:nvGraphicFramePr>
        <p:xfrm>
          <a:off x="5842823" y="3118256"/>
          <a:ext cx="2938311" cy="1828800"/>
        </p:xfrm>
        <a:graphic>
          <a:graphicData uri="http://schemas.openxmlformats.org/drawingml/2006/table">
            <a:tbl>
              <a:tblPr firstRow="1" firstCol="1" bandRow="1">
                <a:tableStyleId>{5C22544A-7EE6-4342-B048-85BDC9FD1C3A}</a:tableStyleId>
              </a:tblPr>
              <a:tblGrid>
                <a:gridCol w="979437"/>
                <a:gridCol w="979437"/>
                <a:gridCol w="979437"/>
              </a:tblGrid>
              <a:tr h="0">
                <a:tc rowSpan="2">
                  <a:txBody>
                    <a:bodyPr/>
                    <a:lstStyle/>
                    <a:p>
                      <a:pPr algn="ctr">
                        <a:lnSpc>
                          <a:spcPct val="200000"/>
                        </a:lnSpc>
                        <a:spcAft>
                          <a:spcPts val="0"/>
                        </a:spcAft>
                      </a:pPr>
                      <a:r>
                        <a:rPr lang="id-ID" sz="1200" dirty="0">
                          <a:effectLst/>
                        </a:rPr>
                        <a:t>Jawaban</a:t>
                      </a:r>
                      <a:endParaRPr lang="id-ID" sz="1200" dirty="0">
                        <a:effectLst/>
                        <a:latin typeface="Times New Roman"/>
                        <a:ea typeface="Calibri"/>
                        <a:cs typeface="Times New Roman"/>
                      </a:endParaRPr>
                    </a:p>
                  </a:txBody>
                  <a:tcPr marL="68580" marR="68580" marT="0" marB="0" anchor="ctr"/>
                </a:tc>
                <a:tc gridSpan="2">
                  <a:txBody>
                    <a:bodyPr/>
                    <a:lstStyle/>
                    <a:p>
                      <a:pPr algn="ctr">
                        <a:lnSpc>
                          <a:spcPct val="200000"/>
                        </a:lnSpc>
                        <a:spcAft>
                          <a:spcPts val="0"/>
                        </a:spcAft>
                      </a:pPr>
                      <a:r>
                        <a:rPr lang="id-ID" sz="1200">
                          <a:effectLst/>
                        </a:rPr>
                        <a:t>Skor oleh validator</a:t>
                      </a:r>
                      <a:endParaRPr lang="id-ID" sz="1200">
                        <a:effectLst/>
                        <a:latin typeface="Times New Roman"/>
                        <a:ea typeface="Calibri"/>
                        <a:cs typeface="Times New Roman"/>
                      </a:endParaRPr>
                    </a:p>
                  </a:txBody>
                  <a:tcPr marL="68580" marR="68580" marT="0" marB="0"/>
                </a:tc>
                <a:tc hMerge="1">
                  <a:txBody>
                    <a:bodyPr/>
                    <a:lstStyle/>
                    <a:p>
                      <a:endParaRPr lang="id-ID"/>
                    </a:p>
                  </a:txBody>
                  <a:tcPr/>
                </a:tc>
              </a:tr>
              <a:tr h="0">
                <a:tc vMerge="1">
                  <a:txBody>
                    <a:bodyPr/>
                    <a:lstStyle/>
                    <a:p>
                      <a:endParaRPr lang="id-ID"/>
                    </a:p>
                  </a:txBody>
                  <a:tcPr/>
                </a:tc>
                <a:tc>
                  <a:txBody>
                    <a:bodyPr/>
                    <a:lstStyle/>
                    <a:p>
                      <a:pPr algn="ctr">
                        <a:lnSpc>
                          <a:spcPct val="200000"/>
                        </a:lnSpc>
                        <a:spcAft>
                          <a:spcPts val="0"/>
                        </a:spcAft>
                      </a:pPr>
                      <a:r>
                        <a:rPr lang="id-ID" sz="1200">
                          <a:effectLst/>
                        </a:rPr>
                        <a:t>Validator 1</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Validator 2</a:t>
                      </a:r>
                      <a:endParaRPr lang="id-ID" sz="1200">
                        <a:effectLst/>
                        <a:latin typeface="Times New Roman"/>
                        <a:ea typeface="Calibri"/>
                        <a:cs typeface="Times New Roman"/>
                      </a:endParaRPr>
                    </a:p>
                  </a:txBody>
                  <a:tcPr marL="68580" marR="68580" marT="0" marB="0"/>
                </a:tc>
              </a:tr>
              <a:tr h="0">
                <a:tc>
                  <a:txBody>
                    <a:bodyPr/>
                    <a:lstStyle/>
                    <a:p>
                      <a:pPr algn="just">
                        <a:lnSpc>
                          <a:spcPct val="200000"/>
                        </a:lnSpc>
                        <a:spcAft>
                          <a:spcPts val="0"/>
                        </a:spcAft>
                      </a:pPr>
                      <a:r>
                        <a:rPr lang="id-ID" sz="1200">
                          <a:effectLst/>
                        </a:rPr>
                        <a:t>Ya</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dirty="0">
                          <a:effectLst/>
                        </a:rPr>
                        <a:t>-</a:t>
                      </a:r>
                      <a:endParaRPr lang="id-ID" sz="1200" dirty="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a:t>
                      </a:r>
                      <a:endParaRPr lang="id-ID" sz="1200">
                        <a:effectLst/>
                        <a:latin typeface="Times New Roman"/>
                        <a:ea typeface="Calibri"/>
                        <a:cs typeface="Times New Roman"/>
                      </a:endParaRPr>
                    </a:p>
                  </a:txBody>
                  <a:tcPr marL="68580" marR="68580" marT="0" marB="0"/>
                </a:tc>
              </a:tr>
              <a:tr h="0">
                <a:tc>
                  <a:txBody>
                    <a:bodyPr/>
                    <a:lstStyle/>
                    <a:p>
                      <a:pPr algn="just">
                        <a:lnSpc>
                          <a:spcPct val="200000"/>
                        </a:lnSpc>
                        <a:spcAft>
                          <a:spcPts val="0"/>
                        </a:spcAft>
                      </a:pPr>
                      <a:r>
                        <a:rPr lang="id-ID" sz="1200">
                          <a:effectLst/>
                        </a:rPr>
                        <a:t>Tidak</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a:t>
                      </a:r>
                      <a:endParaRPr lang="id-ID" sz="1200">
                        <a:effectLst/>
                        <a:latin typeface="Times New Roman"/>
                        <a:ea typeface="Calibri"/>
                        <a:cs typeface="Times New Roman"/>
                      </a:endParaRPr>
                    </a:p>
                  </a:txBody>
                  <a:tcPr marL="68580" marR="68580" marT="0" marB="0"/>
                </a:tc>
              </a:tr>
              <a:tr h="0">
                <a:tc>
                  <a:txBody>
                    <a:bodyPr/>
                    <a:lstStyle/>
                    <a:p>
                      <a:pPr algn="just">
                        <a:lnSpc>
                          <a:spcPct val="200000"/>
                        </a:lnSpc>
                        <a:spcAft>
                          <a:spcPts val="0"/>
                        </a:spcAft>
                      </a:pPr>
                      <a:r>
                        <a:rPr lang="id-ID" sz="1200">
                          <a:effectLst/>
                        </a:rPr>
                        <a:t>Total</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dirty="0">
                          <a:effectLst/>
                        </a:rPr>
                        <a:t>-</a:t>
                      </a:r>
                      <a:endParaRPr lang="id-ID" sz="1200" dirty="0">
                        <a:effectLst/>
                        <a:latin typeface="Times New Roman"/>
                        <a:ea typeface="Calibri"/>
                        <a:cs typeface="Times New Roman"/>
                      </a:endParaRPr>
                    </a:p>
                  </a:txBody>
                  <a:tcPr marL="68580" marR="68580" marT="0" marB="0"/>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292785196"/>
              </p:ext>
            </p:extLst>
          </p:nvPr>
        </p:nvGraphicFramePr>
        <p:xfrm>
          <a:off x="9141621" y="3082289"/>
          <a:ext cx="2819757" cy="1867058"/>
        </p:xfrm>
        <a:graphic>
          <a:graphicData uri="http://schemas.openxmlformats.org/drawingml/2006/table">
            <a:tbl>
              <a:tblPr firstRow="1" firstCol="1" bandRow="1">
                <a:tableStyleId>{5C22544A-7EE6-4342-B048-85BDC9FD1C3A}</a:tableStyleId>
              </a:tblPr>
              <a:tblGrid>
                <a:gridCol w="1455067"/>
                <a:gridCol w="1364690"/>
              </a:tblGrid>
              <a:tr h="973334">
                <a:tc>
                  <a:txBody>
                    <a:bodyPr/>
                    <a:lstStyle/>
                    <a:p>
                      <a:pPr algn="ctr">
                        <a:lnSpc>
                          <a:spcPct val="200000"/>
                        </a:lnSpc>
                        <a:spcAft>
                          <a:spcPts val="0"/>
                        </a:spcAft>
                      </a:pPr>
                      <a:r>
                        <a:rPr lang="id-ID" sz="1200" dirty="0">
                          <a:effectLst/>
                        </a:rPr>
                        <a:t>Presentasi kelayakan</a:t>
                      </a:r>
                      <a:endParaRPr lang="id-ID" sz="1200" dirty="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Kriteria</a:t>
                      </a:r>
                      <a:endParaRPr lang="id-ID" sz="1200">
                        <a:effectLst/>
                        <a:latin typeface="Times New Roman"/>
                        <a:ea typeface="Calibri"/>
                        <a:cs typeface="Times New Roman"/>
                      </a:endParaRPr>
                    </a:p>
                  </a:txBody>
                  <a:tcPr marL="68580" marR="68580" marT="0" marB="0"/>
                </a:tc>
              </a:tr>
              <a:tr h="446862">
                <a:tc>
                  <a:txBody>
                    <a:bodyPr/>
                    <a:lstStyle/>
                    <a:p>
                      <a:pPr algn="just">
                        <a:lnSpc>
                          <a:spcPct val="200000"/>
                        </a:lnSpc>
                        <a:spcAft>
                          <a:spcPts val="0"/>
                        </a:spcAft>
                      </a:pPr>
                      <a:r>
                        <a:rPr lang="id-ID" sz="1200">
                          <a:effectLst/>
                        </a:rPr>
                        <a:t>≥50%</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Dapat diterima</a:t>
                      </a:r>
                      <a:endParaRPr lang="id-ID" sz="1200">
                        <a:effectLst/>
                        <a:latin typeface="Times New Roman"/>
                        <a:ea typeface="Calibri"/>
                        <a:cs typeface="Times New Roman"/>
                      </a:endParaRPr>
                    </a:p>
                  </a:txBody>
                  <a:tcPr marL="68580" marR="68580" marT="0" marB="0"/>
                </a:tc>
              </a:tr>
              <a:tr h="446862">
                <a:tc>
                  <a:txBody>
                    <a:bodyPr/>
                    <a:lstStyle/>
                    <a:p>
                      <a:pPr algn="just">
                        <a:lnSpc>
                          <a:spcPct val="200000"/>
                        </a:lnSpc>
                        <a:spcAft>
                          <a:spcPts val="0"/>
                        </a:spcAft>
                      </a:pPr>
                      <a:r>
                        <a:rPr lang="id-ID" sz="1200">
                          <a:effectLst/>
                        </a:rPr>
                        <a:t>≤50%</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dirty="0">
                          <a:effectLst/>
                        </a:rPr>
                        <a:t>Ditolak </a:t>
                      </a:r>
                      <a:endParaRPr lang="id-ID" sz="1200" dirty="0">
                        <a:effectLst/>
                        <a:latin typeface="Times New Roman"/>
                        <a:ea typeface="Calibri"/>
                        <a:cs typeface="Times New Roman"/>
                      </a:endParaRPr>
                    </a:p>
                  </a:txBody>
                  <a:tcPr marL="68580" marR="68580" marT="0" marB="0"/>
                </a:tc>
              </a:tr>
            </a:tbl>
          </a:graphicData>
        </a:graphic>
      </p:graphicFrame>
      <p:sp>
        <p:nvSpPr>
          <p:cNvPr id="26" name="TextBox 25">
            <a:extLst>
              <a:ext uri="{FF2B5EF4-FFF2-40B4-BE49-F238E27FC236}">
                <a16:creationId xmlns:a16="http://schemas.microsoft.com/office/drawing/2014/main" xmlns="" id="{81941B8E-81B0-4CBF-B46F-AF9559F37D6D}"/>
              </a:ext>
            </a:extLst>
          </p:cNvPr>
          <p:cNvSpPr txBox="1"/>
          <p:nvPr/>
        </p:nvSpPr>
        <p:spPr>
          <a:xfrm>
            <a:off x="6263338" y="5415964"/>
            <a:ext cx="4679101" cy="307777"/>
          </a:xfrm>
          <a:prstGeom prst="rect">
            <a:avLst/>
          </a:prstGeom>
          <a:noFill/>
        </p:spPr>
        <p:txBody>
          <a:bodyPr wrap="none" lIns="0" tIns="0" rIns="0" bIns="0" rtlCol="0">
            <a:spAutoFit/>
          </a:bodyPr>
          <a:lstStyle/>
          <a:p>
            <a:pPr lvl="0" defTabSz="914400">
              <a:defRPr/>
            </a:pPr>
            <a:r>
              <a:rPr lang="id-ID" sz="2000" b="1" dirty="0">
                <a:solidFill>
                  <a:schemeClr val="tx2"/>
                </a:solidFill>
                <a:cs typeface="+mn-ea"/>
                <a:sym typeface="+mn-lt"/>
              </a:rPr>
              <a:t>Ya = (∑skor/item pertanyaan)x100%</a:t>
            </a:r>
            <a:endParaRPr kumimoji="0" lang="en-US" sz="2000" b="1" i="0" u="none" strike="noStrike" kern="1200" cap="none" spc="0" normalizeH="0" baseline="0" noProof="0" dirty="0">
              <a:ln>
                <a:noFill/>
              </a:ln>
              <a:solidFill>
                <a:schemeClr val="tx2"/>
              </a:solidFill>
              <a:effectLst/>
              <a:uLnTx/>
              <a:uFillTx/>
              <a:cs typeface="+mn-ea"/>
              <a:sym typeface="+mn-lt"/>
            </a:endParaRPr>
          </a:p>
        </p:txBody>
      </p:sp>
      <p:sp>
        <p:nvSpPr>
          <p:cNvPr id="27" name="TextBox 26">
            <a:extLst>
              <a:ext uri="{FF2B5EF4-FFF2-40B4-BE49-F238E27FC236}">
                <a16:creationId xmlns:a16="http://schemas.microsoft.com/office/drawing/2014/main" xmlns="" id="{81941B8E-81B0-4CBF-B46F-AF9559F37D6D}"/>
              </a:ext>
            </a:extLst>
          </p:cNvPr>
          <p:cNvSpPr txBox="1"/>
          <p:nvPr/>
        </p:nvSpPr>
        <p:spPr>
          <a:xfrm>
            <a:off x="214316" y="3209818"/>
            <a:ext cx="5076975" cy="2954655"/>
          </a:xfrm>
          <a:prstGeom prst="rect">
            <a:avLst/>
          </a:prstGeom>
          <a:noFill/>
        </p:spPr>
        <p:txBody>
          <a:bodyPr wrap="square" lIns="0" tIns="0" rIns="0" bIns="0" rtlCol="0">
            <a:spAutoFit/>
          </a:bodyPr>
          <a:lstStyle/>
          <a:p>
            <a:pPr defTabSz="914400">
              <a:lnSpc>
                <a:spcPct val="150000"/>
              </a:lnSpc>
              <a:defRPr/>
            </a:pPr>
            <a:r>
              <a:rPr lang="id-ID" sz="1600" b="1" dirty="0">
                <a:solidFill>
                  <a:schemeClr val="tx2"/>
                </a:solidFill>
                <a:latin typeface="+mj-lt"/>
              </a:rPr>
              <a:t>Pengujian karakteristik </a:t>
            </a:r>
            <a:r>
              <a:rPr lang="id-ID" sz="1600" b="1" i="1" dirty="0">
                <a:solidFill>
                  <a:schemeClr val="tx2"/>
                </a:solidFill>
                <a:latin typeface="+mj-lt"/>
              </a:rPr>
              <a:t>Functionality suitability</a:t>
            </a:r>
            <a:r>
              <a:rPr lang="id-ID" sz="1600" b="1" dirty="0">
                <a:solidFill>
                  <a:schemeClr val="tx2"/>
                </a:solidFill>
                <a:latin typeface="+mj-lt"/>
              </a:rPr>
              <a:t> pada sistem informasi ini menggunakan </a:t>
            </a:r>
            <a:r>
              <a:rPr lang="id-ID" sz="1600" b="1" i="1" dirty="0" smtClean="0">
                <a:solidFill>
                  <a:schemeClr val="tx2"/>
                </a:solidFill>
                <a:latin typeface="+mj-lt"/>
              </a:rPr>
              <a:t>test </a:t>
            </a:r>
            <a:r>
              <a:rPr lang="id-ID" sz="1600" b="1" i="1" dirty="0">
                <a:solidFill>
                  <a:schemeClr val="tx2"/>
                </a:solidFill>
                <a:latin typeface="+mj-lt"/>
              </a:rPr>
              <a:t>case</a:t>
            </a:r>
            <a:r>
              <a:rPr lang="id-ID" sz="1600" b="1" dirty="0">
                <a:solidFill>
                  <a:schemeClr val="tx2"/>
                </a:solidFill>
                <a:latin typeface="+mj-lt"/>
              </a:rPr>
              <a:t> dengan menggunakan skala guttman</a:t>
            </a:r>
            <a:r>
              <a:rPr lang="en-US" sz="1600" b="1" dirty="0">
                <a:solidFill>
                  <a:schemeClr val="tx2"/>
                </a:solidFill>
                <a:latin typeface="+mj-lt"/>
              </a:rPr>
              <a:t>. </a:t>
            </a:r>
            <a:r>
              <a:rPr lang="id-ID" sz="1600" b="1" dirty="0">
                <a:solidFill>
                  <a:schemeClr val="tx2"/>
                </a:solidFill>
                <a:latin typeface="+mj-lt"/>
              </a:rPr>
              <a:t>Jawaban dapat dibuat dengan bentuk </a:t>
            </a:r>
            <a:r>
              <a:rPr lang="id-ID" sz="1600" b="1" i="1" dirty="0" smtClean="0">
                <a:solidFill>
                  <a:schemeClr val="tx2"/>
                </a:solidFill>
                <a:latin typeface="+mj-lt"/>
              </a:rPr>
              <a:t>checklist</a:t>
            </a:r>
            <a:r>
              <a:rPr lang="id-ID" sz="1600" b="1" dirty="0" smtClean="0">
                <a:solidFill>
                  <a:schemeClr val="tx2"/>
                </a:solidFill>
                <a:latin typeface="+mj-lt"/>
              </a:rPr>
              <a:t> </a:t>
            </a:r>
            <a:r>
              <a:rPr lang="id-ID" sz="1600" b="1" dirty="0">
                <a:solidFill>
                  <a:schemeClr val="tx2"/>
                </a:solidFill>
                <a:latin typeface="+mj-lt"/>
              </a:rPr>
              <a:t>dengan skor tertinggi (ya) bernilai 1 dan skor terendah (tidak) bernilai 0. </a:t>
            </a:r>
            <a:r>
              <a:rPr lang="id-ID" sz="1600" b="1" dirty="0" smtClean="0">
                <a:solidFill>
                  <a:schemeClr val="tx2"/>
                </a:solidFill>
                <a:latin typeface="+mj-lt"/>
              </a:rPr>
              <a:t> </a:t>
            </a:r>
            <a:r>
              <a:rPr lang="id-ID" sz="1600" b="1" i="1" dirty="0" smtClean="0">
                <a:solidFill>
                  <a:schemeClr val="tx2"/>
                </a:solidFill>
                <a:latin typeface="+mj-lt"/>
              </a:rPr>
              <a:t>T</a:t>
            </a:r>
            <a:r>
              <a:rPr lang="en-US" sz="1600" b="1" i="1" dirty="0">
                <a:solidFill>
                  <a:schemeClr val="tx2"/>
                </a:solidFill>
                <a:latin typeface="+mj-lt"/>
              </a:rPr>
              <a:t>e</a:t>
            </a:r>
            <a:r>
              <a:rPr lang="id-ID" sz="1600" b="1" i="1" dirty="0">
                <a:solidFill>
                  <a:schemeClr val="tx2"/>
                </a:solidFill>
                <a:latin typeface="+mj-lt"/>
              </a:rPr>
              <a:t>s</a:t>
            </a:r>
            <a:r>
              <a:rPr lang="en-US" sz="1600" b="1" i="1" dirty="0">
                <a:solidFill>
                  <a:schemeClr val="tx2"/>
                </a:solidFill>
                <a:latin typeface="+mj-lt"/>
              </a:rPr>
              <a:t>t </a:t>
            </a:r>
            <a:r>
              <a:rPr lang="id-ID" sz="1600" b="1" i="1" dirty="0">
                <a:solidFill>
                  <a:schemeClr val="tx2"/>
                </a:solidFill>
                <a:latin typeface="+mj-lt"/>
              </a:rPr>
              <a:t>case</a:t>
            </a:r>
            <a:r>
              <a:rPr lang="id-ID" sz="1600" b="1" dirty="0">
                <a:solidFill>
                  <a:schemeClr val="tx2"/>
                </a:solidFill>
                <a:latin typeface="+mj-lt"/>
              </a:rPr>
              <a:t> diberikan kepada 2 ahli </a:t>
            </a:r>
            <a:r>
              <a:rPr lang="id-ID" sz="1600" b="1" dirty="0" smtClean="0">
                <a:solidFill>
                  <a:schemeClr val="tx2"/>
                </a:solidFill>
                <a:latin typeface="+mj-lt"/>
              </a:rPr>
              <a:t>sistem</a:t>
            </a:r>
            <a:endParaRPr lang="en-US" sz="1600" b="1" i="1" dirty="0">
              <a:solidFill>
                <a:schemeClr val="tx2"/>
              </a:solidFill>
              <a:latin typeface="+mj-lt"/>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tx2"/>
              </a:solidFill>
              <a:effectLst/>
              <a:uLnTx/>
              <a:uFillTx/>
              <a:latin typeface="+mj-lt"/>
              <a:cs typeface="+mn-ea"/>
              <a:sym typeface="+mn-lt"/>
            </a:endParaRPr>
          </a:p>
        </p:txBody>
      </p:sp>
    </p:spTree>
    <p:extLst>
      <p:ext uri="{BB962C8B-B14F-4D97-AF65-F5344CB8AC3E}">
        <p14:creationId xmlns:p14="http://schemas.microsoft.com/office/powerpoint/2010/main" val="12575252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Freeform 20">
            <a:extLst>
              <a:ext uri="{FF2B5EF4-FFF2-40B4-BE49-F238E27FC236}">
                <a16:creationId xmlns:a16="http://schemas.microsoft.com/office/drawing/2014/main" xmlns="" id="{338FCA91-B2AC-403F-8B0F-3ED017286737}"/>
              </a:ext>
            </a:extLst>
          </p:cNvPr>
          <p:cNvSpPr/>
          <p:nvPr/>
        </p:nvSpPr>
        <p:spPr>
          <a:xfrm>
            <a:off x="4115959" y="1548470"/>
            <a:ext cx="265874" cy="265874"/>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rgbClr val="45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cxnSp>
        <p:nvCxnSpPr>
          <p:cNvPr id="143" name="Straight Connector 142">
            <a:extLst>
              <a:ext uri="{FF2B5EF4-FFF2-40B4-BE49-F238E27FC236}">
                <a16:creationId xmlns:a16="http://schemas.microsoft.com/office/drawing/2014/main" xmlns="" id="{34F5BF88-9596-47CE-B4A0-AAFFC58EB4EB}"/>
              </a:ext>
            </a:extLst>
          </p:cNvPr>
          <p:cNvCxnSpPr/>
          <p:nvPr/>
        </p:nvCxnSpPr>
        <p:spPr>
          <a:xfrm>
            <a:off x="368716" y="5993428"/>
            <a:ext cx="16668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66"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167"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169"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170"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179" name="TextBox 178">
            <a:extLst>
              <a:ext uri="{FF2B5EF4-FFF2-40B4-BE49-F238E27FC236}">
                <a16:creationId xmlns:a16="http://schemas.microsoft.com/office/drawing/2014/main" xmlns="" id="{81941B8E-81B0-4CBF-B46F-AF9559F37D6D}"/>
              </a:ext>
            </a:extLst>
          </p:cNvPr>
          <p:cNvSpPr txBox="1"/>
          <p:nvPr/>
        </p:nvSpPr>
        <p:spPr>
          <a:xfrm>
            <a:off x="368716" y="1685685"/>
            <a:ext cx="4443524" cy="135421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4400" b="1" dirty="0" smtClean="0">
                <a:gradFill>
                  <a:gsLst>
                    <a:gs pos="100000">
                      <a:srgbClr val="BDE8C2">
                        <a:alpha val="96000"/>
                      </a:srgbClr>
                    </a:gs>
                    <a:gs pos="73000">
                      <a:srgbClr val="45C2C2">
                        <a:alpha val="80000"/>
                      </a:srgbClr>
                    </a:gs>
                    <a:gs pos="42000">
                      <a:srgbClr val="0681B0">
                        <a:alpha val="89000"/>
                      </a:srgbClr>
                    </a:gs>
                    <a:gs pos="0">
                      <a:srgbClr val="00248B">
                        <a:alpha val="96000"/>
                      </a:srgbClr>
                    </a:gs>
                  </a:gsLst>
                  <a:path path="circle">
                    <a:fillToRect r="100000" b="100000"/>
                  </a:path>
                </a:gradFill>
                <a:cs typeface="+mn-ea"/>
                <a:sym typeface="+mn-lt"/>
              </a:rPr>
              <a:t>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4400" b="1" i="0" u="none" strike="noStrike" kern="1200" cap="none" spc="0" normalizeH="0" baseline="0" noProof="0" dirty="0" smtClean="0">
                <a:ln>
                  <a:noFill/>
                </a:ln>
                <a:gradFill>
                  <a:gsLst>
                    <a:gs pos="100000">
                      <a:srgbClr val="BDE8C2">
                        <a:alpha val="96000"/>
                      </a:srgbClr>
                    </a:gs>
                    <a:gs pos="73000">
                      <a:srgbClr val="45C2C2">
                        <a:alpha val="80000"/>
                      </a:srgbClr>
                    </a:gs>
                    <a:gs pos="42000">
                      <a:srgbClr val="0681B0">
                        <a:alpha val="89000"/>
                      </a:srgbClr>
                    </a:gs>
                    <a:gs pos="0">
                      <a:srgbClr val="00248B">
                        <a:alpha val="96000"/>
                      </a:srgbClr>
                    </a:gs>
                  </a:gsLst>
                  <a:path path="circle">
                    <a:fillToRect r="100000" b="100000"/>
                  </a:path>
                </a:gradFill>
                <a:effectLst/>
                <a:uLnTx/>
                <a:uFillTx/>
                <a:cs typeface="+mn-ea"/>
                <a:sym typeface="+mn-lt"/>
              </a:rPr>
              <a:t>EFFICIENCY</a:t>
            </a:r>
            <a:endParaRPr kumimoji="0" lang="en-US" sz="4400" b="1" i="0" u="none" strike="noStrike" kern="1200" cap="none" spc="0" normalizeH="0" baseline="0" noProof="0" dirty="0">
              <a:ln>
                <a:noFill/>
              </a:ln>
              <a:solidFill>
                <a:srgbClr val="A5A5A5"/>
              </a:solidFill>
              <a:effectLst/>
              <a:uLnTx/>
              <a:uFillTx/>
              <a:cs typeface="+mn-ea"/>
              <a:sym typeface="+mn-lt"/>
            </a:endParaRPr>
          </a:p>
        </p:txBody>
      </p:sp>
      <p:grpSp>
        <p:nvGrpSpPr>
          <p:cNvPr id="32"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33"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4"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35"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36"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7"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38"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39"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40"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41" name="TextBox 14">
            <a:extLst>
              <a:ext uri="{FF2B5EF4-FFF2-40B4-BE49-F238E27FC236}">
                <a16:creationId xmlns:a16="http://schemas.microsoft.com/office/drawing/2014/main" xmlns="" id="{0A372C39-827D-416B-9959-F342A4F110A4}"/>
              </a:ext>
            </a:extLst>
          </p:cNvPr>
          <p:cNvSpPr txBox="1"/>
          <p:nvPr/>
        </p:nvSpPr>
        <p:spPr>
          <a:xfrm>
            <a:off x="1714024" y="530878"/>
            <a:ext cx="300755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dirty="0" smtClean="0">
                <a:solidFill>
                  <a:prstClr val="white"/>
                </a:solidFill>
                <a:cs typeface="+mn-ea"/>
                <a:sym typeface="+mn-lt"/>
              </a:rPr>
              <a:t>ANALISIS DATA</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42"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7" name="TextBox 26">
            <a:extLst>
              <a:ext uri="{FF2B5EF4-FFF2-40B4-BE49-F238E27FC236}">
                <a16:creationId xmlns:a16="http://schemas.microsoft.com/office/drawing/2014/main" xmlns="" id="{81941B8E-81B0-4CBF-B46F-AF9559F37D6D}"/>
              </a:ext>
            </a:extLst>
          </p:cNvPr>
          <p:cNvSpPr txBox="1"/>
          <p:nvPr/>
        </p:nvSpPr>
        <p:spPr>
          <a:xfrm>
            <a:off x="475568" y="3253360"/>
            <a:ext cx="10772998" cy="1846659"/>
          </a:xfrm>
          <a:prstGeom prst="rect">
            <a:avLst/>
          </a:prstGeom>
          <a:noFill/>
        </p:spPr>
        <p:txBody>
          <a:bodyPr wrap="square" lIns="0" tIns="0" rIns="0" bIns="0" rtlCol="0">
            <a:spAutoFit/>
          </a:bodyPr>
          <a:lstStyle/>
          <a:p>
            <a:pPr defTabSz="914400">
              <a:lnSpc>
                <a:spcPct val="150000"/>
              </a:lnSpc>
              <a:defRPr/>
            </a:pPr>
            <a:r>
              <a:rPr lang="id-ID" sz="1600" b="1" dirty="0">
                <a:solidFill>
                  <a:schemeClr val="tx2"/>
                </a:solidFill>
                <a:latin typeface="+mj-lt"/>
              </a:rPr>
              <a:t>Pengujian pada aspek performance efficiency dilakukan dengan menghitung rata-rata waktu respon dari sistem untuk mengambil data dan menampilkannya. Instrumen pengujian performance efficiency menggunakan GTMetrix untuk mengukur parameter kecepatan dalam memuat halaman atau PageSpeed dan performa halaman web atau Yslow. Software GTMatrix menjadi pertimbangan dari pengujian ini karena analisisnya yang stabil dengan tingkat konsistensi yang tinggi.</a:t>
            </a:r>
          </a:p>
        </p:txBody>
      </p:sp>
      <p:pic>
        <p:nvPicPr>
          <p:cNvPr id="28" name="Picture 27" descr="See the source image">
            <a:extLst>
              <a:ext uri="{FF2B5EF4-FFF2-40B4-BE49-F238E27FC236}">
                <a16:creationId xmlns="" xmlns:a16="http://schemas.microsoft.com/office/drawing/2014/main" xmlns:lc="http://schemas.openxmlformats.org/drawingml/2006/lockedCanvas" id="{85D12FA0-12FD-4DCE-87D1-5071A748B2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4800" y="1814344"/>
            <a:ext cx="3174326" cy="957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302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Freeform 20">
            <a:extLst>
              <a:ext uri="{FF2B5EF4-FFF2-40B4-BE49-F238E27FC236}">
                <a16:creationId xmlns:a16="http://schemas.microsoft.com/office/drawing/2014/main" xmlns="" id="{338FCA91-B2AC-403F-8B0F-3ED017286737}"/>
              </a:ext>
            </a:extLst>
          </p:cNvPr>
          <p:cNvSpPr/>
          <p:nvPr/>
        </p:nvSpPr>
        <p:spPr>
          <a:xfrm>
            <a:off x="4115959" y="1548470"/>
            <a:ext cx="265874" cy="265874"/>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rgbClr val="45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cxnSp>
        <p:nvCxnSpPr>
          <p:cNvPr id="143" name="Straight Connector 142">
            <a:extLst>
              <a:ext uri="{FF2B5EF4-FFF2-40B4-BE49-F238E27FC236}">
                <a16:creationId xmlns:a16="http://schemas.microsoft.com/office/drawing/2014/main" xmlns="" id="{34F5BF88-9596-47CE-B4A0-AAFFC58EB4EB}"/>
              </a:ext>
            </a:extLst>
          </p:cNvPr>
          <p:cNvCxnSpPr/>
          <p:nvPr/>
        </p:nvCxnSpPr>
        <p:spPr>
          <a:xfrm>
            <a:off x="368716" y="5993428"/>
            <a:ext cx="16668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66"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167"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169"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170"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179" name="TextBox 178">
            <a:extLst>
              <a:ext uri="{FF2B5EF4-FFF2-40B4-BE49-F238E27FC236}">
                <a16:creationId xmlns:a16="http://schemas.microsoft.com/office/drawing/2014/main" xmlns="" id="{81941B8E-81B0-4CBF-B46F-AF9559F37D6D}"/>
              </a:ext>
            </a:extLst>
          </p:cNvPr>
          <p:cNvSpPr txBox="1"/>
          <p:nvPr/>
        </p:nvSpPr>
        <p:spPr>
          <a:xfrm>
            <a:off x="368716" y="1685685"/>
            <a:ext cx="3279552" cy="7386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4800" b="1" dirty="0" smtClean="0">
                <a:gradFill>
                  <a:gsLst>
                    <a:gs pos="100000">
                      <a:srgbClr val="BDE8C2">
                        <a:alpha val="96000"/>
                      </a:srgbClr>
                    </a:gs>
                    <a:gs pos="73000">
                      <a:srgbClr val="45C2C2">
                        <a:alpha val="80000"/>
                      </a:srgbClr>
                    </a:gs>
                    <a:gs pos="42000">
                      <a:srgbClr val="0681B0">
                        <a:alpha val="89000"/>
                      </a:srgbClr>
                    </a:gs>
                    <a:gs pos="0">
                      <a:srgbClr val="00248B">
                        <a:alpha val="96000"/>
                      </a:srgbClr>
                    </a:gs>
                  </a:gsLst>
                  <a:path path="circle">
                    <a:fillToRect r="100000" b="100000"/>
                  </a:path>
                </a:gradFill>
                <a:cs typeface="+mn-ea"/>
                <a:sym typeface="+mn-lt"/>
              </a:rPr>
              <a:t>USABILITY</a:t>
            </a:r>
            <a:endParaRPr kumimoji="0" lang="en-US" sz="4800" b="1" i="0" u="none" strike="noStrike" kern="1200" cap="none" spc="0" normalizeH="0" baseline="0" noProof="0" dirty="0">
              <a:ln>
                <a:noFill/>
              </a:ln>
              <a:solidFill>
                <a:srgbClr val="A5A5A5"/>
              </a:solidFill>
              <a:effectLst/>
              <a:uLnTx/>
              <a:uFillTx/>
              <a:cs typeface="+mn-ea"/>
              <a:sym typeface="+mn-lt"/>
            </a:endParaRPr>
          </a:p>
        </p:txBody>
      </p:sp>
      <p:grpSp>
        <p:nvGrpSpPr>
          <p:cNvPr id="32"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33"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4"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35"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36"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7"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38"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39"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40"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41" name="TextBox 14">
            <a:extLst>
              <a:ext uri="{FF2B5EF4-FFF2-40B4-BE49-F238E27FC236}">
                <a16:creationId xmlns:a16="http://schemas.microsoft.com/office/drawing/2014/main" xmlns="" id="{0A372C39-827D-416B-9959-F342A4F110A4}"/>
              </a:ext>
            </a:extLst>
          </p:cNvPr>
          <p:cNvSpPr txBox="1"/>
          <p:nvPr/>
        </p:nvSpPr>
        <p:spPr>
          <a:xfrm>
            <a:off x="1714024" y="530878"/>
            <a:ext cx="300755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dirty="0" smtClean="0">
                <a:solidFill>
                  <a:prstClr val="white"/>
                </a:solidFill>
                <a:cs typeface="+mn-ea"/>
                <a:sym typeface="+mn-lt"/>
              </a:rPr>
              <a:t>ANALISIS DATA</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42"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7" name="TextBox 26">
            <a:extLst>
              <a:ext uri="{FF2B5EF4-FFF2-40B4-BE49-F238E27FC236}">
                <a16:creationId xmlns:a16="http://schemas.microsoft.com/office/drawing/2014/main" xmlns="" id="{81941B8E-81B0-4CBF-B46F-AF9559F37D6D}"/>
              </a:ext>
            </a:extLst>
          </p:cNvPr>
          <p:cNvSpPr txBox="1"/>
          <p:nvPr/>
        </p:nvSpPr>
        <p:spPr>
          <a:xfrm>
            <a:off x="368716" y="2643760"/>
            <a:ext cx="7100889" cy="1107996"/>
          </a:xfrm>
          <a:prstGeom prst="rect">
            <a:avLst/>
          </a:prstGeom>
          <a:noFill/>
        </p:spPr>
        <p:txBody>
          <a:bodyPr wrap="square" lIns="0" tIns="0" rIns="0" bIns="0" rtlCol="0">
            <a:spAutoFit/>
          </a:bodyPr>
          <a:lstStyle/>
          <a:p>
            <a:pPr defTabSz="914400">
              <a:lnSpc>
                <a:spcPct val="150000"/>
              </a:lnSpc>
              <a:defRPr/>
            </a:pPr>
            <a:r>
              <a:rPr lang="id-ID" sz="1600" b="1" dirty="0">
                <a:solidFill>
                  <a:schemeClr val="tx2"/>
                </a:solidFill>
                <a:latin typeface="+mj-lt"/>
              </a:rPr>
              <a:t>Pengujian ini dilakukan dengan menggunaan angket atau </a:t>
            </a:r>
            <a:r>
              <a:rPr lang="id-ID" sz="1600" b="1" dirty="0" smtClean="0">
                <a:solidFill>
                  <a:schemeClr val="tx2"/>
                </a:solidFill>
                <a:latin typeface="+mj-lt"/>
              </a:rPr>
              <a:t>kuisioner. </a:t>
            </a:r>
            <a:r>
              <a:rPr lang="id-ID" sz="1600" b="1" dirty="0">
                <a:solidFill>
                  <a:schemeClr val="tx2"/>
                </a:solidFill>
                <a:latin typeface="+mj-lt"/>
              </a:rPr>
              <a:t>Skala likert akan digunakan dalam memberian penilaian. skala likert digunakan untuk mengukur sikap, pendapat dan persepsi seseorang. </a:t>
            </a:r>
          </a:p>
        </p:txBody>
      </p:sp>
      <p:graphicFrame>
        <p:nvGraphicFramePr>
          <p:cNvPr id="2" name="Table 1"/>
          <p:cNvGraphicFramePr>
            <a:graphicFrameLocks noGrp="1"/>
          </p:cNvGraphicFramePr>
          <p:nvPr>
            <p:extLst>
              <p:ext uri="{D42A27DB-BD31-4B8C-83A1-F6EECF244321}">
                <p14:modId xmlns:p14="http://schemas.microsoft.com/office/powerpoint/2010/main" val="4183371293"/>
              </p:ext>
            </p:extLst>
          </p:nvPr>
        </p:nvGraphicFramePr>
        <p:xfrm>
          <a:off x="8068582" y="772047"/>
          <a:ext cx="3833132" cy="2194560"/>
        </p:xfrm>
        <a:graphic>
          <a:graphicData uri="http://schemas.openxmlformats.org/drawingml/2006/table">
            <a:tbl>
              <a:tblPr firstRow="1" firstCol="1" bandRow="1">
                <a:tableStyleId>{5C22544A-7EE6-4342-B048-85BDC9FD1C3A}</a:tableStyleId>
              </a:tblPr>
              <a:tblGrid>
                <a:gridCol w="1916566"/>
                <a:gridCol w="1916566"/>
              </a:tblGrid>
              <a:tr h="275384">
                <a:tc>
                  <a:txBody>
                    <a:bodyPr/>
                    <a:lstStyle/>
                    <a:p>
                      <a:pPr algn="ctr">
                        <a:lnSpc>
                          <a:spcPct val="200000"/>
                        </a:lnSpc>
                        <a:spcAft>
                          <a:spcPts val="0"/>
                        </a:spcAft>
                      </a:pPr>
                      <a:r>
                        <a:rPr lang="id-ID" sz="1200" dirty="0">
                          <a:effectLst/>
                        </a:rPr>
                        <a:t>Jawaban </a:t>
                      </a:r>
                      <a:endParaRPr lang="id-ID" sz="1200" dirty="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Skor</a:t>
                      </a:r>
                      <a:endParaRPr lang="id-ID" sz="1200">
                        <a:effectLst/>
                        <a:latin typeface="Times New Roman"/>
                        <a:ea typeface="Calibri"/>
                        <a:cs typeface="Times New Roman"/>
                      </a:endParaRPr>
                    </a:p>
                  </a:txBody>
                  <a:tcPr marL="68580" marR="68580" marT="0" marB="0"/>
                </a:tc>
              </a:tr>
              <a:tr h="275384">
                <a:tc>
                  <a:txBody>
                    <a:bodyPr/>
                    <a:lstStyle/>
                    <a:p>
                      <a:pPr algn="just">
                        <a:lnSpc>
                          <a:spcPct val="200000"/>
                        </a:lnSpc>
                        <a:spcAft>
                          <a:spcPts val="0"/>
                        </a:spcAft>
                      </a:pPr>
                      <a:r>
                        <a:rPr lang="id-ID" sz="1200">
                          <a:effectLst/>
                        </a:rPr>
                        <a:t>Sangat Setuju</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5</a:t>
                      </a:r>
                      <a:endParaRPr lang="id-ID" sz="1200">
                        <a:effectLst/>
                        <a:latin typeface="Times New Roman"/>
                        <a:ea typeface="Calibri"/>
                        <a:cs typeface="Times New Roman"/>
                      </a:endParaRPr>
                    </a:p>
                  </a:txBody>
                  <a:tcPr marL="68580" marR="68580" marT="0" marB="0"/>
                </a:tc>
              </a:tr>
              <a:tr h="275384">
                <a:tc>
                  <a:txBody>
                    <a:bodyPr/>
                    <a:lstStyle/>
                    <a:p>
                      <a:pPr algn="just">
                        <a:lnSpc>
                          <a:spcPct val="200000"/>
                        </a:lnSpc>
                        <a:spcAft>
                          <a:spcPts val="0"/>
                        </a:spcAft>
                      </a:pPr>
                      <a:r>
                        <a:rPr lang="id-ID" sz="1200">
                          <a:effectLst/>
                        </a:rPr>
                        <a:t>Setuju</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4</a:t>
                      </a:r>
                      <a:endParaRPr lang="id-ID" sz="1200">
                        <a:effectLst/>
                        <a:latin typeface="Times New Roman"/>
                        <a:ea typeface="Calibri"/>
                        <a:cs typeface="Times New Roman"/>
                      </a:endParaRPr>
                    </a:p>
                  </a:txBody>
                  <a:tcPr marL="68580" marR="68580" marT="0" marB="0"/>
                </a:tc>
              </a:tr>
              <a:tr h="275384">
                <a:tc>
                  <a:txBody>
                    <a:bodyPr/>
                    <a:lstStyle/>
                    <a:p>
                      <a:pPr algn="just">
                        <a:lnSpc>
                          <a:spcPct val="200000"/>
                        </a:lnSpc>
                        <a:spcAft>
                          <a:spcPts val="0"/>
                        </a:spcAft>
                      </a:pPr>
                      <a:r>
                        <a:rPr lang="id-ID" sz="1200">
                          <a:effectLst/>
                        </a:rPr>
                        <a:t>Kurang Setuju</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3</a:t>
                      </a:r>
                      <a:endParaRPr lang="id-ID" sz="1200">
                        <a:effectLst/>
                        <a:latin typeface="Times New Roman"/>
                        <a:ea typeface="Calibri"/>
                        <a:cs typeface="Times New Roman"/>
                      </a:endParaRPr>
                    </a:p>
                  </a:txBody>
                  <a:tcPr marL="68580" marR="68580" marT="0" marB="0"/>
                </a:tc>
              </a:tr>
              <a:tr h="275384">
                <a:tc>
                  <a:txBody>
                    <a:bodyPr/>
                    <a:lstStyle/>
                    <a:p>
                      <a:pPr algn="just">
                        <a:lnSpc>
                          <a:spcPct val="200000"/>
                        </a:lnSpc>
                        <a:spcAft>
                          <a:spcPts val="0"/>
                        </a:spcAft>
                      </a:pPr>
                      <a:r>
                        <a:rPr lang="id-ID" sz="1200">
                          <a:effectLst/>
                        </a:rPr>
                        <a:t>Tidak Setuju</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2</a:t>
                      </a:r>
                      <a:endParaRPr lang="id-ID" sz="1200">
                        <a:effectLst/>
                        <a:latin typeface="Times New Roman"/>
                        <a:ea typeface="Calibri"/>
                        <a:cs typeface="Times New Roman"/>
                      </a:endParaRPr>
                    </a:p>
                  </a:txBody>
                  <a:tcPr marL="68580" marR="68580" marT="0" marB="0"/>
                </a:tc>
              </a:tr>
              <a:tr h="275384">
                <a:tc>
                  <a:txBody>
                    <a:bodyPr/>
                    <a:lstStyle/>
                    <a:p>
                      <a:pPr algn="just">
                        <a:lnSpc>
                          <a:spcPct val="200000"/>
                        </a:lnSpc>
                        <a:spcAft>
                          <a:spcPts val="0"/>
                        </a:spcAft>
                      </a:pPr>
                      <a:r>
                        <a:rPr lang="id-ID" sz="1200" dirty="0">
                          <a:effectLst/>
                        </a:rPr>
                        <a:t>Sangat Tidak Setuju</a:t>
                      </a:r>
                      <a:endParaRPr lang="id-ID" sz="1200" dirty="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dirty="0">
                          <a:effectLst/>
                        </a:rPr>
                        <a:t>1</a:t>
                      </a:r>
                      <a:endParaRPr lang="id-ID" sz="1200" dirty="0">
                        <a:effectLst/>
                        <a:latin typeface="Times New Roman"/>
                        <a:ea typeface="Calibri"/>
                        <a:cs typeface="Times New Roman"/>
                      </a:endParaRPr>
                    </a:p>
                  </a:txBody>
                  <a:tcPr marL="68580" marR="68580" marT="0" marB="0"/>
                </a:tc>
              </a:tr>
            </a:tbl>
          </a:graphicData>
        </a:graphic>
      </p:graphicFrame>
      <p:sp>
        <p:nvSpPr>
          <p:cNvPr id="23" name="TextBox 22">
            <a:extLst>
              <a:ext uri="{FF2B5EF4-FFF2-40B4-BE49-F238E27FC236}">
                <a16:creationId xmlns:a16="http://schemas.microsoft.com/office/drawing/2014/main" xmlns="" id="{81941B8E-81B0-4CBF-B46F-AF9559F37D6D}"/>
              </a:ext>
            </a:extLst>
          </p:cNvPr>
          <p:cNvSpPr txBox="1"/>
          <p:nvPr/>
        </p:nvSpPr>
        <p:spPr>
          <a:xfrm>
            <a:off x="8048994" y="265634"/>
            <a:ext cx="148983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2000" b="1" dirty="0" smtClean="0">
                <a:solidFill>
                  <a:schemeClr val="tx2"/>
                </a:solidFill>
                <a:cs typeface="+mn-ea"/>
                <a:sym typeface="+mn-lt"/>
              </a:rPr>
              <a:t>Skala Likert</a:t>
            </a:r>
            <a:endParaRPr kumimoji="0" lang="en-US" sz="2000" b="1" i="0" u="none" strike="noStrike" kern="1200" cap="none" spc="0" normalizeH="0" baseline="0" noProof="0" dirty="0">
              <a:ln>
                <a:noFill/>
              </a:ln>
              <a:solidFill>
                <a:schemeClr val="tx2"/>
              </a:solidFill>
              <a:effectLst/>
              <a:uLnTx/>
              <a:uFillTx/>
              <a:cs typeface="+mn-ea"/>
              <a:sym typeface="+mn-lt"/>
            </a:endParaRPr>
          </a:p>
        </p:txBody>
      </p:sp>
      <p:graphicFrame>
        <p:nvGraphicFramePr>
          <p:cNvPr id="3" name="Table 2"/>
          <p:cNvGraphicFramePr>
            <a:graphicFrameLocks noGrp="1"/>
          </p:cNvGraphicFramePr>
          <p:nvPr>
            <p:extLst>
              <p:ext uri="{D42A27DB-BD31-4B8C-83A1-F6EECF244321}">
                <p14:modId xmlns:p14="http://schemas.microsoft.com/office/powerpoint/2010/main" val="4182452567"/>
              </p:ext>
            </p:extLst>
          </p:nvPr>
        </p:nvGraphicFramePr>
        <p:xfrm>
          <a:off x="8048993" y="3491619"/>
          <a:ext cx="4012377" cy="2194560"/>
        </p:xfrm>
        <a:graphic>
          <a:graphicData uri="http://schemas.openxmlformats.org/drawingml/2006/table">
            <a:tbl>
              <a:tblPr firstRow="1" firstCol="1" bandRow="1">
                <a:tableStyleId>{5C22544A-7EE6-4342-B048-85BDC9FD1C3A}</a:tableStyleId>
              </a:tblPr>
              <a:tblGrid>
                <a:gridCol w="480179"/>
                <a:gridCol w="1595889"/>
                <a:gridCol w="1936309"/>
              </a:tblGrid>
              <a:tr h="288921">
                <a:tc>
                  <a:txBody>
                    <a:bodyPr/>
                    <a:lstStyle/>
                    <a:p>
                      <a:pPr algn="ctr">
                        <a:lnSpc>
                          <a:spcPct val="200000"/>
                        </a:lnSpc>
                        <a:spcAft>
                          <a:spcPts val="0"/>
                        </a:spcAft>
                      </a:pPr>
                      <a:r>
                        <a:rPr lang="id-ID" sz="1200" dirty="0">
                          <a:effectLst/>
                        </a:rPr>
                        <a:t>No</a:t>
                      </a:r>
                      <a:endParaRPr lang="id-ID" sz="1200" dirty="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dirty="0">
                          <a:effectLst/>
                        </a:rPr>
                        <a:t>Presentase (%)</a:t>
                      </a:r>
                      <a:endParaRPr lang="id-ID" sz="1200" dirty="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dirty="0">
                          <a:effectLst/>
                        </a:rPr>
                        <a:t>Kategori</a:t>
                      </a:r>
                      <a:endParaRPr lang="id-ID" sz="1200" dirty="0">
                        <a:effectLst/>
                        <a:latin typeface="Times New Roman"/>
                        <a:ea typeface="Calibri"/>
                        <a:cs typeface="Times New Roman"/>
                      </a:endParaRPr>
                    </a:p>
                  </a:txBody>
                  <a:tcPr marL="68580" marR="68580" marT="0" marB="0"/>
                </a:tc>
              </a:tr>
              <a:tr h="288921">
                <a:tc>
                  <a:txBody>
                    <a:bodyPr/>
                    <a:lstStyle/>
                    <a:p>
                      <a:pPr algn="ctr">
                        <a:lnSpc>
                          <a:spcPct val="200000"/>
                        </a:lnSpc>
                        <a:spcAft>
                          <a:spcPts val="0"/>
                        </a:spcAft>
                      </a:pPr>
                      <a:r>
                        <a:rPr lang="id-ID" sz="1200">
                          <a:effectLst/>
                        </a:rPr>
                        <a:t>1</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81%-100%</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Sangat Layak</a:t>
                      </a:r>
                      <a:endParaRPr lang="id-ID" sz="1200">
                        <a:effectLst/>
                        <a:latin typeface="Times New Roman"/>
                        <a:ea typeface="Calibri"/>
                        <a:cs typeface="Times New Roman"/>
                      </a:endParaRPr>
                    </a:p>
                  </a:txBody>
                  <a:tcPr marL="68580" marR="68580" marT="0" marB="0"/>
                </a:tc>
              </a:tr>
              <a:tr h="288921">
                <a:tc>
                  <a:txBody>
                    <a:bodyPr/>
                    <a:lstStyle/>
                    <a:p>
                      <a:pPr algn="ctr">
                        <a:lnSpc>
                          <a:spcPct val="200000"/>
                        </a:lnSpc>
                        <a:spcAft>
                          <a:spcPts val="0"/>
                        </a:spcAft>
                      </a:pPr>
                      <a:r>
                        <a:rPr lang="id-ID" sz="1200">
                          <a:effectLst/>
                        </a:rPr>
                        <a:t>2</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61%-80%</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Layak</a:t>
                      </a:r>
                      <a:endParaRPr lang="id-ID" sz="1200">
                        <a:effectLst/>
                        <a:latin typeface="Times New Roman"/>
                        <a:ea typeface="Calibri"/>
                        <a:cs typeface="Times New Roman"/>
                      </a:endParaRPr>
                    </a:p>
                  </a:txBody>
                  <a:tcPr marL="68580" marR="68580" marT="0" marB="0"/>
                </a:tc>
              </a:tr>
              <a:tr h="288921">
                <a:tc>
                  <a:txBody>
                    <a:bodyPr/>
                    <a:lstStyle/>
                    <a:p>
                      <a:pPr algn="ctr">
                        <a:lnSpc>
                          <a:spcPct val="200000"/>
                        </a:lnSpc>
                        <a:spcAft>
                          <a:spcPts val="0"/>
                        </a:spcAft>
                      </a:pPr>
                      <a:r>
                        <a:rPr lang="id-ID" sz="1200">
                          <a:effectLst/>
                        </a:rPr>
                        <a:t>3</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41%-60%</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Cukup Layak</a:t>
                      </a:r>
                      <a:endParaRPr lang="id-ID" sz="1200">
                        <a:effectLst/>
                        <a:latin typeface="Times New Roman"/>
                        <a:ea typeface="Calibri"/>
                        <a:cs typeface="Times New Roman"/>
                      </a:endParaRPr>
                    </a:p>
                  </a:txBody>
                  <a:tcPr marL="68580" marR="68580" marT="0" marB="0"/>
                </a:tc>
              </a:tr>
              <a:tr h="288921">
                <a:tc>
                  <a:txBody>
                    <a:bodyPr/>
                    <a:lstStyle/>
                    <a:p>
                      <a:pPr algn="ctr">
                        <a:lnSpc>
                          <a:spcPct val="200000"/>
                        </a:lnSpc>
                        <a:spcAft>
                          <a:spcPts val="0"/>
                        </a:spcAft>
                      </a:pPr>
                      <a:r>
                        <a:rPr lang="id-ID" sz="1200">
                          <a:effectLst/>
                        </a:rPr>
                        <a:t>4</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21%-40%</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Tidak Layak</a:t>
                      </a:r>
                      <a:endParaRPr lang="id-ID" sz="1200">
                        <a:effectLst/>
                        <a:latin typeface="Times New Roman"/>
                        <a:ea typeface="Calibri"/>
                        <a:cs typeface="Times New Roman"/>
                      </a:endParaRPr>
                    </a:p>
                  </a:txBody>
                  <a:tcPr marL="68580" marR="68580" marT="0" marB="0"/>
                </a:tc>
              </a:tr>
              <a:tr h="288921">
                <a:tc>
                  <a:txBody>
                    <a:bodyPr/>
                    <a:lstStyle/>
                    <a:p>
                      <a:pPr algn="ctr">
                        <a:lnSpc>
                          <a:spcPct val="200000"/>
                        </a:lnSpc>
                        <a:spcAft>
                          <a:spcPts val="0"/>
                        </a:spcAft>
                      </a:pPr>
                      <a:r>
                        <a:rPr lang="id-ID" sz="1200">
                          <a:effectLst/>
                        </a:rPr>
                        <a:t>5</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a:effectLst/>
                        </a:rPr>
                        <a:t>&lt;21%</a:t>
                      </a:r>
                      <a:endParaRPr lang="id-ID" sz="1200">
                        <a:effectLst/>
                        <a:latin typeface="Times New Roman"/>
                        <a:ea typeface="Calibri"/>
                        <a:cs typeface="Times New Roman"/>
                      </a:endParaRPr>
                    </a:p>
                  </a:txBody>
                  <a:tcPr marL="68580" marR="68580" marT="0" marB="0"/>
                </a:tc>
                <a:tc>
                  <a:txBody>
                    <a:bodyPr/>
                    <a:lstStyle/>
                    <a:p>
                      <a:pPr algn="ctr">
                        <a:lnSpc>
                          <a:spcPct val="200000"/>
                        </a:lnSpc>
                        <a:spcAft>
                          <a:spcPts val="0"/>
                        </a:spcAft>
                      </a:pPr>
                      <a:r>
                        <a:rPr lang="id-ID" sz="1200" dirty="0">
                          <a:effectLst/>
                        </a:rPr>
                        <a:t>Sangat Tidak Layak</a:t>
                      </a:r>
                      <a:endParaRPr lang="id-ID" sz="1200" dirty="0">
                        <a:effectLst/>
                        <a:latin typeface="Times New Roman"/>
                        <a:ea typeface="Calibri"/>
                        <a:cs typeface="Times New Roman"/>
                      </a:endParaRPr>
                    </a:p>
                  </a:txBody>
                  <a:tcPr marL="68580" marR="68580" marT="0" marB="0"/>
                </a:tc>
              </a:tr>
            </a:tbl>
          </a:graphicData>
        </a:graphic>
      </p:graphicFrame>
      <p:sp>
        <p:nvSpPr>
          <p:cNvPr id="25" name="TextBox 24">
            <a:extLst>
              <a:ext uri="{FF2B5EF4-FFF2-40B4-BE49-F238E27FC236}">
                <a16:creationId xmlns:a16="http://schemas.microsoft.com/office/drawing/2014/main" xmlns="" id="{81941B8E-81B0-4CBF-B46F-AF9559F37D6D}"/>
              </a:ext>
            </a:extLst>
          </p:cNvPr>
          <p:cNvSpPr txBox="1"/>
          <p:nvPr/>
        </p:nvSpPr>
        <p:spPr>
          <a:xfrm>
            <a:off x="8048994" y="2943522"/>
            <a:ext cx="235641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2000" b="1" dirty="0" smtClean="0">
                <a:solidFill>
                  <a:schemeClr val="tx2"/>
                </a:solidFill>
                <a:cs typeface="+mn-ea"/>
                <a:sym typeface="+mn-lt"/>
              </a:rPr>
              <a:t>Konversi Penilaian</a:t>
            </a:r>
            <a:endParaRPr kumimoji="0" lang="en-US" sz="2000" b="1" i="0" u="none" strike="noStrike" kern="1200" cap="none" spc="0" normalizeH="0" baseline="0" noProof="0" dirty="0">
              <a:ln>
                <a:noFill/>
              </a:ln>
              <a:solidFill>
                <a:schemeClr val="tx2"/>
              </a:solidFill>
              <a:effectLst/>
              <a:uLnTx/>
              <a:uFillTx/>
              <a:cs typeface="+mn-ea"/>
              <a:sym typeface="+mn-lt"/>
            </a:endParaRPr>
          </a:p>
        </p:txBody>
      </p:sp>
      <mc:AlternateContent xmlns:mc="http://schemas.openxmlformats.org/markup-compatibility/2006" xmlns:a14="http://schemas.microsoft.com/office/drawing/2010/main">
        <mc:Choice Requires="a14">
          <p:sp>
            <p:nvSpPr>
              <p:cNvPr id="6" name="Rectangle 5"/>
              <p:cNvSpPr/>
              <p:nvPr/>
            </p:nvSpPr>
            <p:spPr>
              <a:xfrm>
                <a:off x="1050064" y="4205603"/>
                <a:ext cx="6162263" cy="6437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id-ID"/>
                        <m:t>Persentasi</m:t>
                      </m:r>
                      <m:r>
                        <m:rPr>
                          <m:nor/>
                        </m:rPr>
                        <a:rPr lang="id-ID"/>
                        <m:t> </m:t>
                      </m:r>
                      <m:r>
                        <m:rPr>
                          <m:nor/>
                        </m:rPr>
                        <a:rPr lang="id-ID"/>
                        <m:t>kelayakan</m:t>
                      </m:r>
                      <m:r>
                        <m:rPr>
                          <m:nor/>
                        </m:rPr>
                        <a:rPr lang="id-ID" i="1"/>
                        <m:t>(%)</m:t>
                      </m:r>
                      <m:r>
                        <a:rPr lang="id-ID" i="1">
                          <a:latin typeface="Cambria Math"/>
                        </a:rPr>
                        <m:t>=</m:t>
                      </m:r>
                      <m:f>
                        <m:fPr>
                          <m:ctrlPr>
                            <a:rPr lang="id-ID" i="1">
                              <a:latin typeface="Cambria Math"/>
                            </a:rPr>
                          </m:ctrlPr>
                        </m:fPr>
                        <m:num>
                          <m:r>
                            <m:rPr>
                              <m:nor/>
                            </m:rPr>
                            <a:rPr lang="id-ID" i="1"/>
                            <m:t>Skor</m:t>
                          </m:r>
                          <m:r>
                            <m:rPr>
                              <m:nor/>
                            </m:rPr>
                            <a:rPr lang="id-ID" i="1"/>
                            <m:t> </m:t>
                          </m:r>
                          <m:r>
                            <m:rPr>
                              <m:nor/>
                            </m:rPr>
                            <a:rPr lang="id-ID" i="1"/>
                            <m:t>Perolehan</m:t>
                          </m:r>
                        </m:num>
                        <m:den>
                          <m:r>
                            <m:rPr>
                              <m:nor/>
                            </m:rPr>
                            <a:rPr lang="id-ID" i="1"/>
                            <m:t>Skor</m:t>
                          </m:r>
                          <m:r>
                            <m:rPr>
                              <m:nor/>
                            </m:rPr>
                            <a:rPr lang="id-ID" i="1"/>
                            <m:t> </m:t>
                          </m:r>
                          <m:r>
                            <m:rPr>
                              <m:nor/>
                            </m:rPr>
                            <a:rPr lang="id-ID" i="1"/>
                            <m:t>maksimal</m:t>
                          </m:r>
                        </m:den>
                      </m:f>
                      <m:r>
                        <a:rPr lang="id-ID" i="1">
                          <a:latin typeface="Cambria Math"/>
                        </a:rPr>
                        <m:t> = × </m:t>
                      </m:r>
                      <m:r>
                        <m:rPr>
                          <m:nor/>
                        </m:rPr>
                        <a:rPr lang="id-ID" i="1"/>
                        <m:t>100%</m:t>
                      </m:r>
                      <m:r>
                        <m:rPr>
                          <m:nor/>
                        </m:rPr>
                        <a:rPr lang="id-ID"/>
                        <m:t> </m:t>
                      </m:r>
                    </m:oMath>
                  </m:oMathPara>
                </a14:m>
                <a:endParaRPr lang="id-ID" dirty="0"/>
              </a:p>
            </p:txBody>
          </p:sp>
        </mc:Choice>
        <mc:Fallback xmlns="">
          <p:sp>
            <p:nvSpPr>
              <p:cNvPr id="6" name="Rectangle 5"/>
              <p:cNvSpPr>
                <a:spLocks noRot="1" noChangeAspect="1" noMove="1" noResize="1" noEditPoints="1" noAdjustHandles="1" noChangeArrowheads="1" noChangeShapeType="1" noTextEdit="1"/>
              </p:cNvSpPr>
              <p:nvPr/>
            </p:nvSpPr>
            <p:spPr>
              <a:xfrm>
                <a:off x="1050064" y="4205603"/>
                <a:ext cx="6162263" cy="643766"/>
              </a:xfrm>
              <a:prstGeom prst="rect">
                <a:avLst/>
              </a:prstGeom>
              <a:blipFill rotWithShape="1">
                <a:blip r:embed="rId2"/>
                <a:stretch>
                  <a:fillRect r="-890"/>
                </a:stretch>
              </a:blipFill>
            </p:spPr>
            <p:txBody>
              <a:bodyPr/>
              <a:lstStyle/>
              <a:p>
                <a:r>
                  <a:rPr lang="id-ID">
                    <a:noFill/>
                  </a:rPr>
                  <a:t> </a:t>
                </a:r>
              </a:p>
            </p:txBody>
          </p:sp>
        </mc:Fallback>
      </mc:AlternateContent>
    </p:spTree>
    <p:extLst>
      <p:ext uri="{BB962C8B-B14F-4D97-AF65-F5344CB8AC3E}">
        <p14:creationId xmlns:p14="http://schemas.microsoft.com/office/powerpoint/2010/main" val="30997913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Freeform 20">
            <a:extLst>
              <a:ext uri="{FF2B5EF4-FFF2-40B4-BE49-F238E27FC236}">
                <a16:creationId xmlns:a16="http://schemas.microsoft.com/office/drawing/2014/main" xmlns="" id="{338FCA91-B2AC-403F-8B0F-3ED017286737}"/>
              </a:ext>
            </a:extLst>
          </p:cNvPr>
          <p:cNvSpPr/>
          <p:nvPr/>
        </p:nvSpPr>
        <p:spPr>
          <a:xfrm>
            <a:off x="4115959" y="1548470"/>
            <a:ext cx="265874" cy="265874"/>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rgbClr val="45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cxnSp>
        <p:nvCxnSpPr>
          <p:cNvPr id="143" name="Straight Connector 142">
            <a:extLst>
              <a:ext uri="{FF2B5EF4-FFF2-40B4-BE49-F238E27FC236}">
                <a16:creationId xmlns:a16="http://schemas.microsoft.com/office/drawing/2014/main" xmlns="" id="{34F5BF88-9596-47CE-B4A0-AAFFC58EB4EB}"/>
              </a:ext>
            </a:extLst>
          </p:cNvPr>
          <p:cNvCxnSpPr/>
          <p:nvPr/>
        </p:nvCxnSpPr>
        <p:spPr>
          <a:xfrm>
            <a:off x="368716" y="5993428"/>
            <a:ext cx="16668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66"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167"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169"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170"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179" name="TextBox 178">
            <a:extLst>
              <a:ext uri="{FF2B5EF4-FFF2-40B4-BE49-F238E27FC236}">
                <a16:creationId xmlns:a16="http://schemas.microsoft.com/office/drawing/2014/main" xmlns="" id="{81941B8E-81B0-4CBF-B46F-AF9559F37D6D}"/>
              </a:ext>
            </a:extLst>
          </p:cNvPr>
          <p:cNvSpPr txBox="1"/>
          <p:nvPr/>
        </p:nvSpPr>
        <p:spPr>
          <a:xfrm>
            <a:off x="368716" y="1685685"/>
            <a:ext cx="3048720" cy="7386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4800" b="1" noProof="0" dirty="0" smtClean="0">
                <a:gradFill>
                  <a:gsLst>
                    <a:gs pos="100000">
                      <a:srgbClr val="BDE8C2">
                        <a:alpha val="96000"/>
                      </a:srgbClr>
                    </a:gs>
                    <a:gs pos="73000">
                      <a:srgbClr val="45C2C2">
                        <a:alpha val="80000"/>
                      </a:srgbClr>
                    </a:gs>
                    <a:gs pos="42000">
                      <a:srgbClr val="0681B0">
                        <a:alpha val="89000"/>
                      </a:srgbClr>
                    </a:gs>
                    <a:gs pos="0">
                      <a:srgbClr val="00248B">
                        <a:alpha val="96000"/>
                      </a:srgbClr>
                    </a:gs>
                  </a:gsLst>
                  <a:path path="circle">
                    <a:fillToRect r="100000" b="100000"/>
                  </a:path>
                </a:gradFill>
                <a:cs typeface="+mn-ea"/>
                <a:sym typeface="+mn-lt"/>
              </a:rPr>
              <a:t>SECURITY</a:t>
            </a:r>
            <a:endParaRPr kumimoji="0" lang="en-US" sz="4800" b="1" i="0" u="none" strike="noStrike" kern="1200" cap="none" spc="0" normalizeH="0" baseline="0" noProof="0" dirty="0">
              <a:ln>
                <a:noFill/>
              </a:ln>
              <a:solidFill>
                <a:srgbClr val="A5A5A5"/>
              </a:solidFill>
              <a:effectLst/>
              <a:uLnTx/>
              <a:uFillTx/>
              <a:cs typeface="+mn-ea"/>
              <a:sym typeface="+mn-lt"/>
            </a:endParaRPr>
          </a:p>
        </p:txBody>
      </p:sp>
      <p:grpSp>
        <p:nvGrpSpPr>
          <p:cNvPr id="32"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33"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4"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35"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36"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7"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38"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39"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40"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41" name="TextBox 14">
            <a:extLst>
              <a:ext uri="{FF2B5EF4-FFF2-40B4-BE49-F238E27FC236}">
                <a16:creationId xmlns:a16="http://schemas.microsoft.com/office/drawing/2014/main" xmlns="" id="{0A372C39-827D-416B-9959-F342A4F110A4}"/>
              </a:ext>
            </a:extLst>
          </p:cNvPr>
          <p:cNvSpPr txBox="1"/>
          <p:nvPr/>
        </p:nvSpPr>
        <p:spPr>
          <a:xfrm>
            <a:off x="1714024" y="530878"/>
            <a:ext cx="300755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dirty="0" smtClean="0">
                <a:solidFill>
                  <a:prstClr val="white"/>
                </a:solidFill>
                <a:cs typeface="+mn-ea"/>
                <a:sym typeface="+mn-lt"/>
              </a:rPr>
              <a:t>ANALISIS DATA</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42"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7" name="TextBox 26">
            <a:extLst>
              <a:ext uri="{FF2B5EF4-FFF2-40B4-BE49-F238E27FC236}">
                <a16:creationId xmlns:a16="http://schemas.microsoft.com/office/drawing/2014/main" xmlns="" id="{81941B8E-81B0-4CBF-B46F-AF9559F37D6D}"/>
              </a:ext>
            </a:extLst>
          </p:cNvPr>
          <p:cNvSpPr txBox="1"/>
          <p:nvPr/>
        </p:nvSpPr>
        <p:spPr>
          <a:xfrm>
            <a:off x="368716" y="2643760"/>
            <a:ext cx="10691170" cy="1107996"/>
          </a:xfrm>
          <a:prstGeom prst="rect">
            <a:avLst/>
          </a:prstGeom>
          <a:noFill/>
        </p:spPr>
        <p:txBody>
          <a:bodyPr wrap="square" lIns="0" tIns="0" rIns="0" bIns="0" rtlCol="0">
            <a:spAutoFit/>
          </a:bodyPr>
          <a:lstStyle/>
          <a:p>
            <a:pPr defTabSz="914400">
              <a:lnSpc>
                <a:spcPct val="150000"/>
              </a:lnSpc>
              <a:defRPr/>
            </a:pPr>
            <a:r>
              <a:rPr lang="id-ID" sz="1600" b="1" dirty="0">
                <a:solidFill>
                  <a:schemeClr val="tx2"/>
                </a:solidFill>
                <a:latin typeface="+mj-lt"/>
              </a:rPr>
              <a:t>Analisis untuk aspek security dilakukan dengan secara melakukan pegujian dengan menggunakan aplikasi web Acunetix Web Vulnerability Scanner yang mengukur tingkat keamanan dari sistem yang dikembangkan.</a:t>
            </a:r>
          </a:p>
        </p:txBody>
      </p:sp>
      <p:pic>
        <p:nvPicPr>
          <p:cNvPr id="26" name="Picture 25" descr="See the source image">
            <a:extLst>
              <a:ext uri="{FF2B5EF4-FFF2-40B4-BE49-F238E27FC236}">
                <a16:creationId xmlns="" xmlns:a16="http://schemas.microsoft.com/office/drawing/2014/main" xmlns:lc="http://schemas.openxmlformats.org/drawingml/2006/lockedCanvas" id="{96C12C13-F281-499A-B756-6400F4B54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343" y="4077614"/>
            <a:ext cx="5057664" cy="11542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1289619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Freeform 20">
            <a:extLst>
              <a:ext uri="{FF2B5EF4-FFF2-40B4-BE49-F238E27FC236}">
                <a16:creationId xmlns:a16="http://schemas.microsoft.com/office/drawing/2014/main" xmlns="" id="{338FCA91-B2AC-403F-8B0F-3ED017286737}"/>
              </a:ext>
            </a:extLst>
          </p:cNvPr>
          <p:cNvSpPr/>
          <p:nvPr/>
        </p:nvSpPr>
        <p:spPr>
          <a:xfrm>
            <a:off x="4115959" y="1548470"/>
            <a:ext cx="265874" cy="265874"/>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rgbClr val="45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cxnSp>
        <p:nvCxnSpPr>
          <p:cNvPr id="143" name="Straight Connector 142">
            <a:extLst>
              <a:ext uri="{FF2B5EF4-FFF2-40B4-BE49-F238E27FC236}">
                <a16:creationId xmlns:a16="http://schemas.microsoft.com/office/drawing/2014/main" xmlns="" id="{34F5BF88-9596-47CE-B4A0-AAFFC58EB4EB}"/>
              </a:ext>
            </a:extLst>
          </p:cNvPr>
          <p:cNvCxnSpPr/>
          <p:nvPr/>
        </p:nvCxnSpPr>
        <p:spPr>
          <a:xfrm>
            <a:off x="368716" y="5993428"/>
            <a:ext cx="16668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66"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167"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169"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170"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179" name="TextBox 178">
            <a:extLst>
              <a:ext uri="{FF2B5EF4-FFF2-40B4-BE49-F238E27FC236}">
                <a16:creationId xmlns:a16="http://schemas.microsoft.com/office/drawing/2014/main" xmlns="" id="{81941B8E-81B0-4CBF-B46F-AF9559F37D6D}"/>
              </a:ext>
            </a:extLst>
          </p:cNvPr>
          <p:cNvSpPr txBox="1"/>
          <p:nvPr/>
        </p:nvSpPr>
        <p:spPr>
          <a:xfrm>
            <a:off x="368716" y="1685685"/>
            <a:ext cx="3843296" cy="7386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4800" b="1" noProof="0" dirty="0" smtClean="0">
                <a:gradFill>
                  <a:gsLst>
                    <a:gs pos="100000">
                      <a:srgbClr val="BDE8C2">
                        <a:alpha val="96000"/>
                      </a:srgbClr>
                    </a:gs>
                    <a:gs pos="73000">
                      <a:srgbClr val="45C2C2">
                        <a:alpha val="80000"/>
                      </a:srgbClr>
                    </a:gs>
                    <a:gs pos="42000">
                      <a:srgbClr val="0681B0">
                        <a:alpha val="89000"/>
                      </a:srgbClr>
                    </a:gs>
                    <a:gs pos="0">
                      <a:srgbClr val="00248B">
                        <a:alpha val="96000"/>
                      </a:srgbClr>
                    </a:gs>
                  </a:gsLst>
                  <a:path path="circle">
                    <a:fillToRect r="100000" b="100000"/>
                  </a:path>
                </a:gradFill>
                <a:cs typeface="+mn-ea"/>
                <a:sym typeface="+mn-lt"/>
              </a:rPr>
              <a:t>PORTABILTY</a:t>
            </a:r>
            <a:endParaRPr kumimoji="0" lang="en-US" sz="4800" b="1" i="0" u="none" strike="noStrike" kern="1200" cap="none" spc="0" normalizeH="0" baseline="0" noProof="0" dirty="0">
              <a:ln>
                <a:noFill/>
              </a:ln>
              <a:solidFill>
                <a:srgbClr val="A5A5A5"/>
              </a:solidFill>
              <a:effectLst/>
              <a:uLnTx/>
              <a:uFillTx/>
              <a:cs typeface="+mn-ea"/>
              <a:sym typeface="+mn-lt"/>
            </a:endParaRPr>
          </a:p>
        </p:txBody>
      </p:sp>
      <p:grpSp>
        <p:nvGrpSpPr>
          <p:cNvPr id="32"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33"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4"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35"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36"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7"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38"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39"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40"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41" name="TextBox 14">
            <a:extLst>
              <a:ext uri="{FF2B5EF4-FFF2-40B4-BE49-F238E27FC236}">
                <a16:creationId xmlns:a16="http://schemas.microsoft.com/office/drawing/2014/main" xmlns="" id="{0A372C39-827D-416B-9959-F342A4F110A4}"/>
              </a:ext>
            </a:extLst>
          </p:cNvPr>
          <p:cNvSpPr txBox="1"/>
          <p:nvPr/>
        </p:nvSpPr>
        <p:spPr>
          <a:xfrm>
            <a:off x="1714024" y="530878"/>
            <a:ext cx="300755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dirty="0" smtClean="0">
                <a:solidFill>
                  <a:prstClr val="white"/>
                </a:solidFill>
                <a:cs typeface="+mn-ea"/>
                <a:sym typeface="+mn-lt"/>
              </a:rPr>
              <a:t>ANALISIS DATA</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42"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7" name="TextBox 26">
            <a:extLst>
              <a:ext uri="{FF2B5EF4-FFF2-40B4-BE49-F238E27FC236}">
                <a16:creationId xmlns:a16="http://schemas.microsoft.com/office/drawing/2014/main" xmlns="" id="{81941B8E-81B0-4CBF-B46F-AF9559F37D6D}"/>
              </a:ext>
            </a:extLst>
          </p:cNvPr>
          <p:cNvSpPr txBox="1"/>
          <p:nvPr/>
        </p:nvSpPr>
        <p:spPr>
          <a:xfrm>
            <a:off x="368716" y="2643760"/>
            <a:ext cx="10691170" cy="1107996"/>
          </a:xfrm>
          <a:prstGeom prst="rect">
            <a:avLst/>
          </a:prstGeom>
          <a:noFill/>
        </p:spPr>
        <p:txBody>
          <a:bodyPr wrap="square" lIns="0" tIns="0" rIns="0" bIns="0" rtlCol="0">
            <a:spAutoFit/>
          </a:bodyPr>
          <a:lstStyle/>
          <a:p>
            <a:pPr defTabSz="914400">
              <a:lnSpc>
                <a:spcPct val="150000"/>
              </a:lnSpc>
              <a:defRPr/>
            </a:pPr>
            <a:r>
              <a:rPr lang="id-ID" sz="1600" b="1" dirty="0" smtClean="0">
                <a:solidFill>
                  <a:schemeClr val="tx2"/>
                </a:solidFill>
                <a:latin typeface="+mj-lt"/>
              </a:rPr>
              <a:t>Analisis untuk aspek portability dilakukan dengan secara manual  menjalankan sistem informasi yang dikembangkan diberbagai macam browser baik baik dari versi desktop dan </a:t>
            </a:r>
            <a:r>
              <a:rPr lang="id-ID" sz="1600" b="1" dirty="0">
                <a:solidFill>
                  <a:schemeClr val="tx2"/>
                </a:solidFill>
                <a:latin typeface="+mj-lt"/>
              </a:rPr>
              <a:t>mobile. </a:t>
            </a:r>
            <a:r>
              <a:rPr lang="id-ID" sz="1600" b="1" dirty="0" smtClean="0">
                <a:solidFill>
                  <a:schemeClr val="tx2"/>
                </a:solidFill>
                <a:latin typeface="+mj-lt"/>
              </a:rPr>
              <a:t>Pengujian </a:t>
            </a:r>
            <a:r>
              <a:rPr lang="id-ID" sz="1600" b="1" dirty="0">
                <a:solidFill>
                  <a:schemeClr val="tx2"/>
                </a:solidFill>
                <a:latin typeface="+mj-lt"/>
              </a:rPr>
              <a:t>dilakukan dengan bantuan software browserstack.com untuk menguji keberadaan error pada sistem</a:t>
            </a:r>
          </a:p>
        </p:txBody>
      </p:sp>
      <p:pic>
        <p:nvPicPr>
          <p:cNvPr id="22" name="Picture 21" descr="See the source image">
            <a:extLst>
              <a:ext uri="{FF2B5EF4-FFF2-40B4-BE49-F238E27FC236}">
                <a16:creationId xmlns="" xmlns:a16="http://schemas.microsoft.com/office/drawing/2014/main" xmlns:lc="http://schemas.openxmlformats.org/drawingml/2006/lockedCanvas" id="{90771839-1C77-47C9-96C6-8312EE8AC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5486" y="4020662"/>
            <a:ext cx="5994400" cy="19727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8923680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Freeform 20">
            <a:extLst>
              <a:ext uri="{FF2B5EF4-FFF2-40B4-BE49-F238E27FC236}">
                <a16:creationId xmlns:a16="http://schemas.microsoft.com/office/drawing/2014/main" xmlns="" id="{338FCA91-B2AC-403F-8B0F-3ED017286737}"/>
              </a:ext>
            </a:extLst>
          </p:cNvPr>
          <p:cNvSpPr/>
          <p:nvPr/>
        </p:nvSpPr>
        <p:spPr>
          <a:xfrm>
            <a:off x="4115959" y="1548470"/>
            <a:ext cx="265874" cy="265874"/>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rgbClr val="45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cxnSp>
        <p:nvCxnSpPr>
          <p:cNvPr id="143" name="Straight Connector 142">
            <a:extLst>
              <a:ext uri="{FF2B5EF4-FFF2-40B4-BE49-F238E27FC236}">
                <a16:creationId xmlns:a16="http://schemas.microsoft.com/office/drawing/2014/main" xmlns="" id="{34F5BF88-9596-47CE-B4A0-AAFFC58EB4EB}"/>
              </a:ext>
            </a:extLst>
          </p:cNvPr>
          <p:cNvCxnSpPr/>
          <p:nvPr/>
        </p:nvCxnSpPr>
        <p:spPr>
          <a:xfrm>
            <a:off x="368716" y="5993428"/>
            <a:ext cx="16668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66"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167"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169"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170"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179" name="TextBox 178">
            <a:extLst>
              <a:ext uri="{FF2B5EF4-FFF2-40B4-BE49-F238E27FC236}">
                <a16:creationId xmlns:a16="http://schemas.microsoft.com/office/drawing/2014/main" xmlns="" id="{81941B8E-81B0-4CBF-B46F-AF9559F37D6D}"/>
              </a:ext>
            </a:extLst>
          </p:cNvPr>
          <p:cNvSpPr txBox="1"/>
          <p:nvPr/>
        </p:nvSpPr>
        <p:spPr>
          <a:xfrm>
            <a:off x="368716" y="1685685"/>
            <a:ext cx="4229235" cy="7386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4800" b="1" noProof="0" dirty="0" smtClean="0">
                <a:gradFill>
                  <a:gsLst>
                    <a:gs pos="100000">
                      <a:srgbClr val="BDE8C2">
                        <a:alpha val="96000"/>
                      </a:srgbClr>
                    </a:gs>
                    <a:gs pos="73000">
                      <a:srgbClr val="45C2C2">
                        <a:alpha val="80000"/>
                      </a:srgbClr>
                    </a:gs>
                    <a:gs pos="42000">
                      <a:srgbClr val="0681B0">
                        <a:alpha val="89000"/>
                      </a:srgbClr>
                    </a:gs>
                    <a:gs pos="0">
                      <a:srgbClr val="00248B">
                        <a:alpha val="96000"/>
                      </a:srgbClr>
                    </a:gs>
                  </a:gsLst>
                  <a:path path="circle">
                    <a:fillToRect r="100000" b="100000"/>
                  </a:path>
                </a:gradFill>
                <a:cs typeface="+mn-ea"/>
                <a:sym typeface="+mn-lt"/>
              </a:rPr>
              <a:t>REALIABILITY</a:t>
            </a:r>
            <a:endParaRPr kumimoji="0" lang="en-US" sz="4800" b="1" i="0" u="none" strike="noStrike" kern="1200" cap="none" spc="0" normalizeH="0" baseline="0" noProof="0" dirty="0">
              <a:ln>
                <a:noFill/>
              </a:ln>
              <a:solidFill>
                <a:srgbClr val="A5A5A5"/>
              </a:solidFill>
              <a:effectLst/>
              <a:uLnTx/>
              <a:uFillTx/>
              <a:cs typeface="+mn-ea"/>
              <a:sym typeface="+mn-lt"/>
            </a:endParaRPr>
          </a:p>
        </p:txBody>
      </p:sp>
      <p:grpSp>
        <p:nvGrpSpPr>
          <p:cNvPr id="32"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33"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4"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35"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36"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7"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38"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39"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40"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41" name="TextBox 14">
            <a:extLst>
              <a:ext uri="{FF2B5EF4-FFF2-40B4-BE49-F238E27FC236}">
                <a16:creationId xmlns:a16="http://schemas.microsoft.com/office/drawing/2014/main" xmlns="" id="{0A372C39-827D-416B-9959-F342A4F110A4}"/>
              </a:ext>
            </a:extLst>
          </p:cNvPr>
          <p:cNvSpPr txBox="1"/>
          <p:nvPr/>
        </p:nvSpPr>
        <p:spPr>
          <a:xfrm>
            <a:off x="1714024" y="530878"/>
            <a:ext cx="300755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dirty="0" smtClean="0">
                <a:solidFill>
                  <a:prstClr val="white"/>
                </a:solidFill>
                <a:cs typeface="+mn-ea"/>
                <a:sym typeface="+mn-lt"/>
              </a:rPr>
              <a:t>ANALISIS DATA</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42"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7" name="TextBox 26">
            <a:extLst>
              <a:ext uri="{FF2B5EF4-FFF2-40B4-BE49-F238E27FC236}">
                <a16:creationId xmlns:a16="http://schemas.microsoft.com/office/drawing/2014/main" xmlns="" id="{81941B8E-81B0-4CBF-B46F-AF9559F37D6D}"/>
              </a:ext>
            </a:extLst>
          </p:cNvPr>
          <p:cNvSpPr txBox="1"/>
          <p:nvPr/>
        </p:nvSpPr>
        <p:spPr>
          <a:xfrm>
            <a:off x="368716" y="2643760"/>
            <a:ext cx="10691170" cy="1803186"/>
          </a:xfrm>
          <a:prstGeom prst="rect">
            <a:avLst/>
          </a:prstGeom>
          <a:noFill/>
        </p:spPr>
        <p:txBody>
          <a:bodyPr wrap="square" lIns="0" tIns="0" rIns="0" bIns="0" rtlCol="0">
            <a:spAutoFit/>
          </a:bodyPr>
          <a:lstStyle/>
          <a:p>
            <a:pPr defTabSz="914400">
              <a:lnSpc>
                <a:spcPct val="150000"/>
              </a:lnSpc>
              <a:defRPr/>
            </a:pPr>
            <a:r>
              <a:rPr lang="id-ID" sz="1600" b="1" dirty="0">
                <a:solidFill>
                  <a:schemeClr val="tx2"/>
                </a:solidFill>
                <a:latin typeface="+mj-lt"/>
              </a:rPr>
              <a:t>Analisis untuk aspek Reability dilakukan dengan melakukan pengujian dengan menggunakan aplikasi Web Server Stress Tools yang dapat mengukur tingkat reliabilitas dari sistem yang dibuat. Web Server Stress Tools dapat menganalisis beban konstan dalam jumlah klik sehingga dapat diketahui waktu delay pada jumlah klik tertentu dalam sistem, dengan jumlah beban konstan juga dapat menganalisis Time Test dan Ramp Test pada  user yang mengakses sistem secara bersamaan. </a:t>
            </a:r>
          </a:p>
        </p:txBody>
      </p:sp>
    </p:spTree>
    <p:extLst>
      <p:ext uri="{BB962C8B-B14F-4D97-AF65-F5344CB8AC3E}">
        <p14:creationId xmlns:p14="http://schemas.microsoft.com/office/powerpoint/2010/main" val="23363669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191DCF0E-DDE9-403A-9E85-49F044C919D7}"/>
              </a:ext>
            </a:extLst>
          </p:cNvPr>
          <p:cNvSpPr>
            <a:spLocks noChangeAspect="1"/>
          </p:cNvSpPr>
          <p:nvPr/>
        </p:nvSpPr>
        <p:spPr>
          <a:xfrm>
            <a:off x="0" y="0"/>
            <a:ext cx="12192000" cy="6858000"/>
          </a:xfrm>
          <a:prstGeom prst="rect">
            <a:avLst/>
          </a:prstGeom>
          <a:blipFill dpi="0" rotWithShape="1">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9" name="Rectangle 11">
            <a:extLst>
              <a:ext uri="{FF2B5EF4-FFF2-40B4-BE49-F238E27FC236}">
                <a16:creationId xmlns:a16="http://schemas.microsoft.com/office/drawing/2014/main" xmlns="" id="{4DF4EF31-D7BE-4A6A-9652-6FB163E56489}"/>
              </a:ext>
            </a:extLst>
          </p:cNvPr>
          <p:cNvSpPr/>
          <p:nvPr/>
        </p:nvSpPr>
        <p:spPr>
          <a:xfrm>
            <a:off x="0" y="0"/>
            <a:ext cx="12221029"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Freeform 9">
            <a:extLst>
              <a:ext uri="{FF2B5EF4-FFF2-40B4-BE49-F238E27FC236}">
                <a16:creationId xmlns:a16="http://schemas.microsoft.com/office/drawing/2014/main" xmlns="" id="{C144709C-E4B9-44DC-AA66-84D2AA480608}"/>
              </a:ext>
            </a:extLst>
          </p:cNvPr>
          <p:cNvSpPr>
            <a:spLocks/>
          </p:cNvSpPr>
          <p:nvPr/>
        </p:nvSpPr>
        <p:spPr bwMode="auto">
          <a:xfrm>
            <a:off x="5130800" y="0"/>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7"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cxnSp>
        <p:nvCxnSpPr>
          <p:cNvPr id="13" name="Straight Connector 55">
            <a:extLst>
              <a:ext uri="{FF2B5EF4-FFF2-40B4-BE49-F238E27FC236}">
                <a16:creationId xmlns:a16="http://schemas.microsoft.com/office/drawing/2014/main" xmlns="" id="{4A147BC5-CD74-4781-A6DE-C276C1E64C4B}"/>
              </a:ext>
            </a:extLst>
          </p:cNvPr>
          <p:cNvCxnSpPr/>
          <p:nvPr/>
        </p:nvCxnSpPr>
        <p:spPr>
          <a:xfrm>
            <a:off x="3067973" y="3859585"/>
            <a:ext cx="6242935"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Freeform 33">
            <a:extLst>
              <a:ext uri="{FF2B5EF4-FFF2-40B4-BE49-F238E27FC236}">
                <a16:creationId xmlns:a16="http://schemas.microsoft.com/office/drawing/2014/main" xmlns="" id="{007303E1-E554-42F5-B9CE-691F707EA784}"/>
              </a:ext>
            </a:extLst>
          </p:cNvPr>
          <p:cNvSpPr/>
          <p:nvPr/>
        </p:nvSpPr>
        <p:spPr>
          <a:xfrm>
            <a:off x="2288620" y="177017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5" name="Freeform 33">
            <a:extLst>
              <a:ext uri="{FF2B5EF4-FFF2-40B4-BE49-F238E27FC236}">
                <a16:creationId xmlns:a16="http://schemas.microsoft.com/office/drawing/2014/main" xmlns="" id="{75DBEF94-F82D-4044-8145-388903B5B291}"/>
              </a:ext>
            </a:extLst>
          </p:cNvPr>
          <p:cNvSpPr/>
          <p:nvPr/>
        </p:nvSpPr>
        <p:spPr>
          <a:xfrm>
            <a:off x="9767819" y="385958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7" name="TextBox 13">
            <a:extLst>
              <a:ext uri="{FF2B5EF4-FFF2-40B4-BE49-F238E27FC236}">
                <a16:creationId xmlns:a16="http://schemas.microsoft.com/office/drawing/2014/main" xmlns="" id="{E53F220E-CD34-4317-978C-287EB989B9DC}"/>
              </a:ext>
            </a:extLst>
          </p:cNvPr>
          <p:cNvSpPr txBox="1"/>
          <p:nvPr/>
        </p:nvSpPr>
        <p:spPr>
          <a:xfrm>
            <a:off x="1874160" y="2375743"/>
            <a:ext cx="8630568" cy="1231106"/>
          </a:xfrm>
          <a:prstGeom prst="rect">
            <a:avLst/>
          </a:prstGeom>
          <a:noFill/>
        </p:spPr>
        <p:txBody>
          <a:bodyPr wrap="none" lIns="0" tIns="0" rIns="0" bIns="0" rtlCol="0">
            <a:spAutoFit/>
          </a:bodyPr>
          <a:lstStyle/>
          <a:p>
            <a:pPr lvl="0" algn="ctr">
              <a:defRPr/>
            </a:pPr>
            <a:r>
              <a:rPr lang="id-ID" altLang="zh-CN" sz="8000" b="1" spc="600" dirty="0" smtClean="0">
                <a:solidFill>
                  <a:prstClr val="white"/>
                </a:solidFill>
                <a:cs typeface="+mn-ea"/>
                <a:sym typeface="+mn-lt"/>
              </a:rPr>
              <a:t>TERIMA KASIH</a:t>
            </a:r>
            <a:endParaRPr lang="en-US" altLang="zh-CN" sz="8000" b="1" spc="600" dirty="0">
              <a:solidFill>
                <a:prstClr val="white"/>
              </a:solidFill>
              <a:cs typeface="+mn-ea"/>
              <a:sym typeface="+mn-lt"/>
            </a:endParaRPr>
          </a:p>
        </p:txBody>
      </p:sp>
      <p:cxnSp>
        <p:nvCxnSpPr>
          <p:cNvPr id="19" name="Straight Connector 55">
            <a:extLst>
              <a:ext uri="{FF2B5EF4-FFF2-40B4-BE49-F238E27FC236}">
                <a16:creationId xmlns:a16="http://schemas.microsoft.com/office/drawing/2014/main" xmlns="" id="{899EDF92-ECA3-4A4D-A7B7-546188A7111E}"/>
              </a:ext>
            </a:extLst>
          </p:cNvPr>
          <p:cNvCxnSpPr/>
          <p:nvPr/>
        </p:nvCxnSpPr>
        <p:spPr>
          <a:xfrm>
            <a:off x="3255104" y="1984918"/>
            <a:ext cx="6242935"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3" name="iṩ1îḓê">
            <a:extLst>
              <a:ext uri="{FF2B5EF4-FFF2-40B4-BE49-F238E27FC236}">
                <a16:creationId xmlns:a16="http://schemas.microsoft.com/office/drawing/2014/main" xmlns="" id="{6E2A7F35-6C56-47BD-82EA-26CA27126FE9}"/>
              </a:ext>
            </a:extLst>
          </p:cNvPr>
          <p:cNvSpPr/>
          <p:nvPr/>
        </p:nvSpPr>
        <p:spPr>
          <a:xfrm>
            <a:off x="4548676" y="4669107"/>
            <a:ext cx="3281528" cy="568475"/>
          </a:xfrm>
          <a:prstGeom prst="roundRect">
            <a:avLst>
              <a:gd name="adj" fmla="val 50000"/>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cxnSp>
        <p:nvCxnSpPr>
          <p:cNvPr id="24" name="直接连接符 23">
            <a:extLst>
              <a:ext uri="{FF2B5EF4-FFF2-40B4-BE49-F238E27FC236}">
                <a16:creationId xmlns:a16="http://schemas.microsoft.com/office/drawing/2014/main" xmlns="" id="{29474C9B-645F-41EE-83FB-42B11A6E92B0}"/>
              </a:ext>
            </a:extLst>
          </p:cNvPr>
          <p:cNvCxnSpPr>
            <a:cxnSpLocks/>
          </p:cNvCxnSpPr>
          <p:nvPr/>
        </p:nvCxnSpPr>
        <p:spPr>
          <a:xfrm>
            <a:off x="4844317" y="4953344"/>
            <a:ext cx="572966" cy="0"/>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4633AD88-46D7-443D-A97C-4520E345AD8D}"/>
              </a:ext>
            </a:extLst>
          </p:cNvPr>
          <p:cNvCxnSpPr>
            <a:cxnSpLocks/>
          </p:cNvCxnSpPr>
          <p:nvPr/>
        </p:nvCxnSpPr>
        <p:spPr>
          <a:xfrm>
            <a:off x="6900908" y="4977571"/>
            <a:ext cx="572966" cy="0"/>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xmlns="" id="{F4E3EADA-B24F-4287-9BFF-FEB1023EF702}"/>
              </a:ext>
            </a:extLst>
          </p:cNvPr>
          <p:cNvSpPr>
            <a:spLocks/>
          </p:cNvSpPr>
          <p:nvPr/>
        </p:nvSpPr>
        <p:spPr bwMode="auto">
          <a:xfrm>
            <a:off x="10813562" y="747508"/>
            <a:ext cx="928635" cy="41723"/>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solidFill>
            <a:schemeClr val="bg1"/>
          </a:solid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Oval 8">
            <a:extLst>
              <a:ext uri="{FF2B5EF4-FFF2-40B4-BE49-F238E27FC236}">
                <a16:creationId xmlns:a16="http://schemas.microsoft.com/office/drawing/2014/main" xmlns="" id="{A8DD38F7-B973-4299-A22D-2BE123C3971B}"/>
              </a:ext>
            </a:extLst>
          </p:cNvPr>
          <p:cNvSpPr/>
          <p:nvPr/>
        </p:nvSpPr>
        <p:spPr>
          <a:xfrm>
            <a:off x="11177111" y="1402375"/>
            <a:ext cx="201536" cy="201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 name="Freeform 33">
            <a:extLst>
              <a:ext uri="{FF2B5EF4-FFF2-40B4-BE49-F238E27FC236}">
                <a16:creationId xmlns:a16="http://schemas.microsoft.com/office/drawing/2014/main" xmlns="" id="{7CFDDCFD-C050-44CD-87E8-A07421783ED8}"/>
              </a:ext>
            </a:extLst>
          </p:cNvPr>
          <p:cNvSpPr/>
          <p:nvPr/>
        </p:nvSpPr>
        <p:spPr>
          <a:xfrm rot="20064841">
            <a:off x="611851" y="576961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Pie 13">
            <a:extLst>
              <a:ext uri="{FF2B5EF4-FFF2-40B4-BE49-F238E27FC236}">
                <a16:creationId xmlns:a16="http://schemas.microsoft.com/office/drawing/2014/main" xmlns="" id="{D78EE538-8250-4C40-8951-D7DFEBA2C832}"/>
              </a:ext>
            </a:extLst>
          </p:cNvPr>
          <p:cNvSpPr/>
          <p:nvPr/>
        </p:nvSpPr>
        <p:spPr>
          <a:xfrm>
            <a:off x="10971197" y="5964104"/>
            <a:ext cx="613364" cy="613362"/>
          </a:xfrm>
          <a:prstGeom prst="pie">
            <a:avLst>
              <a:gd name="adj1" fmla="val 10792961"/>
              <a:gd name="adj2" fmla="val 2078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8">
            <a:extLst>
              <a:ext uri="{FF2B5EF4-FFF2-40B4-BE49-F238E27FC236}">
                <a16:creationId xmlns:a16="http://schemas.microsoft.com/office/drawing/2014/main" xmlns="" id="{86DFD6D0-AF45-4D91-AB8D-E520D936AD18}"/>
              </a:ext>
            </a:extLst>
          </p:cNvPr>
          <p:cNvSpPr/>
          <p:nvPr/>
        </p:nvSpPr>
        <p:spPr>
          <a:xfrm>
            <a:off x="540168" y="797458"/>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7" name="iṩļïḓè">
            <a:extLst>
              <a:ext uri="{FF2B5EF4-FFF2-40B4-BE49-F238E27FC236}">
                <a16:creationId xmlns:a16="http://schemas.microsoft.com/office/drawing/2014/main" xmlns="" id="{7EAEF8B7-F4EC-4682-8D32-9398DBCA248D}"/>
              </a:ext>
            </a:extLst>
          </p:cNvPr>
          <p:cNvSpPr txBox="1"/>
          <p:nvPr/>
        </p:nvSpPr>
        <p:spPr bwMode="auto">
          <a:xfrm>
            <a:off x="5462951" y="4776713"/>
            <a:ext cx="1581611" cy="338653"/>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id-ID" altLang="zh-CN" sz="1400" dirty="0" smtClean="0">
                <a:gradFill flip="none" rotWithShape="1">
                  <a:gsLst>
                    <a:gs pos="0">
                      <a:srgbClr val="125E9F"/>
                    </a:gs>
                    <a:gs pos="100000">
                      <a:srgbClr val="8DD6C5"/>
                    </a:gs>
                  </a:gsLst>
                  <a:lin ang="13500000" scaled="1"/>
                  <a:tileRect/>
                </a:gradFill>
                <a:cs typeface="+mn-ea"/>
                <a:sym typeface="+mn-lt"/>
              </a:rPr>
              <a:t>TANYA JAWAB </a:t>
            </a:r>
            <a:endParaRPr lang="en-US" altLang="zh-CN" sz="1400" dirty="0">
              <a:gradFill flip="none" rotWithShape="1">
                <a:gsLst>
                  <a:gs pos="0">
                    <a:srgbClr val="125E9F"/>
                  </a:gs>
                  <a:gs pos="100000">
                    <a:srgbClr val="8DD6C5"/>
                  </a:gs>
                </a:gsLst>
                <a:lin ang="13500000" scaled="1"/>
                <a:tileRect/>
              </a:gradFill>
              <a:cs typeface="+mn-ea"/>
              <a:sym typeface="+mn-lt"/>
            </a:endParaRPr>
          </a:p>
        </p:txBody>
      </p:sp>
    </p:spTree>
    <p:custDataLst>
      <p:tags r:id="rId1"/>
    </p:custDataLst>
    <p:extLst>
      <p:ext uri="{BB962C8B-B14F-4D97-AF65-F5344CB8AC3E}">
        <p14:creationId xmlns:p14="http://schemas.microsoft.com/office/powerpoint/2010/main" val="28144613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randombar(horizontal)">
                                      <p:cBhvr>
                                        <p:cTn id="15" dur="500"/>
                                        <p:tgtEl>
                                          <p:spTgt spid="2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randombar(horizontal)">
                                      <p:cBhvr>
                                        <p:cTn id="18" dur="500"/>
                                        <p:tgtEl>
                                          <p:spTgt spid="21"/>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randombar(horizontal)">
                                      <p:cBhvr>
                                        <p:cTn id="21" dur="500"/>
                                        <p:tgtEl>
                                          <p:spTgt spid="35"/>
                                        </p:tgtEl>
                                      </p:cBhvr>
                                    </p:animEffect>
                                  </p:childTnLst>
                                </p:cTn>
                              </p:par>
                              <p:par>
                                <p:cTn id="22" presetID="2" presetClass="entr" presetSubtype="4"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ppt_x"/>
                                          </p:val>
                                        </p:tav>
                                        <p:tav tm="100000">
                                          <p:val>
                                            <p:strVal val="#ppt_x"/>
                                          </p:val>
                                        </p:tav>
                                      </p:tavLst>
                                    </p:anim>
                                    <p:anim calcmode="lin" valueType="num">
                                      <p:cBhvr additive="base">
                                        <p:cTn id="2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P spid="20" grpId="0" animBg="1"/>
      <p:bldP spid="21" grpId="0" animBg="1"/>
      <p:bldP spid="35" grpId="0" animBg="1"/>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xmlns="" id="{C25C5D59-7D60-4FD9-B2B8-D6CC45BC36B3}"/>
              </a:ext>
            </a:extLst>
          </p:cNvPr>
          <p:cNvGrpSpPr/>
          <p:nvPr/>
        </p:nvGrpSpPr>
        <p:grpSpPr>
          <a:xfrm>
            <a:off x="374761" y="402708"/>
            <a:ext cx="4540139" cy="568475"/>
            <a:chOff x="368716" y="402708"/>
            <a:chExt cx="4038184" cy="568475"/>
          </a:xfrm>
        </p:grpSpPr>
        <p:sp>
          <p:nvSpPr>
            <p:cNvPr id="27" name="iṩ1îḓê">
              <a:extLst>
                <a:ext uri="{FF2B5EF4-FFF2-40B4-BE49-F238E27FC236}">
                  <a16:creationId xmlns:a16="http://schemas.microsoft.com/office/drawing/2014/main" xmlns="" id="{1484ECCF-8B50-4324-A439-970B2BA39F8F}"/>
                </a:ext>
              </a:extLst>
            </p:cNvPr>
            <p:cNvSpPr/>
            <p:nvPr/>
          </p:nvSpPr>
          <p:spPr>
            <a:xfrm>
              <a:off x="368716" y="402708"/>
              <a:ext cx="40381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8" name="TextBox 14">
              <a:extLst>
                <a:ext uri="{FF2B5EF4-FFF2-40B4-BE49-F238E27FC236}">
                  <a16:creationId xmlns:a16="http://schemas.microsoft.com/office/drawing/2014/main" xmlns="" id="{2B60E643-5416-48D4-9EA8-8ED2D7497E1D}"/>
                </a:ext>
              </a:extLst>
            </p:cNvPr>
            <p:cNvSpPr txBox="1"/>
            <p:nvPr/>
          </p:nvSpPr>
          <p:spPr>
            <a:xfrm>
              <a:off x="456791" y="538815"/>
              <a:ext cx="3871382"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dirty="0" smtClean="0">
                  <a:solidFill>
                    <a:prstClr val="white"/>
                  </a:solidFill>
                  <a:cs typeface="+mn-ea"/>
                  <a:sym typeface="+mn-lt"/>
                </a:rPr>
                <a:t>MANFAAT PENELITIAN</a:t>
              </a:r>
              <a:endParaRPr kumimoji="0" lang="en-US" sz="2000" b="1" i="0" u="none" strike="noStrike" kern="1200" cap="none" spc="600" normalizeH="0" baseline="0" noProof="0" dirty="0">
                <a:ln>
                  <a:noFill/>
                </a:ln>
                <a:solidFill>
                  <a:prstClr val="white"/>
                </a:solidFill>
                <a:effectLst/>
                <a:uLnTx/>
                <a:uFillTx/>
                <a:cs typeface="+mn-ea"/>
                <a:sym typeface="+mn-lt"/>
              </a:endParaRPr>
            </a:p>
          </p:txBody>
        </p:sp>
      </p:grpSp>
      <p:sp>
        <p:nvSpPr>
          <p:cNvPr id="25" name="iṣľïḓè">
            <a:extLst>
              <a:ext uri="{FF2B5EF4-FFF2-40B4-BE49-F238E27FC236}">
                <a16:creationId xmlns:a16="http://schemas.microsoft.com/office/drawing/2014/main" xmlns="" id="{4197EB5B-081E-4755-AAFB-2DC75991ECEB}"/>
              </a:ext>
            </a:extLst>
          </p:cNvPr>
          <p:cNvSpPr/>
          <p:nvPr/>
        </p:nvSpPr>
        <p:spPr>
          <a:xfrm>
            <a:off x="6542335" y="2529010"/>
            <a:ext cx="322319" cy="347113"/>
          </a:xfrm>
          <a:custGeom>
            <a:avLst/>
            <a:gdLst>
              <a:gd name="connsiteX0" fmla="*/ 362430 w 495300"/>
              <a:gd name="connsiteY0" fmla="*/ 621 h 533400"/>
              <a:gd name="connsiteX1" fmla="*/ 400530 w 495300"/>
              <a:gd name="connsiteY1" fmla="*/ 38721 h 533400"/>
              <a:gd name="connsiteX2" fmla="*/ 400530 w 495300"/>
              <a:gd name="connsiteY2" fmla="*/ 38721 h 533400"/>
              <a:gd name="connsiteX3" fmla="*/ 400530 w 495300"/>
              <a:gd name="connsiteY3" fmla="*/ 124446 h 533400"/>
              <a:gd name="connsiteX4" fmla="*/ 362430 w 495300"/>
              <a:gd name="connsiteY4" fmla="*/ 162546 h 533400"/>
              <a:gd name="connsiteX5" fmla="*/ 362430 w 495300"/>
              <a:gd name="connsiteY5" fmla="*/ 162546 h 533400"/>
              <a:gd name="connsiteX6" fmla="*/ 257655 w 495300"/>
              <a:gd name="connsiteY6" fmla="*/ 162546 h 533400"/>
              <a:gd name="connsiteX7" fmla="*/ 257655 w 495300"/>
              <a:gd name="connsiteY7" fmla="*/ 295896 h 533400"/>
              <a:gd name="connsiteX8" fmla="*/ 419580 w 495300"/>
              <a:gd name="connsiteY8" fmla="*/ 295896 h 533400"/>
              <a:gd name="connsiteX9" fmla="*/ 457680 w 495300"/>
              <a:gd name="connsiteY9" fmla="*/ 332091 h 533400"/>
              <a:gd name="connsiteX10" fmla="*/ 457680 w 495300"/>
              <a:gd name="connsiteY10" fmla="*/ 333996 h 533400"/>
              <a:gd name="connsiteX11" fmla="*/ 457680 w 495300"/>
              <a:gd name="connsiteY11" fmla="*/ 438771 h 533400"/>
              <a:gd name="connsiteX12" fmla="*/ 467205 w 495300"/>
              <a:gd name="connsiteY12" fmla="*/ 438771 h 533400"/>
              <a:gd name="connsiteX13" fmla="*/ 495780 w 495300"/>
              <a:gd name="connsiteY13" fmla="*/ 465441 h 533400"/>
              <a:gd name="connsiteX14" fmla="*/ 495780 w 495300"/>
              <a:gd name="connsiteY14" fmla="*/ 467346 h 533400"/>
              <a:gd name="connsiteX15" fmla="*/ 495780 w 495300"/>
              <a:gd name="connsiteY15" fmla="*/ 505446 h 533400"/>
              <a:gd name="connsiteX16" fmla="*/ 467205 w 495300"/>
              <a:gd name="connsiteY16" fmla="*/ 534021 h 533400"/>
              <a:gd name="connsiteX17" fmla="*/ 467205 w 495300"/>
              <a:gd name="connsiteY17" fmla="*/ 534021 h 533400"/>
              <a:gd name="connsiteX18" fmla="*/ 429105 w 495300"/>
              <a:gd name="connsiteY18" fmla="*/ 534021 h 533400"/>
              <a:gd name="connsiteX19" fmla="*/ 400530 w 495300"/>
              <a:gd name="connsiteY19" fmla="*/ 505446 h 533400"/>
              <a:gd name="connsiteX20" fmla="*/ 400530 w 495300"/>
              <a:gd name="connsiteY20" fmla="*/ 505446 h 533400"/>
              <a:gd name="connsiteX21" fmla="*/ 400530 w 495300"/>
              <a:gd name="connsiteY21" fmla="*/ 467346 h 533400"/>
              <a:gd name="connsiteX22" fmla="*/ 429105 w 495300"/>
              <a:gd name="connsiteY22" fmla="*/ 438771 h 533400"/>
              <a:gd name="connsiteX23" fmla="*/ 429105 w 495300"/>
              <a:gd name="connsiteY23" fmla="*/ 438771 h 533400"/>
              <a:gd name="connsiteX24" fmla="*/ 438630 w 495300"/>
              <a:gd name="connsiteY24" fmla="*/ 438771 h 533400"/>
              <a:gd name="connsiteX25" fmla="*/ 438630 w 495300"/>
              <a:gd name="connsiteY25" fmla="*/ 333996 h 533400"/>
              <a:gd name="connsiteX26" fmla="*/ 420533 w 495300"/>
              <a:gd name="connsiteY26" fmla="*/ 314946 h 533400"/>
              <a:gd name="connsiteX27" fmla="*/ 419580 w 495300"/>
              <a:gd name="connsiteY27" fmla="*/ 314946 h 533400"/>
              <a:gd name="connsiteX28" fmla="*/ 257655 w 495300"/>
              <a:gd name="connsiteY28" fmla="*/ 314946 h 533400"/>
              <a:gd name="connsiteX29" fmla="*/ 257655 w 495300"/>
              <a:gd name="connsiteY29" fmla="*/ 438771 h 533400"/>
              <a:gd name="connsiteX30" fmla="*/ 267180 w 495300"/>
              <a:gd name="connsiteY30" fmla="*/ 438771 h 533400"/>
              <a:gd name="connsiteX31" fmla="*/ 295755 w 495300"/>
              <a:gd name="connsiteY31" fmla="*/ 465441 h 533400"/>
              <a:gd name="connsiteX32" fmla="*/ 295755 w 495300"/>
              <a:gd name="connsiteY32" fmla="*/ 467346 h 533400"/>
              <a:gd name="connsiteX33" fmla="*/ 295755 w 495300"/>
              <a:gd name="connsiteY33" fmla="*/ 505446 h 533400"/>
              <a:gd name="connsiteX34" fmla="*/ 267180 w 495300"/>
              <a:gd name="connsiteY34" fmla="*/ 534021 h 533400"/>
              <a:gd name="connsiteX35" fmla="*/ 267180 w 495300"/>
              <a:gd name="connsiteY35" fmla="*/ 534021 h 533400"/>
              <a:gd name="connsiteX36" fmla="*/ 229080 w 495300"/>
              <a:gd name="connsiteY36" fmla="*/ 534021 h 533400"/>
              <a:gd name="connsiteX37" fmla="*/ 200505 w 495300"/>
              <a:gd name="connsiteY37" fmla="*/ 505446 h 533400"/>
              <a:gd name="connsiteX38" fmla="*/ 200505 w 495300"/>
              <a:gd name="connsiteY38" fmla="*/ 505446 h 533400"/>
              <a:gd name="connsiteX39" fmla="*/ 200505 w 495300"/>
              <a:gd name="connsiteY39" fmla="*/ 467346 h 533400"/>
              <a:gd name="connsiteX40" fmla="*/ 229080 w 495300"/>
              <a:gd name="connsiteY40" fmla="*/ 438771 h 533400"/>
              <a:gd name="connsiteX41" fmla="*/ 229080 w 495300"/>
              <a:gd name="connsiteY41" fmla="*/ 438771 h 533400"/>
              <a:gd name="connsiteX42" fmla="*/ 238605 w 495300"/>
              <a:gd name="connsiteY42" fmla="*/ 438771 h 533400"/>
              <a:gd name="connsiteX43" fmla="*/ 238605 w 495300"/>
              <a:gd name="connsiteY43" fmla="*/ 314946 h 533400"/>
              <a:gd name="connsiteX44" fmla="*/ 76680 w 495300"/>
              <a:gd name="connsiteY44" fmla="*/ 314946 h 533400"/>
              <a:gd name="connsiteX45" fmla="*/ 57630 w 495300"/>
              <a:gd name="connsiteY45" fmla="*/ 333044 h 533400"/>
              <a:gd name="connsiteX46" fmla="*/ 57630 w 495300"/>
              <a:gd name="connsiteY46" fmla="*/ 333996 h 533400"/>
              <a:gd name="connsiteX47" fmla="*/ 57630 w 495300"/>
              <a:gd name="connsiteY47" fmla="*/ 438771 h 533400"/>
              <a:gd name="connsiteX48" fmla="*/ 67155 w 495300"/>
              <a:gd name="connsiteY48" fmla="*/ 438771 h 533400"/>
              <a:gd name="connsiteX49" fmla="*/ 95730 w 495300"/>
              <a:gd name="connsiteY49" fmla="*/ 465441 h 533400"/>
              <a:gd name="connsiteX50" fmla="*/ 95730 w 495300"/>
              <a:gd name="connsiteY50" fmla="*/ 467346 h 533400"/>
              <a:gd name="connsiteX51" fmla="*/ 95730 w 495300"/>
              <a:gd name="connsiteY51" fmla="*/ 505446 h 533400"/>
              <a:gd name="connsiteX52" fmla="*/ 67155 w 495300"/>
              <a:gd name="connsiteY52" fmla="*/ 534021 h 533400"/>
              <a:gd name="connsiteX53" fmla="*/ 67155 w 495300"/>
              <a:gd name="connsiteY53" fmla="*/ 534021 h 533400"/>
              <a:gd name="connsiteX54" fmla="*/ 29055 w 495300"/>
              <a:gd name="connsiteY54" fmla="*/ 534021 h 533400"/>
              <a:gd name="connsiteX55" fmla="*/ 480 w 495300"/>
              <a:gd name="connsiteY55" fmla="*/ 505446 h 533400"/>
              <a:gd name="connsiteX56" fmla="*/ 480 w 495300"/>
              <a:gd name="connsiteY56" fmla="*/ 505446 h 533400"/>
              <a:gd name="connsiteX57" fmla="*/ 480 w 495300"/>
              <a:gd name="connsiteY57" fmla="*/ 467346 h 533400"/>
              <a:gd name="connsiteX58" fmla="*/ 29055 w 495300"/>
              <a:gd name="connsiteY58" fmla="*/ 438771 h 533400"/>
              <a:gd name="connsiteX59" fmla="*/ 29055 w 495300"/>
              <a:gd name="connsiteY59" fmla="*/ 438771 h 533400"/>
              <a:gd name="connsiteX60" fmla="*/ 38580 w 495300"/>
              <a:gd name="connsiteY60" fmla="*/ 438771 h 533400"/>
              <a:gd name="connsiteX61" fmla="*/ 38580 w 495300"/>
              <a:gd name="connsiteY61" fmla="*/ 333996 h 533400"/>
              <a:gd name="connsiteX62" fmla="*/ 74775 w 495300"/>
              <a:gd name="connsiteY62" fmla="*/ 295896 h 533400"/>
              <a:gd name="connsiteX63" fmla="*/ 76680 w 495300"/>
              <a:gd name="connsiteY63" fmla="*/ 295896 h 533400"/>
              <a:gd name="connsiteX64" fmla="*/ 238605 w 495300"/>
              <a:gd name="connsiteY64" fmla="*/ 295896 h 533400"/>
              <a:gd name="connsiteX65" fmla="*/ 238605 w 495300"/>
              <a:gd name="connsiteY65" fmla="*/ 162546 h 533400"/>
              <a:gd name="connsiteX66" fmla="*/ 133830 w 495300"/>
              <a:gd name="connsiteY66" fmla="*/ 162546 h 533400"/>
              <a:gd name="connsiteX67" fmla="*/ 95730 w 495300"/>
              <a:gd name="connsiteY67" fmla="*/ 126351 h 533400"/>
              <a:gd name="connsiteX68" fmla="*/ 95730 w 495300"/>
              <a:gd name="connsiteY68" fmla="*/ 124446 h 533400"/>
              <a:gd name="connsiteX69" fmla="*/ 95730 w 495300"/>
              <a:gd name="connsiteY69" fmla="*/ 38721 h 533400"/>
              <a:gd name="connsiteX70" fmla="*/ 133830 w 495300"/>
              <a:gd name="connsiteY70" fmla="*/ 621 h 533400"/>
              <a:gd name="connsiteX71" fmla="*/ 133830 w 495300"/>
              <a:gd name="connsiteY71" fmla="*/ 621 h 533400"/>
              <a:gd name="connsiteX72" fmla="*/ 362430 w 495300"/>
              <a:gd name="connsiteY72" fmla="*/ 621 h 533400"/>
              <a:gd name="connsiteX73" fmla="*/ 67155 w 495300"/>
              <a:gd name="connsiteY73" fmla="*/ 457821 h 533400"/>
              <a:gd name="connsiteX74" fmla="*/ 29055 w 495300"/>
              <a:gd name="connsiteY74" fmla="*/ 457821 h 533400"/>
              <a:gd name="connsiteX75" fmla="*/ 19530 w 495300"/>
              <a:gd name="connsiteY75" fmla="*/ 467346 h 533400"/>
              <a:gd name="connsiteX76" fmla="*/ 19530 w 495300"/>
              <a:gd name="connsiteY76" fmla="*/ 467346 h 533400"/>
              <a:gd name="connsiteX77" fmla="*/ 19530 w 495300"/>
              <a:gd name="connsiteY77" fmla="*/ 505446 h 533400"/>
              <a:gd name="connsiteX78" fmla="*/ 29055 w 495300"/>
              <a:gd name="connsiteY78" fmla="*/ 514971 h 533400"/>
              <a:gd name="connsiteX79" fmla="*/ 29055 w 495300"/>
              <a:gd name="connsiteY79" fmla="*/ 514971 h 533400"/>
              <a:gd name="connsiteX80" fmla="*/ 67155 w 495300"/>
              <a:gd name="connsiteY80" fmla="*/ 514971 h 533400"/>
              <a:gd name="connsiteX81" fmla="*/ 76680 w 495300"/>
              <a:gd name="connsiteY81" fmla="*/ 505446 h 533400"/>
              <a:gd name="connsiteX82" fmla="*/ 76680 w 495300"/>
              <a:gd name="connsiteY82" fmla="*/ 505446 h 533400"/>
              <a:gd name="connsiteX83" fmla="*/ 76680 w 495300"/>
              <a:gd name="connsiteY83" fmla="*/ 467346 h 533400"/>
              <a:gd name="connsiteX84" fmla="*/ 67155 w 495300"/>
              <a:gd name="connsiteY84" fmla="*/ 457821 h 533400"/>
              <a:gd name="connsiteX85" fmla="*/ 67155 w 495300"/>
              <a:gd name="connsiteY85" fmla="*/ 457821 h 533400"/>
              <a:gd name="connsiteX86" fmla="*/ 267180 w 495300"/>
              <a:gd name="connsiteY86" fmla="*/ 457821 h 533400"/>
              <a:gd name="connsiteX87" fmla="*/ 229080 w 495300"/>
              <a:gd name="connsiteY87" fmla="*/ 457821 h 533400"/>
              <a:gd name="connsiteX88" fmla="*/ 219555 w 495300"/>
              <a:gd name="connsiteY88" fmla="*/ 467346 h 533400"/>
              <a:gd name="connsiteX89" fmla="*/ 219555 w 495300"/>
              <a:gd name="connsiteY89" fmla="*/ 467346 h 533400"/>
              <a:gd name="connsiteX90" fmla="*/ 219555 w 495300"/>
              <a:gd name="connsiteY90" fmla="*/ 505446 h 533400"/>
              <a:gd name="connsiteX91" fmla="*/ 229080 w 495300"/>
              <a:gd name="connsiteY91" fmla="*/ 514971 h 533400"/>
              <a:gd name="connsiteX92" fmla="*/ 229080 w 495300"/>
              <a:gd name="connsiteY92" fmla="*/ 514971 h 533400"/>
              <a:gd name="connsiteX93" fmla="*/ 267180 w 495300"/>
              <a:gd name="connsiteY93" fmla="*/ 514971 h 533400"/>
              <a:gd name="connsiteX94" fmla="*/ 276705 w 495300"/>
              <a:gd name="connsiteY94" fmla="*/ 505446 h 533400"/>
              <a:gd name="connsiteX95" fmla="*/ 276705 w 495300"/>
              <a:gd name="connsiteY95" fmla="*/ 505446 h 533400"/>
              <a:gd name="connsiteX96" fmla="*/ 276705 w 495300"/>
              <a:gd name="connsiteY96" fmla="*/ 467346 h 533400"/>
              <a:gd name="connsiteX97" fmla="*/ 267180 w 495300"/>
              <a:gd name="connsiteY97" fmla="*/ 457821 h 533400"/>
              <a:gd name="connsiteX98" fmla="*/ 267180 w 495300"/>
              <a:gd name="connsiteY98" fmla="*/ 457821 h 533400"/>
              <a:gd name="connsiteX99" fmla="*/ 467205 w 495300"/>
              <a:gd name="connsiteY99" fmla="*/ 457821 h 533400"/>
              <a:gd name="connsiteX100" fmla="*/ 429105 w 495300"/>
              <a:gd name="connsiteY100" fmla="*/ 457821 h 533400"/>
              <a:gd name="connsiteX101" fmla="*/ 419580 w 495300"/>
              <a:gd name="connsiteY101" fmla="*/ 467346 h 533400"/>
              <a:gd name="connsiteX102" fmla="*/ 419580 w 495300"/>
              <a:gd name="connsiteY102" fmla="*/ 467346 h 533400"/>
              <a:gd name="connsiteX103" fmla="*/ 419580 w 495300"/>
              <a:gd name="connsiteY103" fmla="*/ 505446 h 533400"/>
              <a:gd name="connsiteX104" fmla="*/ 429105 w 495300"/>
              <a:gd name="connsiteY104" fmla="*/ 514971 h 533400"/>
              <a:gd name="connsiteX105" fmla="*/ 429105 w 495300"/>
              <a:gd name="connsiteY105" fmla="*/ 514971 h 533400"/>
              <a:gd name="connsiteX106" fmla="*/ 467205 w 495300"/>
              <a:gd name="connsiteY106" fmla="*/ 514971 h 533400"/>
              <a:gd name="connsiteX107" fmla="*/ 476730 w 495300"/>
              <a:gd name="connsiteY107" fmla="*/ 505446 h 533400"/>
              <a:gd name="connsiteX108" fmla="*/ 476730 w 495300"/>
              <a:gd name="connsiteY108" fmla="*/ 505446 h 533400"/>
              <a:gd name="connsiteX109" fmla="*/ 476730 w 495300"/>
              <a:gd name="connsiteY109" fmla="*/ 467346 h 533400"/>
              <a:gd name="connsiteX110" fmla="*/ 467205 w 495300"/>
              <a:gd name="connsiteY110" fmla="*/ 457821 h 533400"/>
              <a:gd name="connsiteX111" fmla="*/ 467205 w 495300"/>
              <a:gd name="connsiteY111" fmla="*/ 457821 h 533400"/>
              <a:gd name="connsiteX112" fmla="*/ 362430 w 495300"/>
              <a:gd name="connsiteY112" fmla="*/ 19671 h 533400"/>
              <a:gd name="connsiteX113" fmla="*/ 133830 w 495300"/>
              <a:gd name="connsiteY113" fmla="*/ 19671 h 533400"/>
              <a:gd name="connsiteX114" fmla="*/ 114780 w 495300"/>
              <a:gd name="connsiteY114" fmla="*/ 38721 h 533400"/>
              <a:gd name="connsiteX115" fmla="*/ 114780 w 495300"/>
              <a:gd name="connsiteY115" fmla="*/ 38721 h 533400"/>
              <a:gd name="connsiteX116" fmla="*/ 114780 w 495300"/>
              <a:gd name="connsiteY116" fmla="*/ 124446 h 533400"/>
              <a:gd name="connsiteX117" fmla="*/ 133830 w 495300"/>
              <a:gd name="connsiteY117" fmla="*/ 143496 h 533400"/>
              <a:gd name="connsiteX118" fmla="*/ 133830 w 495300"/>
              <a:gd name="connsiteY118" fmla="*/ 143496 h 533400"/>
              <a:gd name="connsiteX119" fmla="*/ 362430 w 495300"/>
              <a:gd name="connsiteY119" fmla="*/ 143496 h 533400"/>
              <a:gd name="connsiteX120" fmla="*/ 381480 w 495300"/>
              <a:gd name="connsiteY120" fmla="*/ 124446 h 533400"/>
              <a:gd name="connsiteX121" fmla="*/ 381480 w 495300"/>
              <a:gd name="connsiteY121" fmla="*/ 124446 h 533400"/>
              <a:gd name="connsiteX122" fmla="*/ 381480 w 495300"/>
              <a:gd name="connsiteY122" fmla="*/ 38721 h 533400"/>
              <a:gd name="connsiteX123" fmla="*/ 362430 w 495300"/>
              <a:gd name="connsiteY123" fmla="*/ 19671 h 533400"/>
              <a:gd name="connsiteX124" fmla="*/ 362430 w 495300"/>
              <a:gd name="connsiteY124" fmla="*/ 19671 h 533400"/>
              <a:gd name="connsiteX125" fmla="*/ 157643 w 495300"/>
              <a:gd name="connsiteY125" fmla="*/ 86346 h 533400"/>
              <a:gd name="connsiteX126" fmla="*/ 171930 w 495300"/>
              <a:gd name="connsiteY126" fmla="*/ 100634 h 533400"/>
              <a:gd name="connsiteX127" fmla="*/ 157643 w 495300"/>
              <a:gd name="connsiteY127" fmla="*/ 114921 h 533400"/>
              <a:gd name="connsiteX128" fmla="*/ 143355 w 495300"/>
              <a:gd name="connsiteY128" fmla="*/ 100634 h 533400"/>
              <a:gd name="connsiteX129" fmla="*/ 157643 w 495300"/>
              <a:gd name="connsiteY129"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95300" h="533400">
                <a:moveTo>
                  <a:pt x="362430" y="621"/>
                </a:moveTo>
                <a:cubicBezTo>
                  <a:pt x="383385" y="621"/>
                  <a:pt x="400530" y="17766"/>
                  <a:pt x="400530" y="38721"/>
                </a:cubicBezTo>
                <a:lnTo>
                  <a:pt x="400530" y="38721"/>
                </a:lnTo>
                <a:lnTo>
                  <a:pt x="400530" y="124446"/>
                </a:lnTo>
                <a:cubicBezTo>
                  <a:pt x="400530" y="145401"/>
                  <a:pt x="383385" y="162546"/>
                  <a:pt x="362430" y="162546"/>
                </a:cubicBezTo>
                <a:lnTo>
                  <a:pt x="362430" y="162546"/>
                </a:lnTo>
                <a:lnTo>
                  <a:pt x="257655" y="162546"/>
                </a:lnTo>
                <a:lnTo>
                  <a:pt x="257655" y="295896"/>
                </a:lnTo>
                <a:lnTo>
                  <a:pt x="419580" y="295896"/>
                </a:lnTo>
                <a:cubicBezTo>
                  <a:pt x="439583" y="295896"/>
                  <a:pt x="456727" y="312089"/>
                  <a:pt x="457680" y="332091"/>
                </a:cubicBezTo>
                <a:lnTo>
                  <a:pt x="457680" y="333996"/>
                </a:lnTo>
                <a:lnTo>
                  <a:pt x="457680" y="438771"/>
                </a:lnTo>
                <a:lnTo>
                  <a:pt x="467205" y="438771"/>
                </a:lnTo>
                <a:cubicBezTo>
                  <a:pt x="482445" y="438771"/>
                  <a:pt x="494827" y="450201"/>
                  <a:pt x="495780" y="465441"/>
                </a:cubicBezTo>
                <a:lnTo>
                  <a:pt x="495780" y="467346"/>
                </a:lnTo>
                <a:lnTo>
                  <a:pt x="495780" y="505446"/>
                </a:lnTo>
                <a:cubicBezTo>
                  <a:pt x="495780" y="521639"/>
                  <a:pt x="483398" y="534021"/>
                  <a:pt x="467205" y="534021"/>
                </a:cubicBezTo>
                <a:lnTo>
                  <a:pt x="467205" y="534021"/>
                </a:lnTo>
                <a:lnTo>
                  <a:pt x="429105" y="534021"/>
                </a:lnTo>
                <a:cubicBezTo>
                  <a:pt x="412912" y="534021"/>
                  <a:pt x="400530" y="521639"/>
                  <a:pt x="400530" y="505446"/>
                </a:cubicBezTo>
                <a:lnTo>
                  <a:pt x="400530" y="505446"/>
                </a:lnTo>
                <a:lnTo>
                  <a:pt x="400530" y="467346"/>
                </a:lnTo>
                <a:cubicBezTo>
                  <a:pt x="400530" y="451154"/>
                  <a:pt x="412912" y="438771"/>
                  <a:pt x="429105" y="438771"/>
                </a:cubicBezTo>
                <a:lnTo>
                  <a:pt x="429105" y="438771"/>
                </a:lnTo>
                <a:lnTo>
                  <a:pt x="438630" y="438771"/>
                </a:lnTo>
                <a:lnTo>
                  <a:pt x="438630" y="333996"/>
                </a:lnTo>
                <a:cubicBezTo>
                  <a:pt x="438630" y="323519"/>
                  <a:pt x="431010" y="315899"/>
                  <a:pt x="420533" y="314946"/>
                </a:cubicBezTo>
                <a:lnTo>
                  <a:pt x="419580" y="314946"/>
                </a:lnTo>
                <a:lnTo>
                  <a:pt x="257655" y="314946"/>
                </a:lnTo>
                <a:lnTo>
                  <a:pt x="257655" y="438771"/>
                </a:lnTo>
                <a:lnTo>
                  <a:pt x="267180" y="438771"/>
                </a:lnTo>
                <a:cubicBezTo>
                  <a:pt x="282420" y="438771"/>
                  <a:pt x="294802" y="450201"/>
                  <a:pt x="295755" y="465441"/>
                </a:cubicBezTo>
                <a:lnTo>
                  <a:pt x="295755" y="467346"/>
                </a:lnTo>
                <a:lnTo>
                  <a:pt x="295755" y="505446"/>
                </a:lnTo>
                <a:cubicBezTo>
                  <a:pt x="295755" y="521639"/>
                  <a:pt x="283373" y="534021"/>
                  <a:pt x="267180" y="534021"/>
                </a:cubicBezTo>
                <a:lnTo>
                  <a:pt x="267180" y="534021"/>
                </a:lnTo>
                <a:lnTo>
                  <a:pt x="229080" y="534021"/>
                </a:lnTo>
                <a:cubicBezTo>
                  <a:pt x="212887" y="534021"/>
                  <a:pt x="200505" y="521639"/>
                  <a:pt x="200505" y="505446"/>
                </a:cubicBezTo>
                <a:lnTo>
                  <a:pt x="200505" y="505446"/>
                </a:lnTo>
                <a:lnTo>
                  <a:pt x="200505" y="467346"/>
                </a:lnTo>
                <a:cubicBezTo>
                  <a:pt x="200505" y="451154"/>
                  <a:pt x="212887" y="438771"/>
                  <a:pt x="229080" y="438771"/>
                </a:cubicBezTo>
                <a:lnTo>
                  <a:pt x="229080" y="438771"/>
                </a:lnTo>
                <a:lnTo>
                  <a:pt x="238605" y="438771"/>
                </a:lnTo>
                <a:lnTo>
                  <a:pt x="238605" y="314946"/>
                </a:lnTo>
                <a:lnTo>
                  <a:pt x="76680" y="314946"/>
                </a:lnTo>
                <a:cubicBezTo>
                  <a:pt x="66202" y="314946"/>
                  <a:pt x="58583" y="322566"/>
                  <a:pt x="57630" y="333044"/>
                </a:cubicBezTo>
                <a:lnTo>
                  <a:pt x="57630" y="333996"/>
                </a:lnTo>
                <a:lnTo>
                  <a:pt x="57630" y="438771"/>
                </a:lnTo>
                <a:lnTo>
                  <a:pt x="67155" y="438771"/>
                </a:lnTo>
                <a:cubicBezTo>
                  <a:pt x="82395" y="438771"/>
                  <a:pt x="94777" y="450201"/>
                  <a:pt x="95730" y="465441"/>
                </a:cubicBezTo>
                <a:lnTo>
                  <a:pt x="95730" y="467346"/>
                </a:lnTo>
                <a:lnTo>
                  <a:pt x="95730" y="505446"/>
                </a:lnTo>
                <a:cubicBezTo>
                  <a:pt x="95730" y="521639"/>
                  <a:pt x="83348" y="534021"/>
                  <a:pt x="67155" y="534021"/>
                </a:cubicBezTo>
                <a:lnTo>
                  <a:pt x="67155" y="534021"/>
                </a:lnTo>
                <a:lnTo>
                  <a:pt x="29055" y="534021"/>
                </a:lnTo>
                <a:cubicBezTo>
                  <a:pt x="12862" y="534021"/>
                  <a:pt x="480" y="521639"/>
                  <a:pt x="480" y="505446"/>
                </a:cubicBezTo>
                <a:lnTo>
                  <a:pt x="480" y="505446"/>
                </a:lnTo>
                <a:lnTo>
                  <a:pt x="480" y="467346"/>
                </a:lnTo>
                <a:cubicBezTo>
                  <a:pt x="480" y="451154"/>
                  <a:pt x="12862" y="438771"/>
                  <a:pt x="29055" y="438771"/>
                </a:cubicBezTo>
                <a:lnTo>
                  <a:pt x="29055" y="438771"/>
                </a:lnTo>
                <a:lnTo>
                  <a:pt x="38580" y="438771"/>
                </a:lnTo>
                <a:lnTo>
                  <a:pt x="38580" y="333996"/>
                </a:lnTo>
                <a:cubicBezTo>
                  <a:pt x="38580" y="313994"/>
                  <a:pt x="54773" y="296849"/>
                  <a:pt x="74775" y="295896"/>
                </a:cubicBezTo>
                <a:lnTo>
                  <a:pt x="76680" y="295896"/>
                </a:lnTo>
                <a:lnTo>
                  <a:pt x="238605" y="295896"/>
                </a:lnTo>
                <a:lnTo>
                  <a:pt x="238605" y="162546"/>
                </a:lnTo>
                <a:lnTo>
                  <a:pt x="133830" y="162546"/>
                </a:lnTo>
                <a:cubicBezTo>
                  <a:pt x="113827" y="162546"/>
                  <a:pt x="96683" y="146354"/>
                  <a:pt x="95730" y="126351"/>
                </a:cubicBezTo>
                <a:lnTo>
                  <a:pt x="95730" y="124446"/>
                </a:lnTo>
                <a:lnTo>
                  <a:pt x="95730" y="38721"/>
                </a:lnTo>
                <a:cubicBezTo>
                  <a:pt x="95730" y="17766"/>
                  <a:pt x="112875" y="621"/>
                  <a:pt x="133830" y="621"/>
                </a:cubicBezTo>
                <a:lnTo>
                  <a:pt x="133830" y="621"/>
                </a:lnTo>
                <a:lnTo>
                  <a:pt x="362430" y="621"/>
                </a:lnTo>
                <a:close/>
                <a:moveTo>
                  <a:pt x="67155" y="457821"/>
                </a:moveTo>
                <a:lnTo>
                  <a:pt x="29055" y="457821"/>
                </a:lnTo>
                <a:cubicBezTo>
                  <a:pt x="23340" y="457821"/>
                  <a:pt x="19530" y="461631"/>
                  <a:pt x="19530" y="467346"/>
                </a:cubicBezTo>
                <a:lnTo>
                  <a:pt x="19530" y="467346"/>
                </a:lnTo>
                <a:lnTo>
                  <a:pt x="19530" y="505446"/>
                </a:lnTo>
                <a:cubicBezTo>
                  <a:pt x="19530" y="511161"/>
                  <a:pt x="23340" y="514971"/>
                  <a:pt x="29055" y="514971"/>
                </a:cubicBezTo>
                <a:lnTo>
                  <a:pt x="29055" y="514971"/>
                </a:lnTo>
                <a:lnTo>
                  <a:pt x="67155" y="514971"/>
                </a:lnTo>
                <a:cubicBezTo>
                  <a:pt x="72870" y="514971"/>
                  <a:pt x="76680" y="511161"/>
                  <a:pt x="76680" y="505446"/>
                </a:cubicBezTo>
                <a:lnTo>
                  <a:pt x="76680" y="505446"/>
                </a:lnTo>
                <a:lnTo>
                  <a:pt x="76680" y="467346"/>
                </a:lnTo>
                <a:cubicBezTo>
                  <a:pt x="76680" y="461631"/>
                  <a:pt x="72870" y="457821"/>
                  <a:pt x="67155" y="457821"/>
                </a:cubicBezTo>
                <a:lnTo>
                  <a:pt x="67155" y="457821"/>
                </a:lnTo>
                <a:close/>
                <a:moveTo>
                  <a:pt x="267180" y="457821"/>
                </a:moveTo>
                <a:lnTo>
                  <a:pt x="229080" y="457821"/>
                </a:lnTo>
                <a:cubicBezTo>
                  <a:pt x="223365" y="457821"/>
                  <a:pt x="219555" y="461631"/>
                  <a:pt x="219555" y="467346"/>
                </a:cubicBezTo>
                <a:lnTo>
                  <a:pt x="219555" y="467346"/>
                </a:lnTo>
                <a:lnTo>
                  <a:pt x="219555" y="505446"/>
                </a:lnTo>
                <a:cubicBezTo>
                  <a:pt x="219555" y="511161"/>
                  <a:pt x="223365" y="514971"/>
                  <a:pt x="229080" y="514971"/>
                </a:cubicBezTo>
                <a:lnTo>
                  <a:pt x="229080" y="514971"/>
                </a:lnTo>
                <a:lnTo>
                  <a:pt x="267180" y="514971"/>
                </a:lnTo>
                <a:cubicBezTo>
                  <a:pt x="272895" y="514971"/>
                  <a:pt x="276705" y="511161"/>
                  <a:pt x="276705" y="505446"/>
                </a:cubicBezTo>
                <a:lnTo>
                  <a:pt x="276705" y="505446"/>
                </a:lnTo>
                <a:lnTo>
                  <a:pt x="276705" y="467346"/>
                </a:lnTo>
                <a:cubicBezTo>
                  <a:pt x="276705" y="461631"/>
                  <a:pt x="272895" y="457821"/>
                  <a:pt x="267180" y="457821"/>
                </a:cubicBezTo>
                <a:lnTo>
                  <a:pt x="267180" y="457821"/>
                </a:lnTo>
                <a:close/>
                <a:moveTo>
                  <a:pt x="467205" y="457821"/>
                </a:moveTo>
                <a:lnTo>
                  <a:pt x="429105" y="457821"/>
                </a:lnTo>
                <a:cubicBezTo>
                  <a:pt x="423390" y="457821"/>
                  <a:pt x="419580" y="461631"/>
                  <a:pt x="419580" y="467346"/>
                </a:cubicBezTo>
                <a:lnTo>
                  <a:pt x="419580" y="467346"/>
                </a:lnTo>
                <a:lnTo>
                  <a:pt x="419580" y="505446"/>
                </a:lnTo>
                <a:cubicBezTo>
                  <a:pt x="419580" y="511161"/>
                  <a:pt x="423390" y="514971"/>
                  <a:pt x="429105" y="514971"/>
                </a:cubicBezTo>
                <a:lnTo>
                  <a:pt x="429105" y="514971"/>
                </a:lnTo>
                <a:lnTo>
                  <a:pt x="467205" y="514971"/>
                </a:lnTo>
                <a:cubicBezTo>
                  <a:pt x="472920" y="514971"/>
                  <a:pt x="476730" y="511161"/>
                  <a:pt x="476730" y="505446"/>
                </a:cubicBezTo>
                <a:lnTo>
                  <a:pt x="476730" y="505446"/>
                </a:lnTo>
                <a:lnTo>
                  <a:pt x="476730" y="467346"/>
                </a:lnTo>
                <a:cubicBezTo>
                  <a:pt x="476730" y="461631"/>
                  <a:pt x="472920" y="457821"/>
                  <a:pt x="467205" y="457821"/>
                </a:cubicBezTo>
                <a:lnTo>
                  <a:pt x="467205" y="457821"/>
                </a:lnTo>
                <a:close/>
                <a:moveTo>
                  <a:pt x="362430" y="19671"/>
                </a:moveTo>
                <a:lnTo>
                  <a:pt x="133830" y="19671"/>
                </a:lnTo>
                <a:cubicBezTo>
                  <a:pt x="123352" y="19671"/>
                  <a:pt x="114780" y="28244"/>
                  <a:pt x="114780" y="38721"/>
                </a:cubicBezTo>
                <a:lnTo>
                  <a:pt x="114780" y="38721"/>
                </a:lnTo>
                <a:lnTo>
                  <a:pt x="114780" y="124446"/>
                </a:lnTo>
                <a:cubicBezTo>
                  <a:pt x="114780" y="134924"/>
                  <a:pt x="123352" y="143496"/>
                  <a:pt x="133830" y="143496"/>
                </a:cubicBezTo>
                <a:lnTo>
                  <a:pt x="133830" y="143496"/>
                </a:lnTo>
                <a:lnTo>
                  <a:pt x="362430" y="143496"/>
                </a:lnTo>
                <a:cubicBezTo>
                  <a:pt x="372908" y="143496"/>
                  <a:pt x="381480" y="134924"/>
                  <a:pt x="381480" y="124446"/>
                </a:cubicBezTo>
                <a:lnTo>
                  <a:pt x="381480" y="124446"/>
                </a:lnTo>
                <a:lnTo>
                  <a:pt x="381480" y="38721"/>
                </a:lnTo>
                <a:cubicBezTo>
                  <a:pt x="381480" y="28244"/>
                  <a:pt x="372908" y="19671"/>
                  <a:pt x="362430" y="19671"/>
                </a:cubicBezTo>
                <a:lnTo>
                  <a:pt x="362430" y="19671"/>
                </a:lnTo>
                <a:close/>
                <a:moveTo>
                  <a:pt x="157643" y="86346"/>
                </a:moveTo>
                <a:cubicBezTo>
                  <a:pt x="165262" y="86346"/>
                  <a:pt x="171930" y="93014"/>
                  <a:pt x="171930" y="100634"/>
                </a:cubicBezTo>
                <a:cubicBezTo>
                  <a:pt x="171930" y="108254"/>
                  <a:pt x="165262" y="114921"/>
                  <a:pt x="157643" y="114921"/>
                </a:cubicBezTo>
                <a:cubicBezTo>
                  <a:pt x="150023" y="114921"/>
                  <a:pt x="143355" y="108254"/>
                  <a:pt x="143355" y="100634"/>
                </a:cubicBezTo>
                <a:cubicBezTo>
                  <a:pt x="143355" y="93014"/>
                  <a:pt x="150023" y="86346"/>
                  <a:pt x="157643" y="86346"/>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23" name="iṡ1îḑê">
            <a:extLst>
              <a:ext uri="{FF2B5EF4-FFF2-40B4-BE49-F238E27FC236}">
                <a16:creationId xmlns:a16="http://schemas.microsoft.com/office/drawing/2014/main" xmlns="" id="{DF7806E7-1039-4035-8C15-3E6309E63270}"/>
              </a:ext>
            </a:extLst>
          </p:cNvPr>
          <p:cNvSpPr/>
          <p:nvPr/>
        </p:nvSpPr>
        <p:spPr>
          <a:xfrm>
            <a:off x="9182298" y="2572398"/>
            <a:ext cx="347113" cy="260334"/>
          </a:xfrm>
          <a:custGeom>
            <a:avLst/>
            <a:gdLst>
              <a:gd name="connsiteX0" fmla="*/ 495908 w 533400"/>
              <a:gd name="connsiteY0" fmla="*/ 621 h 400050"/>
              <a:gd name="connsiteX1" fmla="*/ 534008 w 533400"/>
              <a:gd name="connsiteY1" fmla="*/ 38721 h 400050"/>
              <a:gd name="connsiteX2" fmla="*/ 534008 w 533400"/>
              <a:gd name="connsiteY2" fmla="*/ 38721 h 400050"/>
              <a:gd name="connsiteX3" fmla="*/ 534008 w 533400"/>
              <a:gd name="connsiteY3" fmla="*/ 362571 h 400050"/>
              <a:gd name="connsiteX4" fmla="*/ 495908 w 533400"/>
              <a:gd name="connsiteY4" fmla="*/ 400671 h 400050"/>
              <a:gd name="connsiteX5" fmla="*/ 495908 w 533400"/>
              <a:gd name="connsiteY5" fmla="*/ 400671 h 400050"/>
              <a:gd name="connsiteX6" fmla="*/ 38708 w 533400"/>
              <a:gd name="connsiteY6" fmla="*/ 400671 h 400050"/>
              <a:gd name="connsiteX7" fmla="*/ 608 w 533400"/>
              <a:gd name="connsiteY7" fmla="*/ 362571 h 400050"/>
              <a:gd name="connsiteX8" fmla="*/ 608 w 533400"/>
              <a:gd name="connsiteY8" fmla="*/ 362571 h 400050"/>
              <a:gd name="connsiteX9" fmla="*/ 608 w 533400"/>
              <a:gd name="connsiteY9" fmla="*/ 38721 h 400050"/>
              <a:gd name="connsiteX10" fmla="*/ 38708 w 533400"/>
              <a:gd name="connsiteY10" fmla="*/ 621 h 400050"/>
              <a:gd name="connsiteX11" fmla="*/ 38708 w 533400"/>
              <a:gd name="connsiteY11" fmla="*/ 621 h 400050"/>
              <a:gd name="connsiteX12" fmla="*/ 495908 w 533400"/>
              <a:gd name="connsiteY12" fmla="*/ 621 h 400050"/>
              <a:gd name="connsiteX13" fmla="*/ 361605 w 533400"/>
              <a:gd name="connsiteY13" fmla="*/ 172071 h 400050"/>
              <a:gd name="connsiteX14" fmla="*/ 360653 w 533400"/>
              <a:gd name="connsiteY14" fmla="*/ 173024 h 400050"/>
              <a:gd name="connsiteX15" fmla="*/ 274928 w 533400"/>
              <a:gd name="connsiteY15" fmla="*/ 284466 h 400050"/>
              <a:gd name="connsiteX16" fmla="*/ 272071 w 533400"/>
              <a:gd name="connsiteY16" fmla="*/ 288276 h 400050"/>
              <a:gd name="connsiteX17" fmla="*/ 219683 w 533400"/>
              <a:gd name="connsiteY17" fmla="*/ 290181 h 400050"/>
              <a:gd name="connsiteX18" fmla="*/ 217778 w 533400"/>
              <a:gd name="connsiteY18" fmla="*/ 289229 h 400050"/>
              <a:gd name="connsiteX19" fmla="*/ 154913 w 533400"/>
              <a:gd name="connsiteY19" fmla="*/ 228269 h 400050"/>
              <a:gd name="connsiteX20" fmla="*/ 153961 w 533400"/>
              <a:gd name="connsiteY20" fmla="*/ 227316 h 400050"/>
              <a:gd name="connsiteX21" fmla="*/ 128243 w 533400"/>
              <a:gd name="connsiteY21" fmla="*/ 228269 h 400050"/>
              <a:gd name="connsiteX22" fmla="*/ 127290 w 533400"/>
              <a:gd name="connsiteY22" fmla="*/ 229221 h 400050"/>
              <a:gd name="connsiteX23" fmla="*/ 19658 w 533400"/>
              <a:gd name="connsiteY23" fmla="*/ 354951 h 400050"/>
              <a:gd name="connsiteX24" fmla="*/ 19658 w 533400"/>
              <a:gd name="connsiteY24" fmla="*/ 361619 h 400050"/>
              <a:gd name="connsiteX25" fmla="*/ 37755 w 533400"/>
              <a:gd name="connsiteY25" fmla="*/ 380669 h 400050"/>
              <a:gd name="connsiteX26" fmla="*/ 38708 w 533400"/>
              <a:gd name="connsiteY26" fmla="*/ 380669 h 400050"/>
              <a:gd name="connsiteX27" fmla="*/ 495908 w 533400"/>
              <a:gd name="connsiteY27" fmla="*/ 380669 h 400050"/>
              <a:gd name="connsiteX28" fmla="*/ 514958 w 533400"/>
              <a:gd name="connsiteY28" fmla="*/ 361619 h 400050"/>
              <a:gd name="connsiteX29" fmla="*/ 514958 w 533400"/>
              <a:gd name="connsiteY29" fmla="*/ 361619 h 400050"/>
              <a:gd name="connsiteX30" fmla="*/ 514958 w 533400"/>
              <a:gd name="connsiteY30" fmla="*/ 337806 h 400050"/>
              <a:gd name="connsiteX31" fmla="*/ 391133 w 533400"/>
              <a:gd name="connsiteY31" fmla="*/ 173024 h 400050"/>
              <a:gd name="connsiteX32" fmla="*/ 387323 w 533400"/>
              <a:gd name="connsiteY32" fmla="*/ 169214 h 400050"/>
              <a:gd name="connsiteX33" fmla="*/ 361605 w 533400"/>
              <a:gd name="connsiteY33" fmla="*/ 172071 h 400050"/>
              <a:gd name="connsiteX34" fmla="*/ 495908 w 533400"/>
              <a:gd name="connsiteY34" fmla="*/ 19671 h 400050"/>
              <a:gd name="connsiteX35" fmla="*/ 38708 w 533400"/>
              <a:gd name="connsiteY35" fmla="*/ 19671 h 400050"/>
              <a:gd name="connsiteX36" fmla="*/ 19658 w 533400"/>
              <a:gd name="connsiteY36" fmla="*/ 38721 h 400050"/>
              <a:gd name="connsiteX37" fmla="*/ 19658 w 533400"/>
              <a:gd name="connsiteY37" fmla="*/ 38721 h 400050"/>
              <a:gd name="connsiteX38" fmla="*/ 19658 w 533400"/>
              <a:gd name="connsiteY38" fmla="*/ 327329 h 400050"/>
              <a:gd name="connsiteX39" fmla="*/ 113003 w 533400"/>
              <a:gd name="connsiteY39" fmla="*/ 217791 h 400050"/>
              <a:gd name="connsiteX40" fmla="*/ 166343 w 533400"/>
              <a:gd name="connsiteY40" fmla="*/ 213981 h 400050"/>
              <a:gd name="connsiteX41" fmla="*/ 167296 w 533400"/>
              <a:gd name="connsiteY41" fmla="*/ 214934 h 400050"/>
              <a:gd name="connsiteX42" fmla="*/ 168248 w 533400"/>
              <a:gd name="connsiteY42" fmla="*/ 215886 h 400050"/>
              <a:gd name="connsiteX43" fmla="*/ 231113 w 533400"/>
              <a:gd name="connsiteY43" fmla="*/ 276846 h 400050"/>
              <a:gd name="connsiteX44" fmla="*/ 257783 w 533400"/>
              <a:gd name="connsiteY44" fmla="*/ 276846 h 400050"/>
              <a:gd name="connsiteX45" fmla="*/ 258736 w 533400"/>
              <a:gd name="connsiteY45" fmla="*/ 275894 h 400050"/>
              <a:gd name="connsiteX46" fmla="*/ 259688 w 533400"/>
              <a:gd name="connsiteY46" fmla="*/ 274941 h 400050"/>
              <a:gd name="connsiteX47" fmla="*/ 345413 w 533400"/>
              <a:gd name="connsiteY47" fmla="*/ 163499 h 400050"/>
              <a:gd name="connsiteX48" fmla="*/ 398753 w 533400"/>
              <a:gd name="connsiteY48" fmla="*/ 156831 h 400050"/>
              <a:gd name="connsiteX49" fmla="*/ 404468 w 533400"/>
              <a:gd name="connsiteY49" fmla="*/ 162546 h 400050"/>
              <a:gd name="connsiteX50" fmla="*/ 406373 w 533400"/>
              <a:gd name="connsiteY50" fmla="*/ 164451 h 400050"/>
              <a:gd name="connsiteX51" fmla="*/ 515911 w 533400"/>
              <a:gd name="connsiteY51" fmla="*/ 309231 h 400050"/>
              <a:gd name="connsiteX52" fmla="*/ 515911 w 533400"/>
              <a:gd name="connsiteY52" fmla="*/ 40626 h 400050"/>
              <a:gd name="connsiteX53" fmla="*/ 497813 w 533400"/>
              <a:gd name="connsiteY53" fmla="*/ 21576 h 400050"/>
              <a:gd name="connsiteX54" fmla="*/ 495908 w 533400"/>
              <a:gd name="connsiteY54" fmla="*/ 19671 h 400050"/>
              <a:gd name="connsiteX55" fmla="*/ 95858 w 533400"/>
              <a:gd name="connsiteY55" fmla="*/ 48246 h 400050"/>
              <a:gd name="connsiteX56" fmla="*/ 143483 w 533400"/>
              <a:gd name="connsiteY56" fmla="*/ 95871 h 400050"/>
              <a:gd name="connsiteX57" fmla="*/ 95858 w 533400"/>
              <a:gd name="connsiteY57" fmla="*/ 143496 h 400050"/>
              <a:gd name="connsiteX58" fmla="*/ 48233 w 533400"/>
              <a:gd name="connsiteY58" fmla="*/ 95871 h 400050"/>
              <a:gd name="connsiteX59" fmla="*/ 95858 w 533400"/>
              <a:gd name="connsiteY59" fmla="*/ 48246 h 400050"/>
              <a:gd name="connsiteX60" fmla="*/ 95858 w 533400"/>
              <a:gd name="connsiteY60" fmla="*/ 67296 h 400050"/>
              <a:gd name="connsiteX61" fmla="*/ 67283 w 533400"/>
              <a:gd name="connsiteY61" fmla="*/ 95871 h 400050"/>
              <a:gd name="connsiteX62" fmla="*/ 95858 w 533400"/>
              <a:gd name="connsiteY62" fmla="*/ 124446 h 400050"/>
              <a:gd name="connsiteX63" fmla="*/ 124433 w 533400"/>
              <a:gd name="connsiteY63" fmla="*/ 95871 h 400050"/>
              <a:gd name="connsiteX64" fmla="*/ 95858 w 533400"/>
              <a:gd name="connsiteY64" fmla="*/ 6729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33400" h="400050">
                <a:moveTo>
                  <a:pt x="495908" y="621"/>
                </a:moveTo>
                <a:cubicBezTo>
                  <a:pt x="516863" y="621"/>
                  <a:pt x="534008" y="17766"/>
                  <a:pt x="534008" y="38721"/>
                </a:cubicBezTo>
                <a:lnTo>
                  <a:pt x="534008" y="38721"/>
                </a:lnTo>
                <a:lnTo>
                  <a:pt x="534008" y="362571"/>
                </a:lnTo>
                <a:cubicBezTo>
                  <a:pt x="534008" y="383526"/>
                  <a:pt x="516863" y="400671"/>
                  <a:pt x="495908" y="400671"/>
                </a:cubicBezTo>
                <a:lnTo>
                  <a:pt x="495908" y="400671"/>
                </a:lnTo>
                <a:lnTo>
                  <a:pt x="38708" y="400671"/>
                </a:lnTo>
                <a:cubicBezTo>
                  <a:pt x="17753" y="400671"/>
                  <a:pt x="608" y="383526"/>
                  <a:pt x="608" y="362571"/>
                </a:cubicBezTo>
                <a:lnTo>
                  <a:pt x="608" y="362571"/>
                </a:lnTo>
                <a:lnTo>
                  <a:pt x="608" y="38721"/>
                </a:lnTo>
                <a:cubicBezTo>
                  <a:pt x="608" y="17766"/>
                  <a:pt x="17753" y="621"/>
                  <a:pt x="38708" y="621"/>
                </a:cubicBezTo>
                <a:lnTo>
                  <a:pt x="38708" y="621"/>
                </a:lnTo>
                <a:lnTo>
                  <a:pt x="495908" y="621"/>
                </a:lnTo>
                <a:close/>
                <a:moveTo>
                  <a:pt x="361605" y="172071"/>
                </a:moveTo>
                <a:lnTo>
                  <a:pt x="360653" y="173024"/>
                </a:lnTo>
                <a:lnTo>
                  <a:pt x="274928" y="284466"/>
                </a:lnTo>
                <a:cubicBezTo>
                  <a:pt x="273976" y="285419"/>
                  <a:pt x="273023" y="286371"/>
                  <a:pt x="272071" y="288276"/>
                </a:cubicBezTo>
                <a:cubicBezTo>
                  <a:pt x="257783" y="302564"/>
                  <a:pt x="234923" y="303516"/>
                  <a:pt x="219683" y="290181"/>
                </a:cubicBezTo>
                <a:lnTo>
                  <a:pt x="217778" y="289229"/>
                </a:lnTo>
                <a:lnTo>
                  <a:pt x="154913" y="228269"/>
                </a:lnTo>
                <a:cubicBezTo>
                  <a:pt x="154913" y="228269"/>
                  <a:pt x="153961" y="227316"/>
                  <a:pt x="153961" y="227316"/>
                </a:cubicBezTo>
                <a:cubicBezTo>
                  <a:pt x="146340" y="220649"/>
                  <a:pt x="134911" y="221601"/>
                  <a:pt x="128243" y="228269"/>
                </a:cubicBezTo>
                <a:lnTo>
                  <a:pt x="127290" y="229221"/>
                </a:lnTo>
                <a:lnTo>
                  <a:pt x="19658" y="354951"/>
                </a:lnTo>
                <a:lnTo>
                  <a:pt x="19658" y="361619"/>
                </a:lnTo>
                <a:cubicBezTo>
                  <a:pt x="19658" y="372096"/>
                  <a:pt x="27278" y="379716"/>
                  <a:pt x="37755" y="380669"/>
                </a:cubicBezTo>
                <a:lnTo>
                  <a:pt x="38708" y="380669"/>
                </a:lnTo>
                <a:lnTo>
                  <a:pt x="495908" y="380669"/>
                </a:lnTo>
                <a:cubicBezTo>
                  <a:pt x="506386" y="380669"/>
                  <a:pt x="514958" y="372096"/>
                  <a:pt x="514958" y="361619"/>
                </a:cubicBezTo>
                <a:lnTo>
                  <a:pt x="514958" y="361619"/>
                </a:lnTo>
                <a:lnTo>
                  <a:pt x="514958" y="337806"/>
                </a:lnTo>
                <a:lnTo>
                  <a:pt x="391133" y="173024"/>
                </a:lnTo>
                <a:cubicBezTo>
                  <a:pt x="390180" y="172071"/>
                  <a:pt x="389228" y="170166"/>
                  <a:pt x="387323" y="169214"/>
                </a:cubicBezTo>
                <a:cubicBezTo>
                  <a:pt x="378751" y="164451"/>
                  <a:pt x="368273" y="165404"/>
                  <a:pt x="361605" y="172071"/>
                </a:cubicBezTo>
                <a:close/>
                <a:moveTo>
                  <a:pt x="495908" y="19671"/>
                </a:moveTo>
                <a:lnTo>
                  <a:pt x="38708" y="19671"/>
                </a:lnTo>
                <a:cubicBezTo>
                  <a:pt x="28230" y="19671"/>
                  <a:pt x="19658" y="28244"/>
                  <a:pt x="19658" y="38721"/>
                </a:cubicBezTo>
                <a:lnTo>
                  <a:pt x="19658" y="38721"/>
                </a:lnTo>
                <a:lnTo>
                  <a:pt x="19658" y="327329"/>
                </a:lnTo>
                <a:lnTo>
                  <a:pt x="113003" y="217791"/>
                </a:lnTo>
                <a:cubicBezTo>
                  <a:pt x="126338" y="201599"/>
                  <a:pt x="151103" y="199694"/>
                  <a:pt x="166343" y="213981"/>
                </a:cubicBezTo>
                <a:lnTo>
                  <a:pt x="167296" y="214934"/>
                </a:lnTo>
                <a:lnTo>
                  <a:pt x="168248" y="215886"/>
                </a:lnTo>
                <a:lnTo>
                  <a:pt x="231113" y="276846"/>
                </a:lnTo>
                <a:cubicBezTo>
                  <a:pt x="238733" y="284466"/>
                  <a:pt x="251115" y="284466"/>
                  <a:pt x="257783" y="276846"/>
                </a:cubicBezTo>
                <a:lnTo>
                  <a:pt x="258736" y="275894"/>
                </a:lnTo>
                <a:lnTo>
                  <a:pt x="259688" y="274941"/>
                </a:lnTo>
                <a:lnTo>
                  <a:pt x="345413" y="163499"/>
                </a:lnTo>
                <a:cubicBezTo>
                  <a:pt x="357796" y="146354"/>
                  <a:pt x="382561" y="143496"/>
                  <a:pt x="398753" y="156831"/>
                </a:cubicBezTo>
                <a:cubicBezTo>
                  <a:pt x="400658" y="158736"/>
                  <a:pt x="402563" y="160641"/>
                  <a:pt x="404468" y="162546"/>
                </a:cubicBezTo>
                <a:lnTo>
                  <a:pt x="406373" y="164451"/>
                </a:lnTo>
                <a:lnTo>
                  <a:pt x="515911" y="309231"/>
                </a:lnTo>
                <a:lnTo>
                  <a:pt x="515911" y="40626"/>
                </a:lnTo>
                <a:cubicBezTo>
                  <a:pt x="515911" y="30149"/>
                  <a:pt x="508290" y="22529"/>
                  <a:pt x="497813" y="21576"/>
                </a:cubicBezTo>
                <a:lnTo>
                  <a:pt x="495908" y="19671"/>
                </a:lnTo>
                <a:close/>
                <a:moveTo>
                  <a:pt x="95858" y="48246"/>
                </a:moveTo>
                <a:cubicBezTo>
                  <a:pt x="122528" y="48246"/>
                  <a:pt x="143483" y="69201"/>
                  <a:pt x="143483" y="95871"/>
                </a:cubicBezTo>
                <a:cubicBezTo>
                  <a:pt x="143483" y="122541"/>
                  <a:pt x="122528" y="143496"/>
                  <a:pt x="95858" y="143496"/>
                </a:cubicBezTo>
                <a:cubicBezTo>
                  <a:pt x="69188" y="143496"/>
                  <a:pt x="48233" y="122541"/>
                  <a:pt x="48233" y="95871"/>
                </a:cubicBezTo>
                <a:cubicBezTo>
                  <a:pt x="48233" y="69201"/>
                  <a:pt x="69188" y="48246"/>
                  <a:pt x="95858" y="48246"/>
                </a:cubicBezTo>
                <a:close/>
                <a:moveTo>
                  <a:pt x="95858" y="67296"/>
                </a:moveTo>
                <a:cubicBezTo>
                  <a:pt x="79665" y="67296"/>
                  <a:pt x="67283" y="79679"/>
                  <a:pt x="67283" y="95871"/>
                </a:cubicBezTo>
                <a:cubicBezTo>
                  <a:pt x="67283" y="112064"/>
                  <a:pt x="79665" y="124446"/>
                  <a:pt x="95858" y="124446"/>
                </a:cubicBezTo>
                <a:cubicBezTo>
                  <a:pt x="112051" y="124446"/>
                  <a:pt x="124433" y="112064"/>
                  <a:pt x="124433" y="95871"/>
                </a:cubicBezTo>
                <a:cubicBezTo>
                  <a:pt x="124433" y="79679"/>
                  <a:pt x="112051" y="67296"/>
                  <a:pt x="95858" y="67296"/>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21" name="îṣḷïḋè">
            <a:extLst>
              <a:ext uri="{FF2B5EF4-FFF2-40B4-BE49-F238E27FC236}">
                <a16:creationId xmlns:a16="http://schemas.microsoft.com/office/drawing/2014/main" xmlns="" id="{17B3B1F2-7443-4BB0-A2E2-2966B7A00AD7}"/>
              </a:ext>
            </a:extLst>
          </p:cNvPr>
          <p:cNvSpPr/>
          <p:nvPr/>
        </p:nvSpPr>
        <p:spPr>
          <a:xfrm>
            <a:off x="9197355" y="4992727"/>
            <a:ext cx="316997" cy="347113"/>
          </a:xfrm>
          <a:custGeom>
            <a:avLst/>
            <a:gdLst>
              <a:gd name="connsiteX0" fmla="*/ 367478 w 487121"/>
              <a:gd name="connsiteY0" fmla="*/ 621 h 533400"/>
              <a:gd name="connsiteX1" fmla="*/ 367478 w 487121"/>
              <a:gd name="connsiteY1" fmla="*/ 19671 h 533400"/>
              <a:gd name="connsiteX2" fmla="*/ 338903 w 487121"/>
              <a:gd name="connsiteY2" fmla="*/ 19671 h 533400"/>
              <a:gd name="connsiteX3" fmla="*/ 338903 w 487121"/>
              <a:gd name="connsiteY3" fmla="*/ 135876 h 533400"/>
              <a:gd name="connsiteX4" fmla="*/ 340808 w 487121"/>
              <a:gd name="connsiteY4" fmla="*/ 145401 h 533400"/>
              <a:gd name="connsiteX5" fmla="*/ 341761 w 487121"/>
              <a:gd name="connsiteY5" fmla="*/ 147306 h 533400"/>
              <a:gd name="connsiteX6" fmla="*/ 482731 w 487121"/>
              <a:gd name="connsiteY6" fmla="*/ 464489 h 533400"/>
              <a:gd name="connsiteX7" fmla="*/ 483683 w 487121"/>
              <a:gd name="connsiteY7" fmla="*/ 509256 h 533400"/>
              <a:gd name="connsiteX8" fmla="*/ 447488 w 487121"/>
              <a:gd name="connsiteY8" fmla="*/ 534021 h 533400"/>
              <a:gd name="connsiteX9" fmla="*/ 447488 w 487121"/>
              <a:gd name="connsiteY9" fmla="*/ 534021 h 533400"/>
              <a:gd name="connsiteX10" fmla="*/ 40771 w 487121"/>
              <a:gd name="connsiteY10" fmla="*/ 534021 h 533400"/>
              <a:gd name="connsiteX11" fmla="*/ 4576 w 487121"/>
              <a:gd name="connsiteY11" fmla="*/ 509256 h 533400"/>
              <a:gd name="connsiteX12" fmla="*/ 5528 w 487121"/>
              <a:gd name="connsiteY12" fmla="*/ 464489 h 533400"/>
              <a:gd name="connsiteX13" fmla="*/ 5528 w 487121"/>
              <a:gd name="connsiteY13" fmla="*/ 464489 h 533400"/>
              <a:gd name="connsiteX14" fmla="*/ 146498 w 487121"/>
              <a:gd name="connsiteY14" fmla="*/ 147306 h 533400"/>
              <a:gd name="connsiteX15" fmla="*/ 149356 w 487121"/>
              <a:gd name="connsiteY15" fmla="*/ 135876 h 533400"/>
              <a:gd name="connsiteX16" fmla="*/ 149356 w 487121"/>
              <a:gd name="connsiteY16" fmla="*/ 135876 h 533400"/>
              <a:gd name="connsiteX17" fmla="*/ 149356 w 487121"/>
              <a:gd name="connsiteY17" fmla="*/ 19671 h 533400"/>
              <a:gd name="connsiteX18" fmla="*/ 120781 w 487121"/>
              <a:gd name="connsiteY18" fmla="*/ 19671 h 533400"/>
              <a:gd name="connsiteX19" fmla="*/ 120781 w 487121"/>
              <a:gd name="connsiteY19" fmla="*/ 621 h 533400"/>
              <a:gd name="connsiteX20" fmla="*/ 367478 w 487121"/>
              <a:gd name="connsiteY20" fmla="*/ 621 h 533400"/>
              <a:gd name="connsiteX21" fmla="*/ 252226 w 487121"/>
              <a:gd name="connsiteY21" fmla="*/ 415911 h 533400"/>
              <a:gd name="connsiteX22" fmla="*/ 249368 w 487121"/>
              <a:gd name="connsiteY22" fmla="*/ 417816 h 533400"/>
              <a:gd name="connsiteX23" fmla="*/ 50296 w 487121"/>
              <a:gd name="connsiteY23" fmla="*/ 409244 h 533400"/>
              <a:gd name="connsiteX24" fmla="*/ 22673 w 487121"/>
              <a:gd name="connsiteY24" fmla="*/ 471156 h 533400"/>
              <a:gd name="connsiteX25" fmla="*/ 21721 w 487121"/>
              <a:gd name="connsiteY25" fmla="*/ 501636 h 533400"/>
              <a:gd name="connsiteX26" fmla="*/ 39818 w 487121"/>
              <a:gd name="connsiteY26" fmla="*/ 514019 h 533400"/>
              <a:gd name="connsiteX27" fmla="*/ 39818 w 487121"/>
              <a:gd name="connsiteY27" fmla="*/ 514019 h 533400"/>
              <a:gd name="connsiteX28" fmla="*/ 446536 w 487121"/>
              <a:gd name="connsiteY28" fmla="*/ 514019 h 533400"/>
              <a:gd name="connsiteX29" fmla="*/ 464633 w 487121"/>
              <a:gd name="connsiteY29" fmla="*/ 501636 h 533400"/>
              <a:gd name="connsiteX30" fmla="*/ 463681 w 487121"/>
              <a:gd name="connsiteY30" fmla="*/ 471156 h 533400"/>
              <a:gd name="connsiteX31" fmla="*/ 463681 w 487121"/>
              <a:gd name="connsiteY31" fmla="*/ 471156 h 533400"/>
              <a:gd name="connsiteX32" fmla="*/ 435106 w 487121"/>
              <a:gd name="connsiteY32" fmla="*/ 407339 h 533400"/>
              <a:gd name="connsiteX33" fmla="*/ 434153 w 487121"/>
              <a:gd name="connsiteY33" fmla="*/ 407339 h 533400"/>
              <a:gd name="connsiteX34" fmla="*/ 252226 w 487121"/>
              <a:gd name="connsiteY34" fmla="*/ 415911 h 533400"/>
              <a:gd name="connsiteX35" fmla="*/ 319853 w 487121"/>
              <a:gd name="connsiteY35" fmla="*/ 19671 h 533400"/>
              <a:gd name="connsiteX36" fmla="*/ 167453 w 487121"/>
              <a:gd name="connsiteY36" fmla="*/ 19671 h 533400"/>
              <a:gd name="connsiteX37" fmla="*/ 167453 w 487121"/>
              <a:gd name="connsiteY37" fmla="*/ 135876 h 533400"/>
              <a:gd name="connsiteX38" fmla="*/ 164596 w 487121"/>
              <a:gd name="connsiteY38" fmla="*/ 153021 h 533400"/>
              <a:gd name="connsiteX39" fmla="*/ 164596 w 487121"/>
              <a:gd name="connsiteY39" fmla="*/ 153021 h 533400"/>
              <a:gd name="connsiteX40" fmla="*/ 163643 w 487121"/>
              <a:gd name="connsiteY40" fmla="*/ 155879 h 533400"/>
              <a:gd name="connsiteX41" fmla="*/ 57916 w 487121"/>
              <a:gd name="connsiteY41" fmla="*/ 393051 h 533400"/>
              <a:gd name="connsiteX42" fmla="*/ 235081 w 487121"/>
              <a:gd name="connsiteY42" fmla="*/ 405434 h 533400"/>
              <a:gd name="connsiteX43" fmla="*/ 237938 w 487121"/>
              <a:gd name="connsiteY43" fmla="*/ 403529 h 533400"/>
              <a:gd name="connsiteX44" fmla="*/ 424628 w 487121"/>
              <a:gd name="connsiteY44" fmla="*/ 383526 h 533400"/>
              <a:gd name="connsiteX45" fmla="*/ 323663 w 487121"/>
              <a:gd name="connsiteY45" fmla="*/ 155879 h 533400"/>
              <a:gd name="connsiteX46" fmla="*/ 319853 w 487121"/>
              <a:gd name="connsiteY46" fmla="*/ 136829 h 533400"/>
              <a:gd name="connsiteX47" fmla="*/ 319853 w 487121"/>
              <a:gd name="connsiteY47" fmla="*/ 136829 h 533400"/>
              <a:gd name="connsiteX48" fmla="*/ 319853 w 487121"/>
              <a:gd name="connsiteY48" fmla="*/ 19671 h 533400"/>
              <a:gd name="connsiteX49" fmla="*/ 305566 w 487121"/>
              <a:gd name="connsiteY49" fmla="*/ 248271 h 533400"/>
              <a:gd name="connsiteX50" fmla="*/ 348428 w 487121"/>
              <a:gd name="connsiteY50" fmla="*/ 291134 h 533400"/>
              <a:gd name="connsiteX51" fmla="*/ 305566 w 487121"/>
              <a:gd name="connsiteY51" fmla="*/ 333996 h 533400"/>
              <a:gd name="connsiteX52" fmla="*/ 262703 w 487121"/>
              <a:gd name="connsiteY52" fmla="*/ 291134 h 533400"/>
              <a:gd name="connsiteX53" fmla="*/ 305566 w 487121"/>
              <a:gd name="connsiteY53" fmla="*/ 248271 h 533400"/>
              <a:gd name="connsiteX54" fmla="*/ 305566 w 487121"/>
              <a:gd name="connsiteY54" fmla="*/ 267321 h 533400"/>
              <a:gd name="connsiteX55" fmla="*/ 281753 w 487121"/>
              <a:gd name="connsiteY55" fmla="*/ 291134 h 533400"/>
              <a:gd name="connsiteX56" fmla="*/ 305566 w 487121"/>
              <a:gd name="connsiteY56" fmla="*/ 314946 h 533400"/>
              <a:gd name="connsiteX57" fmla="*/ 329378 w 487121"/>
              <a:gd name="connsiteY57" fmla="*/ 291134 h 533400"/>
              <a:gd name="connsiteX58" fmla="*/ 305566 w 487121"/>
              <a:gd name="connsiteY58" fmla="*/ 26732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87121" h="533400">
                <a:moveTo>
                  <a:pt x="367478" y="621"/>
                </a:moveTo>
                <a:lnTo>
                  <a:pt x="367478" y="19671"/>
                </a:lnTo>
                <a:lnTo>
                  <a:pt x="338903" y="19671"/>
                </a:lnTo>
                <a:lnTo>
                  <a:pt x="338903" y="135876"/>
                </a:lnTo>
                <a:cubicBezTo>
                  <a:pt x="338903" y="138734"/>
                  <a:pt x="339856" y="142544"/>
                  <a:pt x="340808" y="145401"/>
                </a:cubicBezTo>
                <a:lnTo>
                  <a:pt x="341761" y="147306"/>
                </a:lnTo>
                <a:lnTo>
                  <a:pt x="482731" y="464489"/>
                </a:lnTo>
                <a:cubicBezTo>
                  <a:pt x="489398" y="478776"/>
                  <a:pt x="489398" y="494969"/>
                  <a:pt x="483683" y="509256"/>
                </a:cubicBezTo>
                <a:cubicBezTo>
                  <a:pt x="477968" y="524496"/>
                  <a:pt x="463681" y="534021"/>
                  <a:pt x="447488" y="534021"/>
                </a:cubicBezTo>
                <a:lnTo>
                  <a:pt x="447488" y="534021"/>
                </a:lnTo>
                <a:lnTo>
                  <a:pt x="40771" y="534021"/>
                </a:lnTo>
                <a:cubicBezTo>
                  <a:pt x="24578" y="534021"/>
                  <a:pt x="10291" y="524496"/>
                  <a:pt x="4576" y="509256"/>
                </a:cubicBezTo>
                <a:cubicBezTo>
                  <a:pt x="-1139" y="494969"/>
                  <a:pt x="-187" y="478776"/>
                  <a:pt x="5528" y="464489"/>
                </a:cubicBezTo>
                <a:lnTo>
                  <a:pt x="5528" y="464489"/>
                </a:lnTo>
                <a:lnTo>
                  <a:pt x="146498" y="147306"/>
                </a:lnTo>
                <a:cubicBezTo>
                  <a:pt x="148403" y="143496"/>
                  <a:pt x="149356" y="139686"/>
                  <a:pt x="149356" y="135876"/>
                </a:cubicBezTo>
                <a:lnTo>
                  <a:pt x="149356" y="135876"/>
                </a:lnTo>
                <a:lnTo>
                  <a:pt x="149356" y="19671"/>
                </a:lnTo>
                <a:lnTo>
                  <a:pt x="120781" y="19671"/>
                </a:lnTo>
                <a:lnTo>
                  <a:pt x="120781" y="621"/>
                </a:lnTo>
                <a:lnTo>
                  <a:pt x="367478" y="621"/>
                </a:lnTo>
                <a:close/>
                <a:moveTo>
                  <a:pt x="252226" y="415911"/>
                </a:moveTo>
                <a:lnTo>
                  <a:pt x="249368" y="417816"/>
                </a:lnTo>
                <a:cubicBezTo>
                  <a:pt x="194123" y="456869"/>
                  <a:pt x="118876" y="453059"/>
                  <a:pt x="50296" y="409244"/>
                </a:cubicBezTo>
                <a:lnTo>
                  <a:pt x="22673" y="471156"/>
                </a:lnTo>
                <a:cubicBezTo>
                  <a:pt x="18863" y="480681"/>
                  <a:pt x="17911" y="491159"/>
                  <a:pt x="21721" y="501636"/>
                </a:cubicBezTo>
                <a:cubicBezTo>
                  <a:pt x="24578" y="509256"/>
                  <a:pt x="32198" y="514019"/>
                  <a:pt x="39818" y="514019"/>
                </a:cubicBezTo>
                <a:lnTo>
                  <a:pt x="39818" y="514019"/>
                </a:lnTo>
                <a:lnTo>
                  <a:pt x="446536" y="514019"/>
                </a:lnTo>
                <a:cubicBezTo>
                  <a:pt x="455108" y="514019"/>
                  <a:pt x="461776" y="509256"/>
                  <a:pt x="464633" y="501636"/>
                </a:cubicBezTo>
                <a:cubicBezTo>
                  <a:pt x="468443" y="492111"/>
                  <a:pt x="468443" y="480681"/>
                  <a:pt x="463681" y="471156"/>
                </a:cubicBezTo>
                <a:lnTo>
                  <a:pt x="463681" y="471156"/>
                </a:lnTo>
                <a:lnTo>
                  <a:pt x="435106" y="407339"/>
                </a:lnTo>
                <a:lnTo>
                  <a:pt x="434153" y="407339"/>
                </a:lnTo>
                <a:cubicBezTo>
                  <a:pt x="374146" y="378764"/>
                  <a:pt x="301756" y="382574"/>
                  <a:pt x="252226" y="415911"/>
                </a:cubicBezTo>
                <a:close/>
                <a:moveTo>
                  <a:pt x="319853" y="19671"/>
                </a:moveTo>
                <a:lnTo>
                  <a:pt x="167453" y="19671"/>
                </a:lnTo>
                <a:lnTo>
                  <a:pt x="167453" y="135876"/>
                </a:lnTo>
                <a:cubicBezTo>
                  <a:pt x="167453" y="141591"/>
                  <a:pt x="166501" y="147306"/>
                  <a:pt x="164596" y="153021"/>
                </a:cubicBezTo>
                <a:lnTo>
                  <a:pt x="164596" y="153021"/>
                </a:lnTo>
                <a:lnTo>
                  <a:pt x="163643" y="155879"/>
                </a:lnTo>
                <a:lnTo>
                  <a:pt x="57916" y="393051"/>
                </a:lnTo>
                <a:cubicBezTo>
                  <a:pt x="119828" y="433056"/>
                  <a:pt x="186503" y="437819"/>
                  <a:pt x="235081" y="405434"/>
                </a:cubicBezTo>
                <a:lnTo>
                  <a:pt x="237938" y="403529"/>
                </a:lnTo>
                <a:cubicBezTo>
                  <a:pt x="289373" y="367334"/>
                  <a:pt x="360811" y="360666"/>
                  <a:pt x="424628" y="383526"/>
                </a:cubicBezTo>
                <a:lnTo>
                  <a:pt x="323663" y="155879"/>
                </a:lnTo>
                <a:cubicBezTo>
                  <a:pt x="320806" y="150164"/>
                  <a:pt x="319853" y="143496"/>
                  <a:pt x="319853" y="136829"/>
                </a:cubicBezTo>
                <a:lnTo>
                  <a:pt x="319853" y="136829"/>
                </a:lnTo>
                <a:lnTo>
                  <a:pt x="319853" y="19671"/>
                </a:lnTo>
                <a:close/>
                <a:moveTo>
                  <a:pt x="305566" y="248271"/>
                </a:moveTo>
                <a:cubicBezTo>
                  <a:pt x="329378" y="248271"/>
                  <a:pt x="348428" y="267321"/>
                  <a:pt x="348428" y="291134"/>
                </a:cubicBezTo>
                <a:cubicBezTo>
                  <a:pt x="348428" y="314946"/>
                  <a:pt x="329378" y="333996"/>
                  <a:pt x="305566" y="333996"/>
                </a:cubicBezTo>
                <a:cubicBezTo>
                  <a:pt x="281753" y="333996"/>
                  <a:pt x="262703" y="314946"/>
                  <a:pt x="262703" y="291134"/>
                </a:cubicBezTo>
                <a:cubicBezTo>
                  <a:pt x="262703" y="267321"/>
                  <a:pt x="281753" y="248271"/>
                  <a:pt x="305566" y="248271"/>
                </a:cubicBezTo>
                <a:close/>
                <a:moveTo>
                  <a:pt x="305566" y="267321"/>
                </a:moveTo>
                <a:cubicBezTo>
                  <a:pt x="292231" y="267321"/>
                  <a:pt x="281753" y="277799"/>
                  <a:pt x="281753" y="291134"/>
                </a:cubicBezTo>
                <a:cubicBezTo>
                  <a:pt x="281753" y="304469"/>
                  <a:pt x="292231" y="314946"/>
                  <a:pt x="305566" y="314946"/>
                </a:cubicBezTo>
                <a:cubicBezTo>
                  <a:pt x="318901" y="314946"/>
                  <a:pt x="329378" y="304469"/>
                  <a:pt x="329378" y="291134"/>
                </a:cubicBezTo>
                <a:cubicBezTo>
                  <a:pt x="329378" y="277799"/>
                  <a:pt x="318901" y="267321"/>
                  <a:pt x="305566" y="267321"/>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19" name="išḷiḍê">
            <a:extLst>
              <a:ext uri="{FF2B5EF4-FFF2-40B4-BE49-F238E27FC236}">
                <a16:creationId xmlns:a16="http://schemas.microsoft.com/office/drawing/2014/main" xmlns="" id="{7508EAFA-AA03-4967-8F43-AB44BAC1CCBA}"/>
              </a:ext>
            </a:extLst>
          </p:cNvPr>
          <p:cNvSpPr/>
          <p:nvPr/>
        </p:nvSpPr>
        <p:spPr>
          <a:xfrm>
            <a:off x="6529939" y="4992727"/>
            <a:ext cx="347113" cy="347113"/>
          </a:xfrm>
          <a:custGeom>
            <a:avLst/>
            <a:gdLst>
              <a:gd name="connsiteX0" fmla="*/ 343764 w 533400"/>
              <a:gd name="connsiteY0" fmla="*/ 621 h 533400"/>
              <a:gd name="connsiteX1" fmla="*/ 381864 w 533400"/>
              <a:gd name="connsiteY1" fmla="*/ 38721 h 533400"/>
              <a:gd name="connsiteX2" fmla="*/ 381864 w 533400"/>
              <a:gd name="connsiteY2" fmla="*/ 38721 h 533400"/>
              <a:gd name="connsiteX3" fmla="*/ 381864 w 533400"/>
              <a:gd name="connsiteY3" fmla="*/ 114921 h 533400"/>
              <a:gd name="connsiteX4" fmla="*/ 496164 w 533400"/>
              <a:gd name="connsiteY4" fmla="*/ 114921 h 533400"/>
              <a:gd name="connsiteX5" fmla="*/ 534264 w 533400"/>
              <a:gd name="connsiteY5" fmla="*/ 151116 h 533400"/>
              <a:gd name="connsiteX6" fmla="*/ 534264 w 533400"/>
              <a:gd name="connsiteY6" fmla="*/ 153021 h 533400"/>
              <a:gd name="connsiteX7" fmla="*/ 534264 w 533400"/>
              <a:gd name="connsiteY7" fmla="*/ 381621 h 533400"/>
              <a:gd name="connsiteX8" fmla="*/ 498069 w 533400"/>
              <a:gd name="connsiteY8" fmla="*/ 419721 h 533400"/>
              <a:gd name="connsiteX9" fmla="*/ 496164 w 533400"/>
              <a:gd name="connsiteY9" fmla="*/ 419721 h 533400"/>
              <a:gd name="connsiteX10" fmla="*/ 381864 w 533400"/>
              <a:gd name="connsiteY10" fmla="*/ 419721 h 533400"/>
              <a:gd name="connsiteX11" fmla="*/ 381864 w 533400"/>
              <a:gd name="connsiteY11" fmla="*/ 495921 h 533400"/>
              <a:gd name="connsiteX12" fmla="*/ 345669 w 533400"/>
              <a:gd name="connsiteY12" fmla="*/ 534021 h 533400"/>
              <a:gd name="connsiteX13" fmla="*/ 343764 w 533400"/>
              <a:gd name="connsiteY13" fmla="*/ 534021 h 533400"/>
              <a:gd name="connsiteX14" fmla="*/ 191364 w 533400"/>
              <a:gd name="connsiteY14" fmla="*/ 534021 h 533400"/>
              <a:gd name="connsiteX15" fmla="*/ 153264 w 533400"/>
              <a:gd name="connsiteY15" fmla="*/ 495921 h 533400"/>
              <a:gd name="connsiteX16" fmla="*/ 153264 w 533400"/>
              <a:gd name="connsiteY16" fmla="*/ 495921 h 533400"/>
              <a:gd name="connsiteX17" fmla="*/ 153264 w 533400"/>
              <a:gd name="connsiteY17" fmla="*/ 419721 h 533400"/>
              <a:gd name="connsiteX18" fmla="*/ 38964 w 533400"/>
              <a:gd name="connsiteY18" fmla="*/ 419721 h 533400"/>
              <a:gd name="connsiteX19" fmla="*/ 864 w 533400"/>
              <a:gd name="connsiteY19" fmla="*/ 383526 h 533400"/>
              <a:gd name="connsiteX20" fmla="*/ 864 w 533400"/>
              <a:gd name="connsiteY20" fmla="*/ 381621 h 533400"/>
              <a:gd name="connsiteX21" fmla="*/ 864 w 533400"/>
              <a:gd name="connsiteY21" fmla="*/ 197789 h 533400"/>
              <a:gd name="connsiteX22" fmla="*/ 9436 w 533400"/>
              <a:gd name="connsiteY22" fmla="*/ 173976 h 533400"/>
              <a:gd name="connsiteX23" fmla="*/ 11342 w 533400"/>
              <a:gd name="connsiteY23" fmla="*/ 172071 h 533400"/>
              <a:gd name="connsiteX24" fmla="*/ 52299 w 533400"/>
              <a:gd name="connsiteY24" fmla="*/ 127304 h 533400"/>
              <a:gd name="connsiteX25" fmla="*/ 78017 w 533400"/>
              <a:gd name="connsiteY25" fmla="*/ 114921 h 533400"/>
              <a:gd name="connsiteX26" fmla="*/ 79921 w 533400"/>
              <a:gd name="connsiteY26" fmla="*/ 114921 h 533400"/>
              <a:gd name="connsiteX27" fmla="*/ 153264 w 533400"/>
              <a:gd name="connsiteY27" fmla="*/ 114921 h 533400"/>
              <a:gd name="connsiteX28" fmla="*/ 153264 w 533400"/>
              <a:gd name="connsiteY28" fmla="*/ 38721 h 533400"/>
              <a:gd name="connsiteX29" fmla="*/ 189459 w 533400"/>
              <a:gd name="connsiteY29" fmla="*/ 621 h 533400"/>
              <a:gd name="connsiteX30" fmla="*/ 191364 w 533400"/>
              <a:gd name="connsiteY30" fmla="*/ 621 h 533400"/>
              <a:gd name="connsiteX31" fmla="*/ 343764 w 533400"/>
              <a:gd name="connsiteY31" fmla="*/ 621 h 533400"/>
              <a:gd name="connsiteX32" fmla="*/ 343764 w 533400"/>
              <a:gd name="connsiteY32" fmla="*/ 286371 h 533400"/>
              <a:gd name="connsiteX33" fmla="*/ 191364 w 533400"/>
              <a:gd name="connsiteY33" fmla="*/ 286371 h 533400"/>
              <a:gd name="connsiteX34" fmla="*/ 172314 w 533400"/>
              <a:gd name="connsiteY34" fmla="*/ 305421 h 533400"/>
              <a:gd name="connsiteX35" fmla="*/ 172314 w 533400"/>
              <a:gd name="connsiteY35" fmla="*/ 305421 h 533400"/>
              <a:gd name="connsiteX36" fmla="*/ 172314 w 533400"/>
              <a:gd name="connsiteY36" fmla="*/ 495921 h 533400"/>
              <a:gd name="connsiteX37" fmla="*/ 191364 w 533400"/>
              <a:gd name="connsiteY37" fmla="*/ 514971 h 533400"/>
              <a:gd name="connsiteX38" fmla="*/ 191364 w 533400"/>
              <a:gd name="connsiteY38" fmla="*/ 514971 h 533400"/>
              <a:gd name="connsiteX39" fmla="*/ 343764 w 533400"/>
              <a:gd name="connsiteY39" fmla="*/ 514971 h 533400"/>
              <a:gd name="connsiteX40" fmla="*/ 362814 w 533400"/>
              <a:gd name="connsiteY40" fmla="*/ 495921 h 533400"/>
              <a:gd name="connsiteX41" fmla="*/ 362814 w 533400"/>
              <a:gd name="connsiteY41" fmla="*/ 495921 h 533400"/>
              <a:gd name="connsiteX42" fmla="*/ 362814 w 533400"/>
              <a:gd name="connsiteY42" fmla="*/ 305421 h 533400"/>
              <a:gd name="connsiteX43" fmla="*/ 343764 w 533400"/>
              <a:gd name="connsiteY43" fmla="*/ 286371 h 533400"/>
              <a:gd name="connsiteX44" fmla="*/ 343764 w 533400"/>
              <a:gd name="connsiteY44" fmla="*/ 286371 h 533400"/>
              <a:gd name="connsiteX45" fmla="*/ 496164 w 533400"/>
              <a:gd name="connsiteY45" fmla="*/ 133971 h 533400"/>
              <a:gd name="connsiteX46" fmla="*/ 79921 w 533400"/>
              <a:gd name="connsiteY46" fmla="*/ 133971 h 533400"/>
              <a:gd name="connsiteX47" fmla="*/ 67539 w 533400"/>
              <a:gd name="connsiteY47" fmla="*/ 138734 h 533400"/>
              <a:gd name="connsiteX48" fmla="*/ 66586 w 533400"/>
              <a:gd name="connsiteY48" fmla="*/ 139686 h 533400"/>
              <a:gd name="connsiteX49" fmla="*/ 25629 w 533400"/>
              <a:gd name="connsiteY49" fmla="*/ 184454 h 533400"/>
              <a:gd name="connsiteX50" fmla="*/ 20867 w 533400"/>
              <a:gd name="connsiteY50" fmla="*/ 195884 h 533400"/>
              <a:gd name="connsiteX51" fmla="*/ 20867 w 533400"/>
              <a:gd name="connsiteY51" fmla="*/ 197789 h 533400"/>
              <a:gd name="connsiteX52" fmla="*/ 20867 w 533400"/>
              <a:gd name="connsiteY52" fmla="*/ 381621 h 533400"/>
              <a:gd name="connsiteX53" fmla="*/ 38964 w 533400"/>
              <a:gd name="connsiteY53" fmla="*/ 400671 h 533400"/>
              <a:gd name="connsiteX54" fmla="*/ 39917 w 533400"/>
              <a:gd name="connsiteY54" fmla="*/ 400671 h 533400"/>
              <a:gd name="connsiteX55" fmla="*/ 154217 w 533400"/>
              <a:gd name="connsiteY55" fmla="*/ 400671 h 533400"/>
              <a:gd name="connsiteX56" fmla="*/ 154217 w 533400"/>
              <a:gd name="connsiteY56" fmla="*/ 305421 h 533400"/>
              <a:gd name="connsiteX57" fmla="*/ 190411 w 533400"/>
              <a:gd name="connsiteY57" fmla="*/ 267321 h 533400"/>
              <a:gd name="connsiteX58" fmla="*/ 192317 w 533400"/>
              <a:gd name="connsiteY58" fmla="*/ 267321 h 533400"/>
              <a:gd name="connsiteX59" fmla="*/ 344717 w 533400"/>
              <a:gd name="connsiteY59" fmla="*/ 267321 h 533400"/>
              <a:gd name="connsiteX60" fmla="*/ 382817 w 533400"/>
              <a:gd name="connsiteY60" fmla="*/ 305421 h 533400"/>
              <a:gd name="connsiteX61" fmla="*/ 382817 w 533400"/>
              <a:gd name="connsiteY61" fmla="*/ 305421 h 533400"/>
              <a:gd name="connsiteX62" fmla="*/ 382817 w 533400"/>
              <a:gd name="connsiteY62" fmla="*/ 400671 h 533400"/>
              <a:gd name="connsiteX63" fmla="*/ 497117 w 533400"/>
              <a:gd name="connsiteY63" fmla="*/ 400671 h 533400"/>
              <a:gd name="connsiteX64" fmla="*/ 516167 w 533400"/>
              <a:gd name="connsiteY64" fmla="*/ 382574 h 533400"/>
              <a:gd name="connsiteX65" fmla="*/ 516167 w 533400"/>
              <a:gd name="connsiteY65" fmla="*/ 381621 h 533400"/>
              <a:gd name="connsiteX66" fmla="*/ 516167 w 533400"/>
              <a:gd name="connsiteY66" fmla="*/ 153021 h 533400"/>
              <a:gd name="connsiteX67" fmla="*/ 498069 w 533400"/>
              <a:gd name="connsiteY67" fmla="*/ 133971 h 533400"/>
              <a:gd name="connsiteX68" fmla="*/ 496164 w 533400"/>
              <a:gd name="connsiteY68" fmla="*/ 133971 h 533400"/>
              <a:gd name="connsiteX69" fmla="*/ 462827 w 533400"/>
              <a:gd name="connsiteY69" fmla="*/ 172071 h 533400"/>
              <a:gd name="connsiteX70" fmla="*/ 477114 w 533400"/>
              <a:gd name="connsiteY70" fmla="*/ 186359 h 533400"/>
              <a:gd name="connsiteX71" fmla="*/ 462827 w 533400"/>
              <a:gd name="connsiteY71" fmla="*/ 200646 h 533400"/>
              <a:gd name="connsiteX72" fmla="*/ 448539 w 533400"/>
              <a:gd name="connsiteY72" fmla="*/ 186359 h 533400"/>
              <a:gd name="connsiteX73" fmla="*/ 462827 w 533400"/>
              <a:gd name="connsiteY73" fmla="*/ 172071 h 533400"/>
              <a:gd name="connsiteX74" fmla="*/ 343764 w 533400"/>
              <a:gd name="connsiteY74" fmla="*/ 19671 h 533400"/>
              <a:gd name="connsiteX75" fmla="*/ 191364 w 533400"/>
              <a:gd name="connsiteY75" fmla="*/ 19671 h 533400"/>
              <a:gd name="connsiteX76" fmla="*/ 172314 w 533400"/>
              <a:gd name="connsiteY76" fmla="*/ 38721 h 533400"/>
              <a:gd name="connsiteX77" fmla="*/ 172314 w 533400"/>
              <a:gd name="connsiteY77" fmla="*/ 38721 h 533400"/>
              <a:gd name="connsiteX78" fmla="*/ 172314 w 533400"/>
              <a:gd name="connsiteY78" fmla="*/ 114921 h 533400"/>
              <a:gd name="connsiteX79" fmla="*/ 362814 w 533400"/>
              <a:gd name="connsiteY79" fmla="*/ 114921 h 533400"/>
              <a:gd name="connsiteX80" fmla="*/ 362814 w 533400"/>
              <a:gd name="connsiteY80" fmla="*/ 38721 h 533400"/>
              <a:gd name="connsiteX81" fmla="*/ 344717 w 533400"/>
              <a:gd name="connsiteY81" fmla="*/ 19671 h 533400"/>
              <a:gd name="connsiteX82" fmla="*/ 344717 w 533400"/>
              <a:gd name="connsiteY82" fmla="*/ 19671 h 533400"/>
              <a:gd name="connsiteX83" fmla="*/ 343764 w 533400"/>
              <a:gd name="connsiteY83"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33400" h="533400">
                <a:moveTo>
                  <a:pt x="343764" y="621"/>
                </a:moveTo>
                <a:cubicBezTo>
                  <a:pt x="364719" y="621"/>
                  <a:pt x="381864" y="17766"/>
                  <a:pt x="381864" y="38721"/>
                </a:cubicBezTo>
                <a:lnTo>
                  <a:pt x="381864" y="38721"/>
                </a:lnTo>
                <a:lnTo>
                  <a:pt x="381864" y="114921"/>
                </a:lnTo>
                <a:lnTo>
                  <a:pt x="496164" y="114921"/>
                </a:lnTo>
                <a:cubicBezTo>
                  <a:pt x="516167" y="114921"/>
                  <a:pt x="533311" y="131114"/>
                  <a:pt x="534264" y="151116"/>
                </a:cubicBezTo>
                <a:lnTo>
                  <a:pt x="534264" y="153021"/>
                </a:lnTo>
                <a:lnTo>
                  <a:pt x="534264" y="381621"/>
                </a:lnTo>
                <a:cubicBezTo>
                  <a:pt x="534264" y="401624"/>
                  <a:pt x="518071" y="418769"/>
                  <a:pt x="498069" y="419721"/>
                </a:cubicBezTo>
                <a:lnTo>
                  <a:pt x="496164" y="419721"/>
                </a:lnTo>
                <a:lnTo>
                  <a:pt x="381864" y="419721"/>
                </a:lnTo>
                <a:lnTo>
                  <a:pt x="381864" y="495921"/>
                </a:lnTo>
                <a:cubicBezTo>
                  <a:pt x="381864" y="515924"/>
                  <a:pt x="365671" y="533069"/>
                  <a:pt x="345669" y="534021"/>
                </a:cubicBezTo>
                <a:lnTo>
                  <a:pt x="343764" y="534021"/>
                </a:lnTo>
                <a:lnTo>
                  <a:pt x="191364" y="534021"/>
                </a:lnTo>
                <a:cubicBezTo>
                  <a:pt x="170409" y="534021"/>
                  <a:pt x="153264" y="516876"/>
                  <a:pt x="153264" y="495921"/>
                </a:cubicBezTo>
                <a:lnTo>
                  <a:pt x="153264" y="495921"/>
                </a:lnTo>
                <a:lnTo>
                  <a:pt x="153264" y="419721"/>
                </a:lnTo>
                <a:lnTo>
                  <a:pt x="38964" y="419721"/>
                </a:lnTo>
                <a:cubicBezTo>
                  <a:pt x="18961" y="419721"/>
                  <a:pt x="1817" y="403529"/>
                  <a:pt x="864" y="383526"/>
                </a:cubicBezTo>
                <a:lnTo>
                  <a:pt x="864" y="381621"/>
                </a:lnTo>
                <a:lnTo>
                  <a:pt x="864" y="197789"/>
                </a:lnTo>
                <a:cubicBezTo>
                  <a:pt x="864" y="189216"/>
                  <a:pt x="3721" y="180644"/>
                  <a:pt x="9436" y="173976"/>
                </a:cubicBezTo>
                <a:lnTo>
                  <a:pt x="11342" y="172071"/>
                </a:lnTo>
                <a:lnTo>
                  <a:pt x="52299" y="127304"/>
                </a:lnTo>
                <a:cubicBezTo>
                  <a:pt x="58967" y="119684"/>
                  <a:pt x="68492" y="115874"/>
                  <a:pt x="78017" y="114921"/>
                </a:cubicBezTo>
                <a:lnTo>
                  <a:pt x="79921" y="114921"/>
                </a:lnTo>
                <a:lnTo>
                  <a:pt x="153264" y="114921"/>
                </a:lnTo>
                <a:lnTo>
                  <a:pt x="153264" y="38721"/>
                </a:lnTo>
                <a:cubicBezTo>
                  <a:pt x="153264" y="18719"/>
                  <a:pt x="169457" y="1574"/>
                  <a:pt x="189459" y="621"/>
                </a:cubicBezTo>
                <a:lnTo>
                  <a:pt x="191364" y="621"/>
                </a:lnTo>
                <a:lnTo>
                  <a:pt x="343764" y="621"/>
                </a:lnTo>
                <a:close/>
                <a:moveTo>
                  <a:pt x="343764" y="286371"/>
                </a:moveTo>
                <a:lnTo>
                  <a:pt x="191364" y="286371"/>
                </a:lnTo>
                <a:cubicBezTo>
                  <a:pt x="180886" y="286371"/>
                  <a:pt x="172314" y="294944"/>
                  <a:pt x="172314" y="305421"/>
                </a:cubicBezTo>
                <a:lnTo>
                  <a:pt x="172314" y="305421"/>
                </a:lnTo>
                <a:lnTo>
                  <a:pt x="172314" y="495921"/>
                </a:lnTo>
                <a:cubicBezTo>
                  <a:pt x="172314" y="506399"/>
                  <a:pt x="180886" y="514971"/>
                  <a:pt x="191364" y="514971"/>
                </a:cubicBezTo>
                <a:lnTo>
                  <a:pt x="191364" y="514971"/>
                </a:lnTo>
                <a:lnTo>
                  <a:pt x="343764" y="514971"/>
                </a:lnTo>
                <a:cubicBezTo>
                  <a:pt x="354242" y="514971"/>
                  <a:pt x="362814" y="506399"/>
                  <a:pt x="362814" y="495921"/>
                </a:cubicBezTo>
                <a:lnTo>
                  <a:pt x="362814" y="495921"/>
                </a:lnTo>
                <a:lnTo>
                  <a:pt x="362814" y="305421"/>
                </a:lnTo>
                <a:cubicBezTo>
                  <a:pt x="362814" y="294944"/>
                  <a:pt x="354242" y="286371"/>
                  <a:pt x="343764" y="286371"/>
                </a:cubicBezTo>
                <a:lnTo>
                  <a:pt x="343764" y="286371"/>
                </a:lnTo>
                <a:close/>
                <a:moveTo>
                  <a:pt x="496164" y="133971"/>
                </a:moveTo>
                <a:lnTo>
                  <a:pt x="79921" y="133971"/>
                </a:lnTo>
                <a:cubicBezTo>
                  <a:pt x="75159" y="133971"/>
                  <a:pt x="70396" y="135876"/>
                  <a:pt x="67539" y="138734"/>
                </a:cubicBezTo>
                <a:lnTo>
                  <a:pt x="66586" y="139686"/>
                </a:lnTo>
                <a:lnTo>
                  <a:pt x="25629" y="184454"/>
                </a:lnTo>
                <a:cubicBezTo>
                  <a:pt x="22771" y="187311"/>
                  <a:pt x="20867" y="191121"/>
                  <a:pt x="20867" y="195884"/>
                </a:cubicBezTo>
                <a:lnTo>
                  <a:pt x="20867" y="197789"/>
                </a:lnTo>
                <a:lnTo>
                  <a:pt x="20867" y="381621"/>
                </a:lnTo>
                <a:cubicBezTo>
                  <a:pt x="20867" y="392099"/>
                  <a:pt x="28486" y="399719"/>
                  <a:pt x="38964" y="400671"/>
                </a:cubicBezTo>
                <a:lnTo>
                  <a:pt x="39917" y="400671"/>
                </a:lnTo>
                <a:lnTo>
                  <a:pt x="154217" y="400671"/>
                </a:lnTo>
                <a:lnTo>
                  <a:pt x="154217" y="305421"/>
                </a:lnTo>
                <a:cubicBezTo>
                  <a:pt x="154217" y="285419"/>
                  <a:pt x="170409" y="268274"/>
                  <a:pt x="190411" y="267321"/>
                </a:cubicBezTo>
                <a:lnTo>
                  <a:pt x="192317" y="267321"/>
                </a:lnTo>
                <a:lnTo>
                  <a:pt x="344717" y="267321"/>
                </a:lnTo>
                <a:cubicBezTo>
                  <a:pt x="365671" y="267321"/>
                  <a:pt x="382817" y="284466"/>
                  <a:pt x="382817" y="305421"/>
                </a:cubicBezTo>
                <a:lnTo>
                  <a:pt x="382817" y="305421"/>
                </a:lnTo>
                <a:lnTo>
                  <a:pt x="382817" y="400671"/>
                </a:lnTo>
                <a:lnTo>
                  <a:pt x="497117" y="400671"/>
                </a:lnTo>
                <a:cubicBezTo>
                  <a:pt x="507594" y="400671"/>
                  <a:pt x="515214" y="393051"/>
                  <a:pt x="516167" y="382574"/>
                </a:cubicBezTo>
                <a:lnTo>
                  <a:pt x="516167" y="381621"/>
                </a:lnTo>
                <a:lnTo>
                  <a:pt x="516167" y="153021"/>
                </a:lnTo>
                <a:cubicBezTo>
                  <a:pt x="516167" y="142544"/>
                  <a:pt x="508546" y="134924"/>
                  <a:pt x="498069" y="133971"/>
                </a:cubicBezTo>
                <a:lnTo>
                  <a:pt x="496164" y="133971"/>
                </a:lnTo>
                <a:close/>
                <a:moveTo>
                  <a:pt x="462827" y="172071"/>
                </a:moveTo>
                <a:cubicBezTo>
                  <a:pt x="470446" y="172071"/>
                  <a:pt x="477114" y="178739"/>
                  <a:pt x="477114" y="186359"/>
                </a:cubicBezTo>
                <a:cubicBezTo>
                  <a:pt x="477114" y="193979"/>
                  <a:pt x="470446" y="200646"/>
                  <a:pt x="462827" y="200646"/>
                </a:cubicBezTo>
                <a:cubicBezTo>
                  <a:pt x="455207" y="200646"/>
                  <a:pt x="448539" y="193979"/>
                  <a:pt x="448539" y="186359"/>
                </a:cubicBezTo>
                <a:cubicBezTo>
                  <a:pt x="448539" y="178739"/>
                  <a:pt x="455207" y="172071"/>
                  <a:pt x="462827" y="172071"/>
                </a:cubicBezTo>
                <a:close/>
                <a:moveTo>
                  <a:pt x="343764" y="19671"/>
                </a:moveTo>
                <a:lnTo>
                  <a:pt x="191364" y="19671"/>
                </a:lnTo>
                <a:cubicBezTo>
                  <a:pt x="180886" y="19671"/>
                  <a:pt x="172314" y="28244"/>
                  <a:pt x="172314" y="38721"/>
                </a:cubicBezTo>
                <a:lnTo>
                  <a:pt x="172314" y="38721"/>
                </a:lnTo>
                <a:lnTo>
                  <a:pt x="172314" y="114921"/>
                </a:lnTo>
                <a:lnTo>
                  <a:pt x="362814" y="114921"/>
                </a:lnTo>
                <a:lnTo>
                  <a:pt x="362814" y="38721"/>
                </a:lnTo>
                <a:cubicBezTo>
                  <a:pt x="362814" y="28244"/>
                  <a:pt x="355194" y="20624"/>
                  <a:pt x="344717" y="19671"/>
                </a:cubicBezTo>
                <a:lnTo>
                  <a:pt x="344717" y="19671"/>
                </a:lnTo>
                <a:lnTo>
                  <a:pt x="343764" y="19671"/>
                </a:ln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36" name="îşḻiḋê">
            <a:extLst>
              <a:ext uri="{FF2B5EF4-FFF2-40B4-BE49-F238E27FC236}">
                <a16:creationId xmlns:a16="http://schemas.microsoft.com/office/drawing/2014/main" xmlns="" id="{8C9C8709-274E-47B0-8269-005C2FBA84E0}"/>
              </a:ext>
            </a:extLst>
          </p:cNvPr>
          <p:cNvSpPr/>
          <p:nvPr/>
        </p:nvSpPr>
        <p:spPr>
          <a:xfrm>
            <a:off x="1519251" y="2286029"/>
            <a:ext cx="3395649" cy="3053811"/>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cxnSp>
        <p:nvCxnSpPr>
          <p:cNvPr id="13" name="直接连接符 16">
            <a:extLst>
              <a:ext uri="{FF2B5EF4-FFF2-40B4-BE49-F238E27FC236}">
                <a16:creationId xmlns:a16="http://schemas.microsoft.com/office/drawing/2014/main" xmlns="" id="{18CA05F1-7D8F-40BE-BD15-D1F220BD2742}"/>
              </a:ext>
            </a:extLst>
          </p:cNvPr>
          <p:cNvCxnSpPr>
            <a:cxnSpLocks/>
          </p:cNvCxnSpPr>
          <p:nvPr/>
        </p:nvCxnSpPr>
        <p:spPr>
          <a:xfrm>
            <a:off x="5634842" y="1934279"/>
            <a:ext cx="0" cy="237026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5" name="ïṡḻïďê">
            <a:extLst>
              <a:ext uri="{FF2B5EF4-FFF2-40B4-BE49-F238E27FC236}">
                <a16:creationId xmlns:a16="http://schemas.microsoft.com/office/drawing/2014/main" xmlns="" id="{61DF6C3F-1472-4195-B507-61795367AE6C}"/>
              </a:ext>
            </a:extLst>
          </p:cNvPr>
          <p:cNvSpPr/>
          <p:nvPr/>
        </p:nvSpPr>
        <p:spPr bwMode="auto">
          <a:xfrm>
            <a:off x="1168834" y="1676863"/>
            <a:ext cx="404813" cy="57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sp>
        <p:nvSpPr>
          <p:cNvPr id="16" name="Rectangle: Rounded Corners 116">
            <a:extLst>
              <a:ext uri="{FF2B5EF4-FFF2-40B4-BE49-F238E27FC236}">
                <a16:creationId xmlns:a16="http://schemas.microsoft.com/office/drawing/2014/main" xmlns="" id="{BE4A0CDC-8F2B-4144-9F7A-D2B37BA92596}"/>
              </a:ext>
            </a:extLst>
          </p:cNvPr>
          <p:cNvSpPr/>
          <p:nvPr/>
        </p:nvSpPr>
        <p:spPr>
          <a:xfrm>
            <a:off x="1842980" y="1454372"/>
            <a:ext cx="2390775" cy="444982"/>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17" name="文本框 35">
            <a:extLst>
              <a:ext uri="{FF2B5EF4-FFF2-40B4-BE49-F238E27FC236}">
                <a16:creationId xmlns:a16="http://schemas.microsoft.com/office/drawing/2014/main" xmlns="" id="{FF530C92-C419-47BA-9429-67ED1BC46AC3}"/>
              </a:ext>
            </a:extLst>
          </p:cNvPr>
          <p:cNvSpPr txBox="1"/>
          <p:nvPr/>
        </p:nvSpPr>
        <p:spPr>
          <a:xfrm>
            <a:off x="1842981" y="1510047"/>
            <a:ext cx="2361746" cy="307777"/>
          </a:xfrm>
          <a:prstGeom prst="rect">
            <a:avLst/>
          </a:prstGeom>
          <a:noFill/>
        </p:spPr>
        <p:txBody>
          <a:bodyPr wrap="square" rtlCol="0">
            <a:spAutoFit/>
          </a:bodyPr>
          <a:lstStyle/>
          <a:p>
            <a:pPr algn="dist"/>
            <a:r>
              <a:rPr lang="en-US" altLang="zh-CN" sz="1400" b="1" dirty="0">
                <a:solidFill>
                  <a:schemeClr val="bg1"/>
                </a:solidFill>
                <a:cs typeface="+mn-ea"/>
                <a:sym typeface="+mn-lt"/>
              </a:rPr>
              <a:t> </a:t>
            </a:r>
            <a:r>
              <a:rPr lang="id-ID" altLang="zh-CN" sz="1400" b="1" dirty="0" smtClean="0">
                <a:solidFill>
                  <a:schemeClr val="bg1"/>
                </a:solidFill>
                <a:cs typeface="+mn-ea"/>
                <a:sym typeface="+mn-lt"/>
              </a:rPr>
              <a:t>MANFAAT  TEORITIS</a:t>
            </a:r>
            <a:endParaRPr lang="zh-CN" altLang="en-US" sz="1600" b="1" dirty="0">
              <a:solidFill>
                <a:schemeClr val="bg1"/>
              </a:solidFill>
              <a:cs typeface="+mn-ea"/>
              <a:sym typeface="+mn-lt"/>
            </a:endParaRPr>
          </a:p>
        </p:txBody>
      </p:sp>
      <p:sp>
        <p:nvSpPr>
          <p:cNvPr id="20" name="ïṡḻïďê">
            <a:extLst>
              <a:ext uri="{FF2B5EF4-FFF2-40B4-BE49-F238E27FC236}">
                <a16:creationId xmlns:a16="http://schemas.microsoft.com/office/drawing/2014/main" xmlns="" id="{815F60E8-C50B-4C76-BB9A-0995AE8ACB11}"/>
              </a:ext>
            </a:extLst>
          </p:cNvPr>
          <p:cNvSpPr/>
          <p:nvPr/>
        </p:nvSpPr>
        <p:spPr bwMode="auto">
          <a:xfrm>
            <a:off x="4595862" y="1695877"/>
            <a:ext cx="404813" cy="57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sp>
        <p:nvSpPr>
          <p:cNvPr id="22" name="Teardrop 41">
            <a:extLst>
              <a:ext uri="{FF2B5EF4-FFF2-40B4-BE49-F238E27FC236}">
                <a16:creationId xmlns:a16="http://schemas.microsoft.com/office/drawing/2014/main" xmlns="" id="{9A8B3A82-25D6-4998-84C2-8635A4032243}"/>
              </a:ext>
            </a:extLst>
          </p:cNvPr>
          <p:cNvSpPr/>
          <p:nvPr/>
        </p:nvSpPr>
        <p:spPr>
          <a:xfrm rot="8100000">
            <a:off x="949179" y="2503564"/>
            <a:ext cx="313575" cy="313575"/>
          </a:xfrm>
          <a:prstGeom prst="teardrop">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33" name="Synergistically utilize technically sound portals with frictionless chains. Dramatically customize…">
            <a:extLst>
              <a:ext uri="{FF2B5EF4-FFF2-40B4-BE49-F238E27FC236}">
                <a16:creationId xmlns:a16="http://schemas.microsoft.com/office/drawing/2014/main" xmlns="" id="{F710D32D-72FA-4026-A658-3644F5CDF565}"/>
              </a:ext>
            </a:extLst>
          </p:cNvPr>
          <p:cNvSpPr txBox="1"/>
          <p:nvPr/>
        </p:nvSpPr>
        <p:spPr>
          <a:xfrm>
            <a:off x="1733301" y="2717692"/>
            <a:ext cx="2976974" cy="1969770"/>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lvl="0" algn="just"/>
            <a:r>
              <a:rPr lang="id-ID" sz="1600" dirty="0" smtClean="0"/>
              <a:t>Sebagai </a:t>
            </a:r>
            <a:r>
              <a:rPr lang="id-ID" sz="1600" dirty="0"/>
              <a:t>referensi pada penelitian selanjutnya yang berhubungan dengan sistem </a:t>
            </a:r>
            <a:r>
              <a:rPr lang="id-ID" sz="1600" dirty="0" smtClean="0"/>
              <a:t>informasi geografis </a:t>
            </a:r>
            <a:r>
              <a:rPr lang="id-ID" sz="1600" dirty="0"/>
              <a:t>dan  sekurang-kurangnya dapat berguna sebagai sumbangan pemikiran bagi dunia Pendidikan</a:t>
            </a:r>
          </a:p>
        </p:txBody>
      </p:sp>
      <p:sp>
        <p:nvSpPr>
          <p:cNvPr id="18" name="îşḻiḋê">
            <a:extLst>
              <a:ext uri="{FF2B5EF4-FFF2-40B4-BE49-F238E27FC236}">
                <a16:creationId xmlns:a16="http://schemas.microsoft.com/office/drawing/2014/main" xmlns="" id="{8C9C8709-274E-47B0-8269-005C2FBA84E0}"/>
              </a:ext>
            </a:extLst>
          </p:cNvPr>
          <p:cNvSpPr/>
          <p:nvPr/>
        </p:nvSpPr>
        <p:spPr>
          <a:xfrm>
            <a:off x="7012909" y="2165558"/>
            <a:ext cx="3395649" cy="2145171"/>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cxnSp>
        <p:nvCxnSpPr>
          <p:cNvPr id="24" name="直接连接符 16">
            <a:extLst>
              <a:ext uri="{FF2B5EF4-FFF2-40B4-BE49-F238E27FC236}">
                <a16:creationId xmlns:a16="http://schemas.microsoft.com/office/drawing/2014/main" xmlns="" id="{18CA05F1-7D8F-40BE-BD15-D1F220BD2742}"/>
              </a:ext>
            </a:extLst>
          </p:cNvPr>
          <p:cNvCxnSpPr>
            <a:cxnSpLocks/>
          </p:cNvCxnSpPr>
          <p:nvPr/>
        </p:nvCxnSpPr>
        <p:spPr>
          <a:xfrm>
            <a:off x="11128500" y="1813808"/>
            <a:ext cx="0" cy="237026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9" name="ïṡḻïďê">
            <a:extLst>
              <a:ext uri="{FF2B5EF4-FFF2-40B4-BE49-F238E27FC236}">
                <a16:creationId xmlns:a16="http://schemas.microsoft.com/office/drawing/2014/main" xmlns="" id="{61DF6C3F-1472-4195-B507-61795367AE6C}"/>
              </a:ext>
            </a:extLst>
          </p:cNvPr>
          <p:cNvSpPr/>
          <p:nvPr/>
        </p:nvSpPr>
        <p:spPr bwMode="auto">
          <a:xfrm>
            <a:off x="6662492" y="1556392"/>
            <a:ext cx="404813" cy="57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sp>
        <p:nvSpPr>
          <p:cNvPr id="30" name="Rectangle: Rounded Corners 116">
            <a:extLst>
              <a:ext uri="{FF2B5EF4-FFF2-40B4-BE49-F238E27FC236}">
                <a16:creationId xmlns:a16="http://schemas.microsoft.com/office/drawing/2014/main" xmlns="" id="{BE4A0CDC-8F2B-4144-9F7A-D2B37BA92596}"/>
              </a:ext>
            </a:extLst>
          </p:cNvPr>
          <p:cNvSpPr/>
          <p:nvPr/>
        </p:nvSpPr>
        <p:spPr>
          <a:xfrm>
            <a:off x="7336638" y="1333901"/>
            <a:ext cx="2390775" cy="444982"/>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31" name="文本框 35">
            <a:extLst>
              <a:ext uri="{FF2B5EF4-FFF2-40B4-BE49-F238E27FC236}">
                <a16:creationId xmlns:a16="http://schemas.microsoft.com/office/drawing/2014/main" xmlns="" id="{FF530C92-C419-47BA-9429-67ED1BC46AC3}"/>
              </a:ext>
            </a:extLst>
          </p:cNvPr>
          <p:cNvSpPr txBox="1"/>
          <p:nvPr/>
        </p:nvSpPr>
        <p:spPr>
          <a:xfrm>
            <a:off x="7336639" y="1389576"/>
            <a:ext cx="2361746" cy="307777"/>
          </a:xfrm>
          <a:prstGeom prst="rect">
            <a:avLst/>
          </a:prstGeom>
          <a:noFill/>
        </p:spPr>
        <p:txBody>
          <a:bodyPr wrap="square" rtlCol="0">
            <a:spAutoFit/>
          </a:bodyPr>
          <a:lstStyle/>
          <a:p>
            <a:pPr algn="dist"/>
            <a:r>
              <a:rPr lang="en-US" altLang="zh-CN" sz="1400" b="1" dirty="0">
                <a:solidFill>
                  <a:schemeClr val="bg1"/>
                </a:solidFill>
                <a:cs typeface="+mn-ea"/>
                <a:sym typeface="+mn-lt"/>
              </a:rPr>
              <a:t> </a:t>
            </a:r>
            <a:r>
              <a:rPr lang="id-ID" altLang="zh-CN" sz="1400" b="1" dirty="0" smtClean="0">
                <a:solidFill>
                  <a:schemeClr val="bg1"/>
                </a:solidFill>
                <a:cs typeface="+mn-ea"/>
                <a:sym typeface="+mn-lt"/>
              </a:rPr>
              <a:t>MANFAAT  PRAKTIS</a:t>
            </a:r>
            <a:endParaRPr lang="zh-CN" altLang="en-US" sz="1600" b="1" dirty="0">
              <a:solidFill>
                <a:schemeClr val="bg1"/>
              </a:solidFill>
              <a:cs typeface="+mn-ea"/>
              <a:sym typeface="+mn-lt"/>
            </a:endParaRPr>
          </a:p>
        </p:txBody>
      </p:sp>
      <p:sp>
        <p:nvSpPr>
          <p:cNvPr id="32" name="ïṡḻïďê">
            <a:extLst>
              <a:ext uri="{FF2B5EF4-FFF2-40B4-BE49-F238E27FC236}">
                <a16:creationId xmlns:a16="http://schemas.microsoft.com/office/drawing/2014/main" xmlns="" id="{815F60E8-C50B-4C76-BB9A-0995AE8ACB11}"/>
              </a:ext>
            </a:extLst>
          </p:cNvPr>
          <p:cNvSpPr/>
          <p:nvPr/>
        </p:nvSpPr>
        <p:spPr bwMode="auto">
          <a:xfrm>
            <a:off x="10089520" y="1575406"/>
            <a:ext cx="404813" cy="57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sp>
        <p:nvSpPr>
          <p:cNvPr id="34" name="Teardrop 41">
            <a:extLst>
              <a:ext uri="{FF2B5EF4-FFF2-40B4-BE49-F238E27FC236}">
                <a16:creationId xmlns:a16="http://schemas.microsoft.com/office/drawing/2014/main" xmlns="" id="{9A8B3A82-25D6-4998-84C2-8635A4032243}"/>
              </a:ext>
            </a:extLst>
          </p:cNvPr>
          <p:cNvSpPr/>
          <p:nvPr/>
        </p:nvSpPr>
        <p:spPr>
          <a:xfrm rot="8100000">
            <a:off x="6442837" y="2383093"/>
            <a:ext cx="313575" cy="313575"/>
          </a:xfrm>
          <a:prstGeom prst="teardrop">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35" name="Synergistically utilize technically sound portals with frictionless chains. Dramatically customize…">
            <a:extLst>
              <a:ext uri="{FF2B5EF4-FFF2-40B4-BE49-F238E27FC236}">
                <a16:creationId xmlns:a16="http://schemas.microsoft.com/office/drawing/2014/main" xmlns="" id="{F710D32D-72FA-4026-A658-3644F5CDF565}"/>
              </a:ext>
            </a:extLst>
          </p:cNvPr>
          <p:cNvSpPr txBox="1"/>
          <p:nvPr/>
        </p:nvSpPr>
        <p:spPr>
          <a:xfrm>
            <a:off x="7226959" y="2597221"/>
            <a:ext cx="2976974" cy="246221"/>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lvl="0" algn="just"/>
            <a:r>
              <a:rPr lang="id-ID" sz="1600" b="1" dirty="0" smtClean="0"/>
              <a:t>Bagi Instansi</a:t>
            </a:r>
            <a:endParaRPr lang="id-ID" sz="1600" b="1" dirty="0"/>
          </a:p>
        </p:txBody>
      </p:sp>
      <p:sp>
        <p:nvSpPr>
          <p:cNvPr id="37" name="Synergistically utilize technically sound portals with frictionless chains. Dramatically customize…">
            <a:extLst>
              <a:ext uri="{FF2B5EF4-FFF2-40B4-BE49-F238E27FC236}">
                <a16:creationId xmlns:a16="http://schemas.microsoft.com/office/drawing/2014/main" xmlns="" id="{F710D32D-72FA-4026-A658-3644F5CDF565}"/>
              </a:ext>
            </a:extLst>
          </p:cNvPr>
          <p:cNvSpPr txBox="1"/>
          <p:nvPr/>
        </p:nvSpPr>
        <p:spPr>
          <a:xfrm>
            <a:off x="7222246" y="3016269"/>
            <a:ext cx="2976974" cy="246221"/>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lvl="0" algn="just"/>
            <a:r>
              <a:rPr lang="id-ID" sz="1600" b="1" dirty="0" smtClean="0"/>
              <a:t>Bagi Penulis</a:t>
            </a:r>
            <a:endParaRPr lang="id-ID" sz="1600" b="1" dirty="0"/>
          </a:p>
        </p:txBody>
      </p:sp>
      <p:sp>
        <p:nvSpPr>
          <p:cNvPr id="38" name="Synergistically utilize technically sound portals with frictionless chains. Dramatically customize…">
            <a:extLst>
              <a:ext uri="{FF2B5EF4-FFF2-40B4-BE49-F238E27FC236}">
                <a16:creationId xmlns:a16="http://schemas.microsoft.com/office/drawing/2014/main" xmlns="" id="{F710D32D-72FA-4026-A658-3644F5CDF565}"/>
              </a:ext>
            </a:extLst>
          </p:cNvPr>
          <p:cNvSpPr txBox="1"/>
          <p:nvPr/>
        </p:nvSpPr>
        <p:spPr>
          <a:xfrm>
            <a:off x="7222246" y="3428878"/>
            <a:ext cx="2976974" cy="246221"/>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lvl="0" algn="just"/>
            <a:r>
              <a:rPr lang="id-ID" sz="1600" b="1" dirty="0" smtClean="0"/>
              <a:t>Bagi Lembaga Pendidikan</a:t>
            </a:r>
            <a:endParaRPr lang="id-ID" sz="1600" b="1" dirty="0"/>
          </a:p>
        </p:txBody>
      </p:sp>
    </p:spTree>
    <p:custDataLst>
      <p:tags r:id="rId1"/>
    </p:custDataLst>
    <p:extLst>
      <p:ext uri="{BB962C8B-B14F-4D97-AF65-F5344CB8AC3E}">
        <p14:creationId xmlns:p14="http://schemas.microsoft.com/office/powerpoint/2010/main" val="34982605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3" grpId="0" animBg="1"/>
      <p:bldP spid="31" grpId="0"/>
      <p:bldP spid="35" grpId="0" animBg="1"/>
      <p:bldP spid="37" grpId="0" animBg="1"/>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9">
            <a:extLst>
              <a:ext uri="{FF2B5EF4-FFF2-40B4-BE49-F238E27FC236}">
                <a16:creationId xmlns:a16="http://schemas.microsoft.com/office/drawing/2014/main" xmlns="" id="{C144709C-E4B9-44DC-AA66-84D2AA480608}"/>
              </a:ext>
            </a:extLst>
          </p:cNvPr>
          <p:cNvSpPr>
            <a:spLocks/>
          </p:cNvSpPr>
          <p:nvPr/>
        </p:nvSpPr>
        <p:spPr bwMode="auto">
          <a:xfrm>
            <a:off x="5101771" y="90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0">
                <a:srgbClr val="17375E">
                  <a:shade val="30000"/>
                  <a:satMod val="115000"/>
                </a:srgbClr>
              </a:gs>
              <a:gs pos="50000">
                <a:srgbClr val="17375E">
                  <a:shade val="67500"/>
                  <a:satMod val="115000"/>
                </a:srgbClr>
              </a:gs>
              <a:gs pos="100000">
                <a:srgbClr val="17375E">
                  <a:shade val="100000"/>
                  <a:satMod val="115000"/>
                </a:srgbClr>
              </a:gs>
            </a:gsLst>
            <a:lin ang="10800000" scaled="1"/>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63"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solidFill>
            <a:schemeClr val="accent5">
              <a:alpha val="30196"/>
            </a:schemeClr>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grpSp>
        <p:nvGrpSpPr>
          <p:cNvPr id="18" name="组合 17">
            <a:extLst>
              <a:ext uri="{FF2B5EF4-FFF2-40B4-BE49-F238E27FC236}">
                <a16:creationId xmlns:a16="http://schemas.microsoft.com/office/drawing/2014/main" xmlns="" id="{F26711DB-412E-4DC1-A8E7-D6540EBE49AB}"/>
              </a:ext>
            </a:extLst>
          </p:cNvPr>
          <p:cNvGrpSpPr/>
          <p:nvPr/>
        </p:nvGrpSpPr>
        <p:grpSpPr>
          <a:xfrm>
            <a:off x="368716" y="402708"/>
            <a:ext cx="2869784" cy="568475"/>
            <a:chOff x="368716" y="402708"/>
            <a:chExt cx="2869784" cy="568475"/>
          </a:xfrm>
        </p:grpSpPr>
        <p:sp>
          <p:nvSpPr>
            <p:cNvPr id="19" name="iṩ1îḓê">
              <a:extLst>
                <a:ext uri="{FF2B5EF4-FFF2-40B4-BE49-F238E27FC236}">
                  <a16:creationId xmlns:a16="http://schemas.microsoft.com/office/drawing/2014/main" xmlns="" id="{DD2E6445-579D-4C70-9E15-F16E6252E2D6}"/>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0" name="TextBox 14">
              <a:extLst>
                <a:ext uri="{FF2B5EF4-FFF2-40B4-BE49-F238E27FC236}">
                  <a16:creationId xmlns:a16="http://schemas.microsoft.com/office/drawing/2014/main" xmlns="" id="{82C1A224-E02F-42BF-9EBD-42B5755CA233}"/>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1" name="Freeform 33">
              <a:extLst>
                <a:ext uri="{FF2B5EF4-FFF2-40B4-BE49-F238E27FC236}">
                  <a16:creationId xmlns:a16="http://schemas.microsoft.com/office/drawing/2014/main" xmlns="" id="{D1ED0975-3AFE-4194-9C93-556CE476EBA1}"/>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33" name="íšḻîde">
            <a:extLst>
              <a:ext uri="{FF2B5EF4-FFF2-40B4-BE49-F238E27FC236}">
                <a16:creationId xmlns:a16="http://schemas.microsoft.com/office/drawing/2014/main" xmlns="" id="{58F6E272-C364-4877-B1CE-512F6B23E7FF}"/>
              </a:ext>
            </a:extLst>
          </p:cNvPr>
          <p:cNvSpPr/>
          <p:nvPr/>
        </p:nvSpPr>
        <p:spPr>
          <a:xfrm flipV="1">
            <a:off x="477752" y="1473910"/>
            <a:ext cx="3621808" cy="3722929"/>
          </a:xfrm>
          <a:prstGeom prst="roundRect">
            <a:avLst>
              <a:gd name="adj" fmla="val 6800"/>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cs typeface="+mn-ea"/>
              <a:sym typeface="+mn-lt"/>
            </a:endParaRPr>
          </a:p>
        </p:txBody>
      </p:sp>
      <p:sp>
        <p:nvSpPr>
          <p:cNvPr id="35" name="íṧļîḋé">
            <a:extLst>
              <a:ext uri="{FF2B5EF4-FFF2-40B4-BE49-F238E27FC236}">
                <a16:creationId xmlns:a16="http://schemas.microsoft.com/office/drawing/2014/main" xmlns="" id="{E06CE96D-A9E1-430A-882F-A15E8CABDE27}"/>
              </a:ext>
            </a:extLst>
          </p:cNvPr>
          <p:cNvSpPr/>
          <p:nvPr/>
        </p:nvSpPr>
        <p:spPr>
          <a:xfrm>
            <a:off x="295713" y="1291873"/>
            <a:ext cx="364078" cy="364078"/>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chemeClr val="lt1"/>
              </a:solidFill>
              <a:cs typeface="+mn-ea"/>
              <a:sym typeface="+mn-lt"/>
            </a:endParaRPr>
          </a:p>
        </p:txBody>
      </p:sp>
      <p:sp>
        <p:nvSpPr>
          <p:cNvPr id="38" name="Synergistically utilize technically sound portals with frictionless chains. Dramatically customize…">
            <a:extLst>
              <a:ext uri="{FF2B5EF4-FFF2-40B4-BE49-F238E27FC236}">
                <a16:creationId xmlns:a16="http://schemas.microsoft.com/office/drawing/2014/main" xmlns="" id="{20B7AE13-EE44-4378-A145-00DB5E124B5C}"/>
              </a:ext>
            </a:extLst>
          </p:cNvPr>
          <p:cNvSpPr txBox="1"/>
          <p:nvPr/>
        </p:nvSpPr>
        <p:spPr>
          <a:xfrm>
            <a:off x="775744" y="2252727"/>
            <a:ext cx="3064736" cy="1969770"/>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r>
              <a:rPr lang="id-ID" sz="1600" dirty="0"/>
              <a:t>S</a:t>
            </a:r>
            <a:r>
              <a:rPr lang="id-ID" sz="1600" dirty="0" smtClean="0"/>
              <a:t>istem </a:t>
            </a:r>
            <a:r>
              <a:rPr lang="id-ID" sz="1600" dirty="0"/>
              <a:t>informasi adalah  mencakup sejumlah komponen (manusia, komputer, teknologi informasi dan prosedur kerja), ada sesuatu yang diproses (data menjadi informasi), dan dimaksudkan untuk mencapai suatu sasaran atau tujuan. </a:t>
            </a:r>
          </a:p>
        </p:txBody>
      </p:sp>
      <p:grpSp>
        <p:nvGrpSpPr>
          <p:cNvPr id="40"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41"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42"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43"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44"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5"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46"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47"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48"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49" name="TextBox 14">
            <a:extLst>
              <a:ext uri="{FF2B5EF4-FFF2-40B4-BE49-F238E27FC236}">
                <a16:creationId xmlns:a16="http://schemas.microsoft.com/office/drawing/2014/main" xmlns="" id="{0A372C39-827D-416B-9959-F342A4F110A4}"/>
              </a:ext>
            </a:extLst>
          </p:cNvPr>
          <p:cNvSpPr txBox="1"/>
          <p:nvPr/>
        </p:nvSpPr>
        <p:spPr>
          <a:xfrm>
            <a:off x="1492626" y="530878"/>
            <a:ext cx="3450368"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noProof="0" dirty="0" smtClean="0">
                <a:solidFill>
                  <a:prstClr val="white"/>
                </a:solidFill>
                <a:cs typeface="+mn-ea"/>
                <a:sym typeface="+mn-lt"/>
              </a:rPr>
              <a:t>LANDASAN TEORI</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50"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51" name="TextBox 53">
            <a:extLst>
              <a:ext uri="{FF2B5EF4-FFF2-40B4-BE49-F238E27FC236}">
                <a16:creationId xmlns:a16="http://schemas.microsoft.com/office/drawing/2014/main" xmlns="" id="{3363054D-0CBE-4DF1-8D09-CCEE3439C656}"/>
              </a:ext>
            </a:extLst>
          </p:cNvPr>
          <p:cNvSpPr txBox="1"/>
          <p:nvPr/>
        </p:nvSpPr>
        <p:spPr>
          <a:xfrm>
            <a:off x="823763" y="1714698"/>
            <a:ext cx="2316340"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0" dirty="0" smtClean="0">
                <a:ln>
                  <a:noFill/>
                </a:ln>
                <a:solidFill>
                  <a:prstClr val="black"/>
                </a:solidFill>
                <a:effectLst/>
                <a:uLnTx/>
                <a:uFillTx/>
                <a:cs typeface="+mn-ea"/>
                <a:sym typeface="+mn-lt"/>
              </a:rPr>
              <a:t>SISTEM INFORMASI</a:t>
            </a:r>
            <a:endParaRPr kumimoji="0" lang="en-US" sz="1800" b="1" i="0" u="none" strike="noStrike" kern="1200" cap="none" spc="0" normalizeH="0" baseline="0" noProof="0" dirty="0">
              <a:ln>
                <a:noFill/>
              </a:ln>
              <a:solidFill>
                <a:prstClr val="black"/>
              </a:solidFill>
              <a:effectLst/>
              <a:uLnTx/>
              <a:uFillTx/>
              <a:cs typeface="+mn-ea"/>
              <a:sym typeface="+mn-lt"/>
            </a:endParaRPr>
          </a:p>
        </p:txBody>
      </p:sp>
      <p:sp>
        <p:nvSpPr>
          <p:cNvPr id="52" name="TextBox 53">
            <a:extLst>
              <a:ext uri="{FF2B5EF4-FFF2-40B4-BE49-F238E27FC236}">
                <a16:creationId xmlns:a16="http://schemas.microsoft.com/office/drawing/2014/main" xmlns="" id="{3363054D-0CBE-4DF1-8D09-CCEE3439C656}"/>
              </a:ext>
            </a:extLst>
          </p:cNvPr>
          <p:cNvSpPr txBox="1"/>
          <p:nvPr/>
        </p:nvSpPr>
        <p:spPr>
          <a:xfrm>
            <a:off x="775744" y="4553461"/>
            <a:ext cx="1918410" cy="246221"/>
          </a:xfrm>
          <a:prstGeom prst="rect">
            <a:avLst/>
          </a:prstGeom>
          <a:noFill/>
        </p:spPr>
        <p:txBody>
          <a:bodyPr wrap="none" lIns="0" tIns="0" rIns="0" bIns="0" rtlCol="0">
            <a:spAutoFit/>
          </a:bodyPr>
          <a:lstStyle/>
          <a:p>
            <a:pPr lvl="0" defTabSz="914400">
              <a:defRPr/>
            </a:pPr>
            <a:r>
              <a:rPr lang="id-ID" sz="1600" b="1" dirty="0">
                <a:solidFill>
                  <a:prstClr val="black"/>
                </a:solidFill>
                <a:cs typeface="+mn-ea"/>
                <a:sym typeface="+mn-lt"/>
              </a:rPr>
              <a:t>Fathahillah </a:t>
            </a:r>
            <a:r>
              <a:rPr lang="id-ID" sz="1600" b="1" dirty="0" smtClean="0">
                <a:solidFill>
                  <a:prstClr val="black"/>
                </a:solidFill>
                <a:cs typeface="+mn-ea"/>
                <a:sym typeface="+mn-lt"/>
              </a:rPr>
              <a:t> (2021)</a:t>
            </a:r>
            <a:endParaRPr kumimoji="0" lang="en-US" sz="1600" b="1" i="0" u="none" strike="noStrike" kern="1200" cap="none" spc="0" normalizeH="0" baseline="0" noProof="0" dirty="0">
              <a:ln>
                <a:noFill/>
              </a:ln>
              <a:solidFill>
                <a:prstClr val="black"/>
              </a:solidFill>
              <a:effectLst/>
              <a:uLnTx/>
              <a:uFillTx/>
              <a:cs typeface="+mn-ea"/>
              <a:sym typeface="+mn-lt"/>
            </a:endParaRPr>
          </a:p>
        </p:txBody>
      </p:sp>
      <p:sp>
        <p:nvSpPr>
          <p:cNvPr id="53" name="íšḻîde">
            <a:extLst>
              <a:ext uri="{FF2B5EF4-FFF2-40B4-BE49-F238E27FC236}">
                <a16:creationId xmlns:a16="http://schemas.microsoft.com/office/drawing/2014/main" xmlns="" id="{58F6E272-C364-4877-B1CE-512F6B23E7FF}"/>
              </a:ext>
            </a:extLst>
          </p:cNvPr>
          <p:cNvSpPr/>
          <p:nvPr/>
        </p:nvSpPr>
        <p:spPr>
          <a:xfrm flipV="1">
            <a:off x="4787342" y="1391659"/>
            <a:ext cx="7038898" cy="2203459"/>
          </a:xfrm>
          <a:prstGeom prst="roundRect">
            <a:avLst>
              <a:gd name="adj" fmla="val 6800"/>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cs typeface="+mn-ea"/>
              <a:sym typeface="+mn-lt"/>
            </a:endParaRPr>
          </a:p>
        </p:txBody>
      </p:sp>
      <p:sp>
        <p:nvSpPr>
          <p:cNvPr id="54" name="íṧļîḋé">
            <a:extLst>
              <a:ext uri="{FF2B5EF4-FFF2-40B4-BE49-F238E27FC236}">
                <a16:creationId xmlns:a16="http://schemas.microsoft.com/office/drawing/2014/main" xmlns="" id="{E06CE96D-A9E1-430A-882F-A15E8CABDE27}"/>
              </a:ext>
            </a:extLst>
          </p:cNvPr>
          <p:cNvSpPr/>
          <p:nvPr/>
        </p:nvSpPr>
        <p:spPr>
          <a:xfrm>
            <a:off x="4605303" y="1209623"/>
            <a:ext cx="364078" cy="364078"/>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chemeClr val="lt1"/>
              </a:solidFill>
              <a:cs typeface="+mn-ea"/>
              <a:sym typeface="+mn-lt"/>
            </a:endParaRPr>
          </a:p>
        </p:txBody>
      </p:sp>
      <p:sp>
        <p:nvSpPr>
          <p:cNvPr id="55" name="Synergistically utilize technically sound portals with frictionless chains. Dramatically customize…">
            <a:extLst>
              <a:ext uri="{FF2B5EF4-FFF2-40B4-BE49-F238E27FC236}">
                <a16:creationId xmlns:a16="http://schemas.microsoft.com/office/drawing/2014/main" xmlns="" id="{20B7AE13-EE44-4378-A145-00DB5E124B5C}"/>
              </a:ext>
            </a:extLst>
          </p:cNvPr>
          <p:cNvSpPr txBox="1"/>
          <p:nvPr/>
        </p:nvSpPr>
        <p:spPr>
          <a:xfrm>
            <a:off x="5085334" y="2118866"/>
            <a:ext cx="6618986" cy="73866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r>
              <a:rPr lang="id-ID" sz="1600" dirty="0"/>
              <a:t>Sistem Informasi Geografis (SIG) adalah merupakan komputer yang berbasis pada sistem informasi yang digunakan untuk memberikan bentuk digital dan analisa terhadap permukaan geografi bumi.</a:t>
            </a:r>
          </a:p>
        </p:txBody>
      </p:sp>
      <p:sp>
        <p:nvSpPr>
          <p:cNvPr id="56" name="TextBox 53">
            <a:extLst>
              <a:ext uri="{FF2B5EF4-FFF2-40B4-BE49-F238E27FC236}">
                <a16:creationId xmlns:a16="http://schemas.microsoft.com/office/drawing/2014/main" xmlns="" id="{3363054D-0CBE-4DF1-8D09-CCEE3439C656}"/>
              </a:ext>
            </a:extLst>
          </p:cNvPr>
          <p:cNvSpPr txBox="1"/>
          <p:nvPr/>
        </p:nvSpPr>
        <p:spPr>
          <a:xfrm>
            <a:off x="5133352" y="1632448"/>
            <a:ext cx="4102087"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0" dirty="0" smtClean="0">
                <a:ln>
                  <a:noFill/>
                </a:ln>
                <a:solidFill>
                  <a:prstClr val="black"/>
                </a:solidFill>
                <a:effectLst/>
                <a:uLnTx/>
                <a:uFillTx/>
                <a:cs typeface="+mn-ea"/>
                <a:sym typeface="+mn-lt"/>
              </a:rPr>
              <a:t>SISTEM INFORMASI GEOGRAFIS</a:t>
            </a:r>
            <a:endParaRPr kumimoji="0" lang="en-US" sz="1800" b="1" i="0" u="none" strike="noStrike" kern="1200" cap="none" spc="0" normalizeH="0" baseline="0" noProof="0" dirty="0">
              <a:ln>
                <a:noFill/>
              </a:ln>
              <a:solidFill>
                <a:prstClr val="black"/>
              </a:solidFill>
              <a:effectLst/>
              <a:uLnTx/>
              <a:uFillTx/>
              <a:cs typeface="+mn-ea"/>
              <a:sym typeface="+mn-lt"/>
            </a:endParaRPr>
          </a:p>
        </p:txBody>
      </p:sp>
      <p:sp>
        <p:nvSpPr>
          <p:cNvPr id="57" name="TextBox 53">
            <a:extLst>
              <a:ext uri="{FF2B5EF4-FFF2-40B4-BE49-F238E27FC236}">
                <a16:creationId xmlns:a16="http://schemas.microsoft.com/office/drawing/2014/main" xmlns="" id="{3363054D-0CBE-4DF1-8D09-CCEE3439C656}"/>
              </a:ext>
            </a:extLst>
          </p:cNvPr>
          <p:cNvSpPr txBox="1"/>
          <p:nvPr/>
        </p:nvSpPr>
        <p:spPr>
          <a:xfrm>
            <a:off x="5085334" y="3065008"/>
            <a:ext cx="1887312" cy="246221"/>
          </a:xfrm>
          <a:prstGeom prst="rect">
            <a:avLst/>
          </a:prstGeom>
          <a:noFill/>
        </p:spPr>
        <p:txBody>
          <a:bodyPr wrap="none" lIns="0" tIns="0" rIns="0" bIns="0" rtlCol="0">
            <a:spAutoFit/>
          </a:bodyPr>
          <a:lstStyle/>
          <a:p>
            <a:pPr lvl="0" defTabSz="914400">
              <a:defRPr/>
            </a:pPr>
            <a:r>
              <a:rPr lang="id-ID" sz="1600" b="1" dirty="0" smtClean="0">
                <a:solidFill>
                  <a:prstClr val="black"/>
                </a:solidFill>
                <a:cs typeface="+mn-ea"/>
                <a:sym typeface="+mn-lt"/>
              </a:rPr>
              <a:t>Ardiansyah (2017)</a:t>
            </a:r>
            <a:endParaRPr kumimoji="0" lang="en-US" sz="1600" b="1" i="0" u="none" strike="noStrike" kern="1200" cap="none" spc="0" normalizeH="0" baseline="0" noProof="0" dirty="0">
              <a:ln>
                <a:noFill/>
              </a:ln>
              <a:solidFill>
                <a:prstClr val="black"/>
              </a:solidFill>
              <a:effectLst/>
              <a:uLnTx/>
              <a:uFillTx/>
              <a:cs typeface="+mn-ea"/>
              <a:sym typeface="+mn-lt"/>
            </a:endParaRPr>
          </a:p>
        </p:txBody>
      </p:sp>
      <p:sp>
        <p:nvSpPr>
          <p:cNvPr id="58" name="íšḻîde">
            <a:extLst>
              <a:ext uri="{FF2B5EF4-FFF2-40B4-BE49-F238E27FC236}">
                <a16:creationId xmlns:a16="http://schemas.microsoft.com/office/drawing/2014/main" xmlns="" id="{58F6E272-C364-4877-B1CE-512F6B23E7FF}"/>
              </a:ext>
            </a:extLst>
          </p:cNvPr>
          <p:cNvSpPr/>
          <p:nvPr/>
        </p:nvSpPr>
        <p:spPr>
          <a:xfrm flipV="1">
            <a:off x="4726382" y="3978654"/>
            <a:ext cx="7099858" cy="2681225"/>
          </a:xfrm>
          <a:prstGeom prst="roundRect">
            <a:avLst>
              <a:gd name="adj" fmla="val 6800"/>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cs typeface="+mn-ea"/>
              <a:sym typeface="+mn-lt"/>
            </a:endParaRPr>
          </a:p>
        </p:txBody>
      </p:sp>
      <p:sp>
        <p:nvSpPr>
          <p:cNvPr id="59" name="íṧļîḋé">
            <a:extLst>
              <a:ext uri="{FF2B5EF4-FFF2-40B4-BE49-F238E27FC236}">
                <a16:creationId xmlns:a16="http://schemas.microsoft.com/office/drawing/2014/main" xmlns="" id="{E06CE96D-A9E1-430A-882F-A15E8CABDE27}"/>
              </a:ext>
            </a:extLst>
          </p:cNvPr>
          <p:cNvSpPr/>
          <p:nvPr/>
        </p:nvSpPr>
        <p:spPr>
          <a:xfrm>
            <a:off x="4544343" y="3796618"/>
            <a:ext cx="364078" cy="364078"/>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chemeClr val="lt1"/>
              </a:solidFill>
              <a:cs typeface="+mn-ea"/>
              <a:sym typeface="+mn-lt"/>
            </a:endParaRPr>
          </a:p>
        </p:txBody>
      </p:sp>
      <p:sp>
        <p:nvSpPr>
          <p:cNvPr id="60" name="Synergistically utilize technically sound portals with frictionless chains. Dramatically customize…">
            <a:extLst>
              <a:ext uri="{FF2B5EF4-FFF2-40B4-BE49-F238E27FC236}">
                <a16:creationId xmlns:a16="http://schemas.microsoft.com/office/drawing/2014/main" xmlns="" id="{20B7AE13-EE44-4378-A145-00DB5E124B5C}"/>
              </a:ext>
            </a:extLst>
          </p:cNvPr>
          <p:cNvSpPr txBox="1"/>
          <p:nvPr/>
        </p:nvSpPr>
        <p:spPr>
          <a:xfrm>
            <a:off x="5024374" y="4705861"/>
            <a:ext cx="6679946" cy="1477328"/>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r>
              <a:rPr lang="id-ID" sz="1600" dirty="0"/>
              <a:t>Web GIS adalah aplikasi </a:t>
            </a:r>
            <a:r>
              <a:rPr lang="id-ID" sz="1600" dirty="0" smtClean="0"/>
              <a:t>pemetaan </a:t>
            </a:r>
            <a:r>
              <a:rPr lang="id-ID" sz="1600" dirty="0"/>
              <a:t>digital yang memanfaatkan jaringan internet sebagai media komunikasi yang berfungsi mendistribusikan, mempublikasikan, mengintegrasikan, mengkomunikasikan dan menyediakan informasi dalam bentuk teks, peta digital serta menjalankan fungsi - fungsi analisis dan query yang terkait dengan GIS melalui jaringan internet.</a:t>
            </a:r>
          </a:p>
        </p:txBody>
      </p:sp>
      <p:sp>
        <p:nvSpPr>
          <p:cNvPr id="61" name="TextBox 53">
            <a:extLst>
              <a:ext uri="{FF2B5EF4-FFF2-40B4-BE49-F238E27FC236}">
                <a16:creationId xmlns:a16="http://schemas.microsoft.com/office/drawing/2014/main" xmlns="" id="{3363054D-0CBE-4DF1-8D09-CCEE3439C656}"/>
              </a:ext>
            </a:extLst>
          </p:cNvPr>
          <p:cNvSpPr txBox="1"/>
          <p:nvPr/>
        </p:nvSpPr>
        <p:spPr>
          <a:xfrm>
            <a:off x="5072392" y="4219443"/>
            <a:ext cx="5702288"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0" dirty="0" smtClean="0">
                <a:ln>
                  <a:noFill/>
                </a:ln>
                <a:solidFill>
                  <a:prstClr val="black"/>
                </a:solidFill>
                <a:effectLst/>
                <a:uLnTx/>
                <a:uFillTx/>
                <a:cs typeface="+mn-ea"/>
                <a:sym typeface="+mn-lt"/>
              </a:rPr>
              <a:t>SISTEM INFORMASI GEOGRAFIS BERBASIS</a:t>
            </a:r>
            <a:r>
              <a:rPr kumimoji="0" lang="id-ID" sz="1800" b="1" i="0" u="none" strike="noStrike" kern="1200" cap="none" spc="0" normalizeH="0" noProof="0" dirty="0" smtClean="0">
                <a:ln>
                  <a:noFill/>
                </a:ln>
                <a:solidFill>
                  <a:prstClr val="black"/>
                </a:solidFill>
                <a:effectLst/>
                <a:uLnTx/>
                <a:uFillTx/>
                <a:cs typeface="+mn-ea"/>
                <a:sym typeface="+mn-lt"/>
              </a:rPr>
              <a:t> WEB</a:t>
            </a:r>
            <a:endParaRPr kumimoji="0" lang="en-US" sz="1800" b="1" i="0" u="none" strike="noStrike" kern="1200" cap="none" spc="0" normalizeH="0" baseline="0" noProof="0" dirty="0">
              <a:ln>
                <a:noFill/>
              </a:ln>
              <a:solidFill>
                <a:prstClr val="black"/>
              </a:solidFill>
              <a:effectLst/>
              <a:uLnTx/>
              <a:uFillTx/>
              <a:cs typeface="+mn-ea"/>
              <a:sym typeface="+mn-lt"/>
            </a:endParaRPr>
          </a:p>
        </p:txBody>
      </p:sp>
    </p:spTree>
    <p:custDataLst>
      <p:tags r:id="rId1"/>
    </p:custDataLst>
    <p:extLst>
      <p:ext uri="{BB962C8B-B14F-4D97-AF65-F5344CB8AC3E}">
        <p14:creationId xmlns:p14="http://schemas.microsoft.com/office/powerpoint/2010/main" val="24599146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randombar(horizontal)">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fade">
                                      <p:cBhvr>
                                        <p:cTn id="2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0" animBg="1"/>
      <p:bldP spid="55" grpId="0" animBg="1"/>
      <p:bldP spid="6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9">
            <a:extLst>
              <a:ext uri="{FF2B5EF4-FFF2-40B4-BE49-F238E27FC236}">
                <a16:creationId xmlns:a16="http://schemas.microsoft.com/office/drawing/2014/main" xmlns="" id="{C144709C-E4B9-44DC-AA66-84D2AA480608}"/>
              </a:ext>
            </a:extLst>
          </p:cNvPr>
          <p:cNvSpPr>
            <a:spLocks/>
          </p:cNvSpPr>
          <p:nvPr/>
        </p:nvSpPr>
        <p:spPr bwMode="auto">
          <a:xfrm>
            <a:off x="5101771" y="-6192"/>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0">
                <a:srgbClr val="17375E">
                  <a:shade val="30000"/>
                  <a:satMod val="115000"/>
                </a:srgbClr>
              </a:gs>
              <a:gs pos="50000">
                <a:srgbClr val="17375E">
                  <a:shade val="67500"/>
                  <a:satMod val="115000"/>
                </a:srgbClr>
              </a:gs>
              <a:gs pos="100000">
                <a:srgbClr val="17375E">
                  <a:shade val="100000"/>
                  <a:satMod val="115000"/>
                </a:srgbClr>
              </a:gs>
            </a:gsLst>
            <a:lin ang="10800000" scaled="1"/>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63"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solidFill>
            <a:srgbClr val="002060">
              <a:alpha val="69804"/>
            </a:srgbClr>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grpSp>
        <p:nvGrpSpPr>
          <p:cNvPr id="18" name="组合 17">
            <a:extLst>
              <a:ext uri="{FF2B5EF4-FFF2-40B4-BE49-F238E27FC236}">
                <a16:creationId xmlns:a16="http://schemas.microsoft.com/office/drawing/2014/main" xmlns="" id="{F26711DB-412E-4DC1-A8E7-D6540EBE49AB}"/>
              </a:ext>
            </a:extLst>
          </p:cNvPr>
          <p:cNvGrpSpPr/>
          <p:nvPr/>
        </p:nvGrpSpPr>
        <p:grpSpPr>
          <a:xfrm>
            <a:off x="368716" y="402708"/>
            <a:ext cx="2869784" cy="568475"/>
            <a:chOff x="368716" y="402708"/>
            <a:chExt cx="2869784" cy="568475"/>
          </a:xfrm>
        </p:grpSpPr>
        <p:sp>
          <p:nvSpPr>
            <p:cNvPr id="19" name="iṩ1îḓê">
              <a:extLst>
                <a:ext uri="{FF2B5EF4-FFF2-40B4-BE49-F238E27FC236}">
                  <a16:creationId xmlns:a16="http://schemas.microsoft.com/office/drawing/2014/main" xmlns="" id="{DD2E6445-579D-4C70-9E15-F16E6252E2D6}"/>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0" name="TextBox 14">
              <a:extLst>
                <a:ext uri="{FF2B5EF4-FFF2-40B4-BE49-F238E27FC236}">
                  <a16:creationId xmlns:a16="http://schemas.microsoft.com/office/drawing/2014/main" xmlns="" id="{82C1A224-E02F-42BF-9EBD-42B5755CA233}"/>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1" name="Freeform 33">
              <a:extLst>
                <a:ext uri="{FF2B5EF4-FFF2-40B4-BE49-F238E27FC236}">
                  <a16:creationId xmlns:a16="http://schemas.microsoft.com/office/drawing/2014/main" xmlns="" id="{D1ED0975-3AFE-4194-9C93-556CE476EBA1}"/>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33" name="íšḻîde">
            <a:extLst>
              <a:ext uri="{FF2B5EF4-FFF2-40B4-BE49-F238E27FC236}">
                <a16:creationId xmlns:a16="http://schemas.microsoft.com/office/drawing/2014/main" xmlns="" id="{58F6E272-C364-4877-B1CE-512F6B23E7FF}"/>
              </a:ext>
            </a:extLst>
          </p:cNvPr>
          <p:cNvSpPr/>
          <p:nvPr/>
        </p:nvSpPr>
        <p:spPr>
          <a:xfrm flipV="1">
            <a:off x="477752" y="1473910"/>
            <a:ext cx="3621808" cy="2894890"/>
          </a:xfrm>
          <a:prstGeom prst="roundRect">
            <a:avLst>
              <a:gd name="adj" fmla="val 6800"/>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cs typeface="+mn-ea"/>
              <a:sym typeface="+mn-lt"/>
            </a:endParaRPr>
          </a:p>
        </p:txBody>
      </p:sp>
      <p:sp>
        <p:nvSpPr>
          <p:cNvPr id="35" name="íṧļîḋé">
            <a:extLst>
              <a:ext uri="{FF2B5EF4-FFF2-40B4-BE49-F238E27FC236}">
                <a16:creationId xmlns:a16="http://schemas.microsoft.com/office/drawing/2014/main" xmlns="" id="{E06CE96D-A9E1-430A-882F-A15E8CABDE27}"/>
              </a:ext>
            </a:extLst>
          </p:cNvPr>
          <p:cNvSpPr/>
          <p:nvPr/>
        </p:nvSpPr>
        <p:spPr>
          <a:xfrm>
            <a:off x="295713" y="1291873"/>
            <a:ext cx="364078" cy="364078"/>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chemeClr val="lt1"/>
              </a:solidFill>
              <a:cs typeface="+mn-ea"/>
              <a:sym typeface="+mn-lt"/>
            </a:endParaRPr>
          </a:p>
        </p:txBody>
      </p:sp>
      <p:sp>
        <p:nvSpPr>
          <p:cNvPr id="38" name="Synergistically utilize technically sound portals with frictionless chains. Dramatically customize…">
            <a:extLst>
              <a:ext uri="{FF2B5EF4-FFF2-40B4-BE49-F238E27FC236}">
                <a16:creationId xmlns:a16="http://schemas.microsoft.com/office/drawing/2014/main" xmlns="" id="{20B7AE13-EE44-4378-A145-00DB5E124B5C}"/>
              </a:ext>
            </a:extLst>
          </p:cNvPr>
          <p:cNvSpPr txBox="1"/>
          <p:nvPr/>
        </p:nvSpPr>
        <p:spPr>
          <a:xfrm>
            <a:off x="775744" y="2252727"/>
            <a:ext cx="3064736" cy="1231106"/>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r>
              <a:rPr lang="id-ID" sz="1600" dirty="0"/>
              <a:t>Peta tematik adalah peta yang menggambarkan tema tertentu yang digunakan untuk pembuatan peta rencana tata ruang </a:t>
            </a:r>
          </a:p>
        </p:txBody>
      </p:sp>
      <p:grpSp>
        <p:nvGrpSpPr>
          <p:cNvPr id="40"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41"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42"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43"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44"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5"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46"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47"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48"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49" name="TextBox 14">
            <a:extLst>
              <a:ext uri="{FF2B5EF4-FFF2-40B4-BE49-F238E27FC236}">
                <a16:creationId xmlns:a16="http://schemas.microsoft.com/office/drawing/2014/main" xmlns="" id="{0A372C39-827D-416B-9959-F342A4F110A4}"/>
              </a:ext>
            </a:extLst>
          </p:cNvPr>
          <p:cNvSpPr txBox="1"/>
          <p:nvPr/>
        </p:nvSpPr>
        <p:spPr>
          <a:xfrm>
            <a:off x="1492626" y="530878"/>
            <a:ext cx="3450368"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noProof="0" dirty="0" smtClean="0">
                <a:solidFill>
                  <a:prstClr val="white"/>
                </a:solidFill>
                <a:cs typeface="+mn-ea"/>
                <a:sym typeface="+mn-lt"/>
              </a:rPr>
              <a:t>LANDASAN TEORI</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50"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51" name="TextBox 53">
            <a:extLst>
              <a:ext uri="{FF2B5EF4-FFF2-40B4-BE49-F238E27FC236}">
                <a16:creationId xmlns:a16="http://schemas.microsoft.com/office/drawing/2014/main" xmlns="" id="{3363054D-0CBE-4DF1-8D09-CCEE3439C656}"/>
              </a:ext>
            </a:extLst>
          </p:cNvPr>
          <p:cNvSpPr txBox="1"/>
          <p:nvPr/>
        </p:nvSpPr>
        <p:spPr>
          <a:xfrm>
            <a:off x="823763" y="1714698"/>
            <a:ext cx="1704569"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b="1" dirty="0" smtClean="0">
                <a:solidFill>
                  <a:prstClr val="black"/>
                </a:solidFill>
                <a:cs typeface="+mn-ea"/>
                <a:sym typeface="+mn-lt"/>
              </a:rPr>
              <a:t>PETA TEMATIK</a:t>
            </a:r>
            <a:endParaRPr kumimoji="0" lang="en-US" sz="1800" b="1" i="0" u="none" strike="noStrike" kern="1200" cap="none" spc="0" normalizeH="0" baseline="0" noProof="0" dirty="0">
              <a:ln>
                <a:noFill/>
              </a:ln>
              <a:solidFill>
                <a:prstClr val="black"/>
              </a:solidFill>
              <a:effectLst/>
              <a:uLnTx/>
              <a:uFillTx/>
              <a:cs typeface="+mn-ea"/>
              <a:sym typeface="+mn-lt"/>
            </a:endParaRPr>
          </a:p>
        </p:txBody>
      </p:sp>
      <p:sp>
        <p:nvSpPr>
          <p:cNvPr id="52" name="TextBox 53">
            <a:extLst>
              <a:ext uri="{FF2B5EF4-FFF2-40B4-BE49-F238E27FC236}">
                <a16:creationId xmlns:a16="http://schemas.microsoft.com/office/drawing/2014/main" xmlns="" id="{3363054D-0CBE-4DF1-8D09-CCEE3439C656}"/>
              </a:ext>
            </a:extLst>
          </p:cNvPr>
          <p:cNvSpPr txBox="1"/>
          <p:nvPr/>
        </p:nvSpPr>
        <p:spPr>
          <a:xfrm>
            <a:off x="794955" y="3784204"/>
            <a:ext cx="2481320" cy="246221"/>
          </a:xfrm>
          <a:prstGeom prst="rect">
            <a:avLst/>
          </a:prstGeom>
          <a:noFill/>
        </p:spPr>
        <p:txBody>
          <a:bodyPr wrap="none" lIns="0" tIns="0" rIns="0" bIns="0" rtlCol="0">
            <a:spAutoFit/>
          </a:bodyPr>
          <a:lstStyle/>
          <a:p>
            <a:pPr lvl="0" defTabSz="914400">
              <a:defRPr/>
            </a:pPr>
            <a:r>
              <a:rPr lang="id-ID" sz="1600" b="1" dirty="0">
                <a:solidFill>
                  <a:prstClr val="black"/>
                </a:solidFill>
                <a:cs typeface="+mn-ea"/>
                <a:sym typeface="+mn-lt"/>
              </a:rPr>
              <a:t>PP RI No 08 Tahun 2013</a:t>
            </a:r>
            <a:endParaRPr kumimoji="0" lang="en-US" sz="1600" b="1" i="0" u="none" strike="noStrike" kern="1200" cap="none" spc="0" normalizeH="0" baseline="0" noProof="0" dirty="0">
              <a:ln>
                <a:noFill/>
              </a:ln>
              <a:solidFill>
                <a:prstClr val="black"/>
              </a:solidFill>
              <a:effectLst/>
              <a:uLnTx/>
              <a:uFillTx/>
              <a:cs typeface="+mn-ea"/>
              <a:sym typeface="+mn-lt"/>
            </a:endParaRPr>
          </a:p>
        </p:txBody>
      </p:sp>
      <p:pic>
        <p:nvPicPr>
          <p:cNvPr id="34" name="Picture 33" descr="C:\Users\DIKAVDJ\Pictures\peta tematik.jpg"/>
          <p:cNvPicPr/>
          <p:nvPr/>
        </p:nvPicPr>
        <p:blipFill rotWithShape="1">
          <a:blip r:embed="rId3">
            <a:extLst>
              <a:ext uri="{28A0092B-C50C-407E-A947-70E740481C1C}">
                <a14:useLocalDpi xmlns:a14="http://schemas.microsoft.com/office/drawing/2010/main" val="0"/>
              </a:ext>
            </a:extLst>
          </a:blip>
          <a:srcRect b="48840"/>
          <a:stretch/>
        </p:blipFill>
        <p:spPr bwMode="auto">
          <a:xfrm>
            <a:off x="4768822" y="1476925"/>
            <a:ext cx="6494264" cy="3835304"/>
          </a:xfrm>
          <a:prstGeom prst="rect">
            <a:avLst/>
          </a:prstGeom>
          <a:noFill/>
          <a:ln>
            <a:no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35566068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randombar(horizontal)">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9">
            <a:extLst>
              <a:ext uri="{FF2B5EF4-FFF2-40B4-BE49-F238E27FC236}">
                <a16:creationId xmlns:a16="http://schemas.microsoft.com/office/drawing/2014/main" xmlns="" id="{C144709C-E4B9-44DC-AA66-84D2AA480608}"/>
              </a:ext>
            </a:extLst>
          </p:cNvPr>
          <p:cNvSpPr>
            <a:spLocks/>
          </p:cNvSpPr>
          <p:nvPr/>
        </p:nvSpPr>
        <p:spPr bwMode="auto">
          <a:xfrm>
            <a:off x="5101771" y="-6192"/>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0">
                <a:srgbClr val="17375E">
                  <a:shade val="30000"/>
                  <a:satMod val="115000"/>
                </a:srgbClr>
              </a:gs>
              <a:gs pos="50000">
                <a:srgbClr val="17375E">
                  <a:shade val="67500"/>
                  <a:satMod val="115000"/>
                </a:srgbClr>
              </a:gs>
              <a:gs pos="100000">
                <a:srgbClr val="17375E">
                  <a:shade val="100000"/>
                  <a:satMod val="115000"/>
                </a:srgbClr>
              </a:gs>
            </a:gsLst>
            <a:lin ang="10800000" scaled="1"/>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63"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solidFill>
            <a:srgbClr val="002060">
              <a:alpha val="69804"/>
            </a:srgbClr>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grpSp>
        <p:nvGrpSpPr>
          <p:cNvPr id="18" name="组合 17">
            <a:extLst>
              <a:ext uri="{FF2B5EF4-FFF2-40B4-BE49-F238E27FC236}">
                <a16:creationId xmlns:a16="http://schemas.microsoft.com/office/drawing/2014/main" xmlns="" id="{F26711DB-412E-4DC1-A8E7-D6540EBE49AB}"/>
              </a:ext>
            </a:extLst>
          </p:cNvPr>
          <p:cNvGrpSpPr/>
          <p:nvPr/>
        </p:nvGrpSpPr>
        <p:grpSpPr>
          <a:xfrm>
            <a:off x="368716" y="402708"/>
            <a:ext cx="2869784" cy="568475"/>
            <a:chOff x="368716" y="402708"/>
            <a:chExt cx="2869784" cy="568475"/>
          </a:xfrm>
        </p:grpSpPr>
        <p:sp>
          <p:nvSpPr>
            <p:cNvPr id="19" name="iṩ1îḓê">
              <a:extLst>
                <a:ext uri="{FF2B5EF4-FFF2-40B4-BE49-F238E27FC236}">
                  <a16:creationId xmlns:a16="http://schemas.microsoft.com/office/drawing/2014/main" xmlns="" id="{DD2E6445-579D-4C70-9E15-F16E6252E2D6}"/>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0" name="TextBox 14">
              <a:extLst>
                <a:ext uri="{FF2B5EF4-FFF2-40B4-BE49-F238E27FC236}">
                  <a16:creationId xmlns:a16="http://schemas.microsoft.com/office/drawing/2014/main" xmlns="" id="{82C1A224-E02F-42BF-9EBD-42B5755CA233}"/>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1" name="Freeform 33">
              <a:extLst>
                <a:ext uri="{FF2B5EF4-FFF2-40B4-BE49-F238E27FC236}">
                  <a16:creationId xmlns:a16="http://schemas.microsoft.com/office/drawing/2014/main" xmlns="" id="{D1ED0975-3AFE-4194-9C93-556CE476EBA1}"/>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33" name="íšḻîde">
            <a:extLst>
              <a:ext uri="{FF2B5EF4-FFF2-40B4-BE49-F238E27FC236}">
                <a16:creationId xmlns:a16="http://schemas.microsoft.com/office/drawing/2014/main" xmlns="" id="{58F6E272-C364-4877-B1CE-512F6B23E7FF}"/>
              </a:ext>
            </a:extLst>
          </p:cNvPr>
          <p:cNvSpPr/>
          <p:nvPr/>
        </p:nvSpPr>
        <p:spPr>
          <a:xfrm flipV="1">
            <a:off x="390668" y="2185096"/>
            <a:ext cx="5437250" cy="2894890"/>
          </a:xfrm>
          <a:prstGeom prst="roundRect">
            <a:avLst>
              <a:gd name="adj" fmla="val 6800"/>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cs typeface="+mn-ea"/>
              <a:sym typeface="+mn-lt"/>
            </a:endParaRPr>
          </a:p>
        </p:txBody>
      </p:sp>
      <p:sp>
        <p:nvSpPr>
          <p:cNvPr id="35" name="íṧļîḋé">
            <a:extLst>
              <a:ext uri="{FF2B5EF4-FFF2-40B4-BE49-F238E27FC236}">
                <a16:creationId xmlns:a16="http://schemas.microsoft.com/office/drawing/2014/main" xmlns="" id="{E06CE96D-A9E1-430A-882F-A15E8CABDE27}"/>
              </a:ext>
            </a:extLst>
          </p:cNvPr>
          <p:cNvSpPr/>
          <p:nvPr/>
        </p:nvSpPr>
        <p:spPr>
          <a:xfrm>
            <a:off x="208629" y="2003059"/>
            <a:ext cx="364078" cy="364078"/>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chemeClr val="lt1"/>
              </a:solidFill>
              <a:cs typeface="+mn-ea"/>
              <a:sym typeface="+mn-lt"/>
            </a:endParaRPr>
          </a:p>
        </p:txBody>
      </p:sp>
      <p:sp>
        <p:nvSpPr>
          <p:cNvPr id="38" name="Synergistically utilize technically sound portals with frictionless chains. Dramatically customize…">
            <a:extLst>
              <a:ext uri="{FF2B5EF4-FFF2-40B4-BE49-F238E27FC236}">
                <a16:creationId xmlns:a16="http://schemas.microsoft.com/office/drawing/2014/main" xmlns="" id="{20B7AE13-EE44-4378-A145-00DB5E124B5C}"/>
              </a:ext>
            </a:extLst>
          </p:cNvPr>
          <p:cNvSpPr txBox="1"/>
          <p:nvPr/>
        </p:nvSpPr>
        <p:spPr>
          <a:xfrm>
            <a:off x="688660" y="2963913"/>
            <a:ext cx="3064736" cy="1231106"/>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marL="285750" indent="-285750">
              <a:buFontTx/>
              <a:buChar char="-"/>
            </a:pPr>
            <a:r>
              <a:rPr lang="id-ID" sz="1600" dirty="0" smtClean="0"/>
              <a:t>Model Waterfall</a:t>
            </a:r>
          </a:p>
          <a:p>
            <a:pPr marL="285750" indent="-285750">
              <a:buFontTx/>
              <a:buChar char="-"/>
            </a:pPr>
            <a:r>
              <a:rPr lang="id-ID" sz="1600" dirty="0" smtClean="0"/>
              <a:t>Model Prototyping</a:t>
            </a:r>
          </a:p>
          <a:p>
            <a:pPr marL="285750" indent="-285750">
              <a:buFontTx/>
              <a:buChar char="-"/>
            </a:pPr>
            <a:r>
              <a:rPr lang="id-ID" sz="1600" dirty="0" smtClean="0"/>
              <a:t>Model Spiral</a:t>
            </a:r>
          </a:p>
          <a:p>
            <a:pPr marL="285750" indent="-285750">
              <a:buFontTx/>
              <a:buChar char="-"/>
            </a:pPr>
            <a:r>
              <a:rPr lang="id-ID" sz="1600" dirty="0" smtClean="0"/>
              <a:t>Model Iteratif</a:t>
            </a:r>
          </a:p>
          <a:p>
            <a:pPr marL="285750" indent="-285750">
              <a:buFontTx/>
              <a:buChar char="-"/>
            </a:pPr>
            <a:r>
              <a:rPr lang="id-ID" sz="1600" dirty="0" smtClean="0"/>
              <a:t>Model RAD</a:t>
            </a:r>
            <a:endParaRPr lang="id-ID" sz="1600" dirty="0"/>
          </a:p>
        </p:txBody>
      </p:sp>
      <p:grpSp>
        <p:nvGrpSpPr>
          <p:cNvPr id="40"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41"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42"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43"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44"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5"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46"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47"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48"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49" name="TextBox 14">
            <a:extLst>
              <a:ext uri="{FF2B5EF4-FFF2-40B4-BE49-F238E27FC236}">
                <a16:creationId xmlns:a16="http://schemas.microsoft.com/office/drawing/2014/main" xmlns="" id="{0A372C39-827D-416B-9959-F342A4F110A4}"/>
              </a:ext>
            </a:extLst>
          </p:cNvPr>
          <p:cNvSpPr txBox="1"/>
          <p:nvPr/>
        </p:nvSpPr>
        <p:spPr>
          <a:xfrm>
            <a:off x="1492626" y="530878"/>
            <a:ext cx="3450368"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noProof="0" dirty="0" smtClean="0">
                <a:solidFill>
                  <a:prstClr val="white"/>
                </a:solidFill>
                <a:cs typeface="+mn-ea"/>
                <a:sym typeface="+mn-lt"/>
              </a:rPr>
              <a:t>LANDASAN TEORI</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50"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51" name="TextBox 53">
            <a:extLst>
              <a:ext uri="{FF2B5EF4-FFF2-40B4-BE49-F238E27FC236}">
                <a16:creationId xmlns:a16="http://schemas.microsoft.com/office/drawing/2014/main" xmlns="" id="{3363054D-0CBE-4DF1-8D09-CCEE3439C656}"/>
              </a:ext>
            </a:extLst>
          </p:cNvPr>
          <p:cNvSpPr txBox="1"/>
          <p:nvPr/>
        </p:nvSpPr>
        <p:spPr>
          <a:xfrm>
            <a:off x="736679" y="2425884"/>
            <a:ext cx="4514313"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b="1" noProof="0" dirty="0" smtClean="0">
                <a:solidFill>
                  <a:prstClr val="black"/>
                </a:solidFill>
                <a:cs typeface="+mn-ea"/>
                <a:sym typeface="+mn-lt"/>
              </a:rPr>
              <a:t>PENGEMBANGAN PERANGKAT LUNAK</a:t>
            </a:r>
            <a:endParaRPr kumimoji="0" lang="en-US" sz="1800" b="1" i="0" u="none" strike="noStrike" kern="1200" cap="none" spc="0" normalizeH="0" baseline="0" noProof="0" dirty="0">
              <a:ln>
                <a:noFill/>
              </a:ln>
              <a:solidFill>
                <a:prstClr val="black"/>
              </a:solidFill>
              <a:effectLst/>
              <a:uLnTx/>
              <a:uFillTx/>
              <a:cs typeface="+mn-ea"/>
              <a:sym typeface="+mn-lt"/>
            </a:endParaRPr>
          </a:p>
        </p:txBody>
      </p:sp>
      <p:sp>
        <p:nvSpPr>
          <p:cNvPr id="52" name="TextBox 53">
            <a:extLst>
              <a:ext uri="{FF2B5EF4-FFF2-40B4-BE49-F238E27FC236}">
                <a16:creationId xmlns:a16="http://schemas.microsoft.com/office/drawing/2014/main" xmlns="" id="{3363054D-0CBE-4DF1-8D09-CCEE3439C656}"/>
              </a:ext>
            </a:extLst>
          </p:cNvPr>
          <p:cNvSpPr txBox="1"/>
          <p:nvPr/>
        </p:nvSpPr>
        <p:spPr>
          <a:xfrm>
            <a:off x="707871" y="4495390"/>
            <a:ext cx="2581604" cy="246221"/>
          </a:xfrm>
          <a:prstGeom prst="rect">
            <a:avLst/>
          </a:prstGeom>
          <a:noFill/>
        </p:spPr>
        <p:txBody>
          <a:bodyPr wrap="none" lIns="0" tIns="0" rIns="0" bIns="0" rtlCol="0">
            <a:spAutoFit/>
          </a:bodyPr>
          <a:lstStyle/>
          <a:p>
            <a:pPr lvl="0" defTabSz="914400">
              <a:defRPr/>
            </a:pPr>
            <a:r>
              <a:rPr lang="id-ID" sz="1600" b="1" dirty="0">
                <a:solidFill>
                  <a:prstClr val="black"/>
                </a:solidFill>
                <a:cs typeface="+mn-ea"/>
                <a:sym typeface="+mn-lt"/>
              </a:rPr>
              <a:t>Rosa &amp; Salahuddin, 2016</a:t>
            </a:r>
            <a:endParaRPr kumimoji="0" lang="en-US" sz="1600" b="1" i="0" u="none" strike="noStrike" kern="1200" cap="none" spc="0" normalizeH="0" baseline="0" noProof="0" dirty="0">
              <a:ln>
                <a:noFill/>
              </a:ln>
              <a:solidFill>
                <a:prstClr val="black"/>
              </a:solidFill>
              <a:effectLst/>
              <a:uLnTx/>
              <a:uFillTx/>
              <a:cs typeface="+mn-ea"/>
              <a:sym typeface="+mn-lt"/>
            </a:endParaRPr>
          </a:p>
        </p:txBody>
      </p:sp>
      <p:sp>
        <p:nvSpPr>
          <p:cNvPr id="25" name="íšḻîde">
            <a:extLst>
              <a:ext uri="{FF2B5EF4-FFF2-40B4-BE49-F238E27FC236}">
                <a16:creationId xmlns:a16="http://schemas.microsoft.com/office/drawing/2014/main" xmlns="" id="{58F6E272-C364-4877-B1CE-512F6B23E7FF}"/>
              </a:ext>
            </a:extLst>
          </p:cNvPr>
          <p:cNvSpPr/>
          <p:nvPr/>
        </p:nvSpPr>
        <p:spPr>
          <a:xfrm flipV="1">
            <a:off x="6421349" y="1720648"/>
            <a:ext cx="5437250" cy="2474371"/>
          </a:xfrm>
          <a:prstGeom prst="roundRect">
            <a:avLst>
              <a:gd name="adj" fmla="val 6800"/>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cs typeface="+mn-ea"/>
              <a:sym typeface="+mn-lt"/>
            </a:endParaRPr>
          </a:p>
        </p:txBody>
      </p:sp>
      <p:sp>
        <p:nvSpPr>
          <p:cNvPr id="26" name="Synergistically utilize technically sound portals with frictionless chains. Dramatically customize…">
            <a:extLst>
              <a:ext uri="{FF2B5EF4-FFF2-40B4-BE49-F238E27FC236}">
                <a16:creationId xmlns:a16="http://schemas.microsoft.com/office/drawing/2014/main" xmlns="" id="{20B7AE13-EE44-4378-A145-00DB5E124B5C}"/>
              </a:ext>
            </a:extLst>
          </p:cNvPr>
          <p:cNvSpPr txBox="1"/>
          <p:nvPr/>
        </p:nvSpPr>
        <p:spPr>
          <a:xfrm>
            <a:off x="6719341" y="2499465"/>
            <a:ext cx="3064736" cy="1477328"/>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marL="285750" indent="-285750">
              <a:buFontTx/>
              <a:buChar char="-"/>
            </a:pPr>
            <a:r>
              <a:rPr lang="id-ID" sz="1600" dirty="0" smtClean="0"/>
              <a:t>HTML</a:t>
            </a:r>
          </a:p>
          <a:p>
            <a:pPr marL="285750" indent="-285750">
              <a:buFontTx/>
              <a:buChar char="-"/>
            </a:pPr>
            <a:r>
              <a:rPr lang="id-ID" sz="1600" dirty="0" smtClean="0"/>
              <a:t>PHP</a:t>
            </a:r>
          </a:p>
          <a:p>
            <a:pPr marL="285750" indent="-285750">
              <a:buFontTx/>
              <a:buChar char="-"/>
            </a:pPr>
            <a:r>
              <a:rPr lang="id-ID" sz="1600" dirty="0" smtClean="0"/>
              <a:t>MySQL</a:t>
            </a:r>
          </a:p>
          <a:p>
            <a:pPr marL="285750" indent="-285750">
              <a:buFontTx/>
              <a:buChar char="-"/>
            </a:pPr>
            <a:r>
              <a:rPr lang="id-ID" sz="1600" dirty="0" smtClean="0"/>
              <a:t>XAMPP</a:t>
            </a:r>
          </a:p>
          <a:p>
            <a:pPr marL="285750" indent="-285750">
              <a:buFontTx/>
              <a:buChar char="-"/>
            </a:pPr>
            <a:r>
              <a:rPr lang="id-ID" sz="1600" dirty="0" smtClean="0"/>
              <a:t>LARAVEL</a:t>
            </a:r>
          </a:p>
          <a:p>
            <a:pPr marL="285750" indent="-285750">
              <a:buFontTx/>
              <a:buChar char="-"/>
            </a:pPr>
            <a:r>
              <a:rPr lang="id-ID" sz="1600" dirty="0" smtClean="0"/>
              <a:t>LEAFLET</a:t>
            </a:r>
          </a:p>
        </p:txBody>
      </p:sp>
      <p:sp>
        <p:nvSpPr>
          <p:cNvPr id="27" name="TextBox 53">
            <a:extLst>
              <a:ext uri="{FF2B5EF4-FFF2-40B4-BE49-F238E27FC236}">
                <a16:creationId xmlns:a16="http://schemas.microsoft.com/office/drawing/2014/main" xmlns="" id="{3363054D-0CBE-4DF1-8D09-CCEE3439C656}"/>
              </a:ext>
            </a:extLst>
          </p:cNvPr>
          <p:cNvSpPr txBox="1"/>
          <p:nvPr/>
        </p:nvSpPr>
        <p:spPr>
          <a:xfrm>
            <a:off x="6767360" y="1961436"/>
            <a:ext cx="230415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b="1" dirty="0" smtClean="0">
                <a:solidFill>
                  <a:prstClr val="black"/>
                </a:solidFill>
                <a:cs typeface="+mn-ea"/>
                <a:sym typeface="+mn-lt"/>
              </a:rPr>
              <a:t>WEB PROGRAMING</a:t>
            </a:r>
            <a:endParaRPr kumimoji="0" lang="en-US" sz="1800" b="1" i="0" u="none" strike="noStrike" kern="1200" cap="none" spc="0" normalizeH="0" baseline="0" noProof="0" dirty="0">
              <a:ln>
                <a:noFill/>
              </a:ln>
              <a:solidFill>
                <a:prstClr val="black"/>
              </a:solidFill>
              <a:effectLst/>
              <a:uLnTx/>
              <a:uFillTx/>
              <a:cs typeface="+mn-ea"/>
              <a:sym typeface="+mn-lt"/>
            </a:endParaRPr>
          </a:p>
        </p:txBody>
      </p:sp>
      <p:sp>
        <p:nvSpPr>
          <p:cNvPr id="29" name="íṧļîḋé">
            <a:extLst>
              <a:ext uri="{FF2B5EF4-FFF2-40B4-BE49-F238E27FC236}">
                <a16:creationId xmlns:a16="http://schemas.microsoft.com/office/drawing/2014/main" xmlns="" id="{E06CE96D-A9E1-430A-882F-A15E8CABDE27}"/>
              </a:ext>
            </a:extLst>
          </p:cNvPr>
          <p:cNvSpPr/>
          <p:nvPr/>
        </p:nvSpPr>
        <p:spPr>
          <a:xfrm>
            <a:off x="6239310" y="1597358"/>
            <a:ext cx="364078" cy="364078"/>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chemeClr val="lt1"/>
              </a:solidFill>
              <a:cs typeface="+mn-ea"/>
              <a:sym typeface="+mn-lt"/>
            </a:endParaRPr>
          </a:p>
        </p:txBody>
      </p:sp>
    </p:spTree>
    <p:custDataLst>
      <p:tags r:id="rId1"/>
    </p:custDataLst>
    <p:extLst>
      <p:ext uri="{BB962C8B-B14F-4D97-AF65-F5344CB8AC3E}">
        <p14:creationId xmlns:p14="http://schemas.microsoft.com/office/powerpoint/2010/main" val="2908348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randombar(horizontal)">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0" animBg="1"/>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167"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169"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170"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180"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81"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182"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183"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184"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185" name="TextBox 14">
            <a:extLst>
              <a:ext uri="{FF2B5EF4-FFF2-40B4-BE49-F238E27FC236}">
                <a16:creationId xmlns:a16="http://schemas.microsoft.com/office/drawing/2014/main" xmlns="" id="{0A372C39-827D-416B-9959-F342A4F110A4}"/>
              </a:ext>
            </a:extLst>
          </p:cNvPr>
          <p:cNvSpPr txBox="1"/>
          <p:nvPr/>
        </p:nvSpPr>
        <p:spPr>
          <a:xfrm>
            <a:off x="1109345" y="530878"/>
            <a:ext cx="4216924"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dirty="0" smtClean="0">
                <a:solidFill>
                  <a:prstClr val="white"/>
                </a:solidFill>
                <a:cs typeface="+mn-ea"/>
                <a:sym typeface="+mn-lt"/>
              </a:rPr>
              <a:t>PENELITIAN RELEVAN</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186"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18" name="Rectangle: Rounded Corners 116">
            <a:extLst>
              <a:ext uri="{FF2B5EF4-FFF2-40B4-BE49-F238E27FC236}">
                <a16:creationId xmlns:a16="http://schemas.microsoft.com/office/drawing/2014/main" xmlns="" id="{8D1CC26A-4263-4C34-ABC2-55959098A28B}"/>
              </a:ext>
            </a:extLst>
          </p:cNvPr>
          <p:cNvSpPr/>
          <p:nvPr/>
        </p:nvSpPr>
        <p:spPr>
          <a:xfrm>
            <a:off x="540474" y="1281759"/>
            <a:ext cx="6397355" cy="444982"/>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219" name="文本框 22">
            <a:extLst>
              <a:ext uri="{FF2B5EF4-FFF2-40B4-BE49-F238E27FC236}">
                <a16:creationId xmlns:a16="http://schemas.microsoft.com/office/drawing/2014/main" xmlns="" id="{0A252D4A-15B6-4221-8D70-C07537C87FA7}"/>
              </a:ext>
            </a:extLst>
          </p:cNvPr>
          <p:cNvSpPr txBox="1"/>
          <p:nvPr/>
        </p:nvSpPr>
        <p:spPr>
          <a:xfrm>
            <a:off x="671060" y="1337434"/>
            <a:ext cx="6092597" cy="307777"/>
          </a:xfrm>
          <a:prstGeom prst="rect">
            <a:avLst/>
          </a:prstGeom>
          <a:noFill/>
        </p:spPr>
        <p:txBody>
          <a:bodyPr wrap="square" rtlCol="0">
            <a:spAutoFit/>
          </a:bodyPr>
          <a:lstStyle/>
          <a:p>
            <a:pPr algn="dist"/>
            <a:r>
              <a:rPr lang="fi-FI" altLang="zh-CN" sz="1400" b="1" dirty="0" smtClean="0">
                <a:solidFill>
                  <a:schemeClr val="bg1"/>
                </a:solidFill>
                <a:cs typeface="+mn-ea"/>
                <a:sym typeface="+mn-lt"/>
              </a:rPr>
              <a:t>Yuni </a:t>
            </a:r>
            <a:r>
              <a:rPr lang="fi-FI" altLang="zh-CN" sz="1400" b="1" dirty="0">
                <a:solidFill>
                  <a:schemeClr val="bg1"/>
                </a:solidFill>
                <a:cs typeface="+mn-ea"/>
                <a:sym typeface="+mn-lt"/>
              </a:rPr>
              <a:t>Rahayu, Kurnia Muludi, dan Astria Hijriani (2016) </a:t>
            </a:r>
            <a:endParaRPr lang="zh-CN" altLang="en-US" sz="1600" b="1" dirty="0">
              <a:solidFill>
                <a:schemeClr val="bg1"/>
              </a:solidFill>
              <a:cs typeface="+mn-ea"/>
              <a:sym typeface="+mn-lt"/>
            </a:endParaRPr>
          </a:p>
        </p:txBody>
      </p:sp>
      <p:sp>
        <p:nvSpPr>
          <p:cNvPr id="229" name="Synergistically utilize technically sound portals with frictionless chains. Dramatically customize…">
            <a:extLst>
              <a:ext uri="{FF2B5EF4-FFF2-40B4-BE49-F238E27FC236}">
                <a16:creationId xmlns:a16="http://schemas.microsoft.com/office/drawing/2014/main" xmlns="" id="{726642AE-3E2F-47B2-B802-49DC9B72CDE0}"/>
              </a:ext>
            </a:extLst>
          </p:cNvPr>
          <p:cNvSpPr txBox="1"/>
          <p:nvPr/>
        </p:nvSpPr>
        <p:spPr>
          <a:xfrm>
            <a:off x="768615" y="1971328"/>
            <a:ext cx="10697671" cy="86177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200000"/>
              </a:lnSpc>
              <a:defRPr sz="2000" b="0">
                <a:solidFill>
                  <a:srgbClr val="1C1F25"/>
                </a:solidFill>
                <a:latin typeface="Roboto Bold"/>
                <a:ea typeface="Roboto Bold"/>
                <a:cs typeface="Roboto Bold"/>
                <a:sym typeface="Roboto Bold"/>
              </a:defRPr>
            </a:pPr>
            <a:r>
              <a:rPr lang="id-ID" sz="1400" b="1" kern="0" dirty="0" smtClean="0">
                <a:solidFill>
                  <a:sysClr val="windowText" lastClr="000000"/>
                </a:solidFill>
                <a:latin typeface="+mj-lt"/>
                <a:cs typeface="+mn-ea"/>
                <a:sym typeface="+mn-lt"/>
              </a:rPr>
              <a:t>“</a:t>
            </a:r>
            <a:r>
              <a:rPr lang="en-US" sz="1400" b="1" kern="0" dirty="0" err="1" smtClean="0">
                <a:solidFill>
                  <a:sysClr val="windowText" lastClr="000000"/>
                </a:solidFill>
                <a:latin typeface="+mj-lt"/>
                <a:cs typeface="+mn-ea"/>
                <a:sym typeface="+mn-lt"/>
              </a:rPr>
              <a:t>Pemetaan</a:t>
            </a:r>
            <a:r>
              <a:rPr lang="en-US" sz="1400" b="1" kern="0" dirty="0" smtClean="0">
                <a:solidFill>
                  <a:sysClr val="windowText" lastClr="000000"/>
                </a:solidFill>
                <a:latin typeface="+mj-lt"/>
                <a:cs typeface="+mn-ea"/>
                <a:sym typeface="+mn-lt"/>
              </a:rPr>
              <a:t> </a:t>
            </a:r>
            <a:r>
              <a:rPr lang="en-US" sz="1400" b="1" kern="0" dirty="0" err="1">
                <a:solidFill>
                  <a:sysClr val="windowText" lastClr="000000"/>
                </a:solidFill>
                <a:latin typeface="+mj-lt"/>
                <a:cs typeface="+mn-ea"/>
                <a:sym typeface="+mn-lt"/>
              </a:rPr>
              <a:t>Penyebaran</a:t>
            </a:r>
            <a:r>
              <a:rPr lang="en-US" sz="1400" b="1" kern="0" dirty="0">
                <a:solidFill>
                  <a:sysClr val="windowText" lastClr="000000"/>
                </a:solidFill>
                <a:latin typeface="+mj-lt"/>
                <a:cs typeface="+mn-ea"/>
                <a:sym typeface="+mn-lt"/>
              </a:rPr>
              <a:t> </a:t>
            </a:r>
            <a:r>
              <a:rPr lang="en-US" sz="1400" b="1" kern="0" dirty="0" err="1">
                <a:solidFill>
                  <a:sysClr val="windowText" lastClr="000000"/>
                </a:solidFill>
                <a:latin typeface="+mj-lt"/>
                <a:cs typeface="+mn-ea"/>
                <a:sym typeface="+mn-lt"/>
              </a:rPr>
              <a:t>dan</a:t>
            </a:r>
            <a:r>
              <a:rPr lang="en-US" sz="1400" b="1" kern="0" dirty="0">
                <a:solidFill>
                  <a:sysClr val="windowText" lastClr="000000"/>
                </a:solidFill>
                <a:latin typeface="+mj-lt"/>
                <a:cs typeface="+mn-ea"/>
                <a:sym typeface="+mn-lt"/>
              </a:rPr>
              <a:t> </a:t>
            </a:r>
            <a:r>
              <a:rPr lang="en-US" sz="1400" b="1" kern="0" dirty="0" err="1">
                <a:solidFill>
                  <a:sysClr val="windowText" lastClr="000000"/>
                </a:solidFill>
                <a:latin typeface="+mj-lt"/>
                <a:cs typeface="+mn-ea"/>
                <a:sym typeface="+mn-lt"/>
              </a:rPr>
              <a:t>Prediksi</a:t>
            </a:r>
            <a:r>
              <a:rPr lang="en-US" sz="1400" b="1" kern="0" dirty="0">
                <a:solidFill>
                  <a:sysClr val="windowText" lastClr="000000"/>
                </a:solidFill>
                <a:latin typeface="+mj-lt"/>
                <a:cs typeface="+mn-ea"/>
                <a:sym typeface="+mn-lt"/>
              </a:rPr>
              <a:t> </a:t>
            </a:r>
            <a:r>
              <a:rPr lang="en-US" sz="1400" b="1" kern="0" dirty="0" err="1">
                <a:solidFill>
                  <a:sysClr val="windowText" lastClr="000000"/>
                </a:solidFill>
                <a:latin typeface="+mj-lt"/>
                <a:cs typeface="+mn-ea"/>
                <a:sym typeface="+mn-lt"/>
              </a:rPr>
              <a:t>Jumlah</a:t>
            </a:r>
            <a:r>
              <a:rPr lang="en-US" sz="1400" b="1" kern="0" dirty="0">
                <a:solidFill>
                  <a:sysClr val="windowText" lastClr="000000"/>
                </a:solidFill>
                <a:latin typeface="+mj-lt"/>
                <a:cs typeface="+mn-ea"/>
                <a:sym typeface="+mn-lt"/>
              </a:rPr>
              <a:t> </a:t>
            </a:r>
            <a:r>
              <a:rPr lang="en-US" sz="1400" b="1" kern="0" dirty="0" err="1">
                <a:solidFill>
                  <a:sysClr val="windowText" lastClr="000000"/>
                </a:solidFill>
                <a:latin typeface="+mj-lt"/>
                <a:cs typeface="+mn-ea"/>
                <a:sym typeface="+mn-lt"/>
              </a:rPr>
              <a:t>Penduduk</a:t>
            </a:r>
            <a:r>
              <a:rPr lang="en-US" sz="1400" b="1" kern="0" dirty="0">
                <a:solidFill>
                  <a:sysClr val="windowText" lastClr="000000"/>
                </a:solidFill>
                <a:latin typeface="+mj-lt"/>
                <a:cs typeface="+mn-ea"/>
                <a:sym typeface="+mn-lt"/>
              </a:rPr>
              <a:t> </a:t>
            </a:r>
            <a:r>
              <a:rPr lang="en-US" sz="1400" b="1" kern="0" dirty="0" err="1">
                <a:solidFill>
                  <a:sysClr val="windowText" lastClr="000000"/>
                </a:solidFill>
                <a:latin typeface="+mj-lt"/>
                <a:cs typeface="+mn-ea"/>
                <a:sym typeface="+mn-lt"/>
              </a:rPr>
              <a:t>Menggunakan</a:t>
            </a:r>
            <a:r>
              <a:rPr lang="en-US" sz="1400" b="1" kern="0" dirty="0">
                <a:solidFill>
                  <a:sysClr val="windowText" lastClr="000000"/>
                </a:solidFill>
                <a:latin typeface="+mj-lt"/>
                <a:cs typeface="+mn-ea"/>
                <a:sym typeface="+mn-lt"/>
              </a:rPr>
              <a:t> Model </a:t>
            </a:r>
            <a:r>
              <a:rPr lang="en-US" sz="1400" b="1" kern="0" dirty="0" err="1">
                <a:solidFill>
                  <a:sysClr val="windowText" lastClr="000000"/>
                </a:solidFill>
                <a:latin typeface="+mj-lt"/>
                <a:cs typeface="+mn-ea"/>
                <a:sym typeface="+mn-lt"/>
              </a:rPr>
              <a:t>Geometrik</a:t>
            </a:r>
            <a:r>
              <a:rPr lang="en-US" sz="1400" b="1" kern="0" dirty="0">
                <a:solidFill>
                  <a:sysClr val="windowText" lastClr="000000"/>
                </a:solidFill>
                <a:latin typeface="+mj-lt"/>
                <a:cs typeface="+mn-ea"/>
                <a:sym typeface="+mn-lt"/>
              </a:rPr>
              <a:t> di Wilayah Bandar Lampung </a:t>
            </a:r>
            <a:r>
              <a:rPr lang="en-US" sz="1400" b="1" kern="0" dirty="0" err="1">
                <a:solidFill>
                  <a:sysClr val="windowText" lastClr="000000"/>
                </a:solidFill>
                <a:latin typeface="+mj-lt"/>
                <a:cs typeface="+mn-ea"/>
                <a:sym typeface="+mn-lt"/>
              </a:rPr>
              <a:t>Berbasis</a:t>
            </a:r>
            <a:r>
              <a:rPr lang="en-US" sz="1400" b="1" kern="0" dirty="0">
                <a:solidFill>
                  <a:sysClr val="windowText" lastClr="000000"/>
                </a:solidFill>
                <a:latin typeface="+mj-lt"/>
                <a:cs typeface="+mn-ea"/>
                <a:sym typeface="+mn-lt"/>
              </a:rPr>
              <a:t> </a:t>
            </a:r>
            <a:r>
              <a:rPr lang="en-US" sz="1400" b="1" kern="0" dirty="0" smtClean="0">
                <a:solidFill>
                  <a:sysClr val="windowText" lastClr="000000"/>
                </a:solidFill>
                <a:latin typeface="+mj-lt"/>
                <a:cs typeface="+mn-ea"/>
                <a:sym typeface="+mn-lt"/>
              </a:rPr>
              <a:t>Web-GIS</a:t>
            </a:r>
            <a:r>
              <a:rPr lang="id-ID" sz="1400" b="1" kern="0" dirty="0" smtClean="0">
                <a:solidFill>
                  <a:sysClr val="windowText" lastClr="000000"/>
                </a:solidFill>
                <a:latin typeface="+mj-lt"/>
                <a:cs typeface="+mn-ea"/>
                <a:sym typeface="+mn-lt"/>
              </a:rPr>
              <a:t>”</a:t>
            </a:r>
            <a:endParaRPr lang="en-US" sz="1400" b="1" kern="0" dirty="0">
              <a:solidFill>
                <a:sysClr val="windowText" lastClr="000000"/>
              </a:solidFill>
              <a:latin typeface="+mj-lt"/>
              <a:cs typeface="+mn-ea"/>
              <a:sym typeface="+mn-lt"/>
            </a:endParaRPr>
          </a:p>
        </p:txBody>
      </p:sp>
      <p:sp>
        <p:nvSpPr>
          <p:cNvPr id="230" name="iš1idé">
            <a:extLst>
              <a:ext uri="{FF2B5EF4-FFF2-40B4-BE49-F238E27FC236}">
                <a16:creationId xmlns:a16="http://schemas.microsoft.com/office/drawing/2014/main" xmlns="" id="{6AB83570-A40E-4A67-AB85-7718772C5187}"/>
              </a:ext>
            </a:extLst>
          </p:cNvPr>
          <p:cNvSpPr/>
          <p:nvPr/>
        </p:nvSpPr>
        <p:spPr>
          <a:xfrm>
            <a:off x="671059" y="1913824"/>
            <a:ext cx="11027455" cy="1047096"/>
          </a:xfrm>
          <a:prstGeom prst="rect">
            <a:avLst/>
          </a:prstGeom>
          <a:noFill/>
          <a:ln w="12700" cap="flat" cmpd="sng" algn="ctr">
            <a:solidFill>
              <a:sysClr val="window" lastClr="FFFFFF">
                <a:lumMod val="85000"/>
              </a:sysClr>
            </a:solid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cs typeface="+mn-ea"/>
              <a:sym typeface="+mn-lt"/>
            </a:endParaRPr>
          </a:p>
        </p:txBody>
      </p:sp>
      <p:sp>
        <p:nvSpPr>
          <p:cNvPr id="21" name="Rectangle: Rounded Corners 116">
            <a:extLst>
              <a:ext uri="{FF2B5EF4-FFF2-40B4-BE49-F238E27FC236}">
                <a16:creationId xmlns:a16="http://schemas.microsoft.com/office/drawing/2014/main" xmlns="" id="{8D1CC26A-4263-4C34-ABC2-55959098A28B}"/>
              </a:ext>
            </a:extLst>
          </p:cNvPr>
          <p:cNvSpPr/>
          <p:nvPr/>
        </p:nvSpPr>
        <p:spPr>
          <a:xfrm>
            <a:off x="571316" y="3175875"/>
            <a:ext cx="6397355" cy="444982"/>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22" name="文本框 22">
            <a:extLst>
              <a:ext uri="{FF2B5EF4-FFF2-40B4-BE49-F238E27FC236}">
                <a16:creationId xmlns:a16="http://schemas.microsoft.com/office/drawing/2014/main" xmlns="" id="{0A252D4A-15B6-4221-8D70-C07537C87FA7}"/>
              </a:ext>
            </a:extLst>
          </p:cNvPr>
          <p:cNvSpPr txBox="1"/>
          <p:nvPr/>
        </p:nvSpPr>
        <p:spPr>
          <a:xfrm>
            <a:off x="701902" y="3231550"/>
            <a:ext cx="6092597" cy="307777"/>
          </a:xfrm>
          <a:prstGeom prst="rect">
            <a:avLst/>
          </a:prstGeom>
          <a:noFill/>
        </p:spPr>
        <p:txBody>
          <a:bodyPr wrap="square" rtlCol="0">
            <a:spAutoFit/>
          </a:bodyPr>
          <a:lstStyle/>
          <a:p>
            <a:pPr algn="dist"/>
            <a:r>
              <a:rPr lang="fi-FI" altLang="zh-CN" sz="1400" b="1" dirty="0" smtClean="0">
                <a:solidFill>
                  <a:schemeClr val="bg1"/>
                </a:solidFill>
                <a:cs typeface="+mn-ea"/>
                <a:sym typeface="+mn-lt"/>
              </a:rPr>
              <a:t>Ware </a:t>
            </a:r>
            <a:r>
              <a:rPr lang="fi-FI" altLang="zh-CN" sz="1400" b="1" dirty="0">
                <a:solidFill>
                  <a:schemeClr val="bg1"/>
                </a:solidFill>
                <a:cs typeface="+mn-ea"/>
                <a:sym typeface="+mn-lt"/>
              </a:rPr>
              <a:t>Bagye, Lalu Zaenal, dan Maulana Ashari (2019) </a:t>
            </a:r>
            <a:endParaRPr lang="zh-CN" altLang="en-US" sz="1600" b="1" dirty="0">
              <a:solidFill>
                <a:schemeClr val="bg1"/>
              </a:solidFill>
              <a:cs typeface="+mn-ea"/>
              <a:sym typeface="+mn-lt"/>
            </a:endParaRPr>
          </a:p>
        </p:txBody>
      </p:sp>
      <p:sp>
        <p:nvSpPr>
          <p:cNvPr id="23" name="Synergistically utilize technically sound portals with frictionless chains. Dramatically customize…">
            <a:extLst>
              <a:ext uri="{FF2B5EF4-FFF2-40B4-BE49-F238E27FC236}">
                <a16:creationId xmlns:a16="http://schemas.microsoft.com/office/drawing/2014/main" xmlns="" id="{726642AE-3E2F-47B2-B802-49DC9B72CDE0}"/>
              </a:ext>
            </a:extLst>
          </p:cNvPr>
          <p:cNvSpPr txBox="1"/>
          <p:nvPr/>
        </p:nvSpPr>
        <p:spPr>
          <a:xfrm>
            <a:off x="799457" y="3865444"/>
            <a:ext cx="10697671" cy="365869"/>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200000"/>
              </a:lnSpc>
              <a:defRPr sz="2000" b="0">
                <a:solidFill>
                  <a:srgbClr val="1C1F25"/>
                </a:solidFill>
                <a:latin typeface="Roboto Bold"/>
                <a:ea typeface="Roboto Bold"/>
                <a:cs typeface="Roboto Bold"/>
                <a:sym typeface="Roboto Bold"/>
              </a:defRPr>
            </a:pPr>
            <a:r>
              <a:rPr lang="id-ID" sz="1400" b="1" kern="0" dirty="0" smtClean="0">
                <a:solidFill>
                  <a:sysClr val="windowText" lastClr="000000"/>
                </a:solidFill>
                <a:latin typeface="+mj-lt"/>
                <a:cs typeface="+mn-ea"/>
                <a:sym typeface="+mn-lt"/>
              </a:rPr>
              <a:t>“Sistem </a:t>
            </a:r>
            <a:r>
              <a:rPr lang="id-ID" sz="1400" b="1" kern="0" dirty="0">
                <a:solidFill>
                  <a:sysClr val="windowText" lastClr="000000"/>
                </a:solidFill>
                <a:latin typeface="+mj-lt"/>
                <a:cs typeface="+mn-ea"/>
                <a:sym typeface="+mn-lt"/>
              </a:rPr>
              <a:t>Informasi Geografis Persebaran Masyarakat Miskin (DAMASKIN) di Desa Monggas Berbasis </a:t>
            </a:r>
            <a:r>
              <a:rPr lang="id-ID" sz="1400" b="1" kern="0" dirty="0" smtClean="0">
                <a:solidFill>
                  <a:sysClr val="windowText" lastClr="000000"/>
                </a:solidFill>
                <a:latin typeface="+mj-lt"/>
                <a:cs typeface="+mn-ea"/>
                <a:sym typeface="+mn-lt"/>
              </a:rPr>
              <a:t>Web”</a:t>
            </a:r>
            <a:endParaRPr lang="en-US" sz="1400" b="1" kern="0" dirty="0">
              <a:solidFill>
                <a:sysClr val="windowText" lastClr="000000"/>
              </a:solidFill>
              <a:latin typeface="+mj-lt"/>
              <a:cs typeface="+mn-ea"/>
              <a:sym typeface="+mn-lt"/>
            </a:endParaRPr>
          </a:p>
        </p:txBody>
      </p:sp>
      <p:sp>
        <p:nvSpPr>
          <p:cNvPr id="24" name="iš1idé">
            <a:extLst>
              <a:ext uri="{FF2B5EF4-FFF2-40B4-BE49-F238E27FC236}">
                <a16:creationId xmlns:a16="http://schemas.microsoft.com/office/drawing/2014/main" xmlns="" id="{6AB83570-A40E-4A67-AB85-7718772C5187}"/>
              </a:ext>
            </a:extLst>
          </p:cNvPr>
          <p:cNvSpPr/>
          <p:nvPr/>
        </p:nvSpPr>
        <p:spPr>
          <a:xfrm>
            <a:off x="701901" y="3807940"/>
            <a:ext cx="11027455" cy="633431"/>
          </a:xfrm>
          <a:prstGeom prst="rect">
            <a:avLst/>
          </a:prstGeom>
          <a:noFill/>
          <a:ln w="12700" cap="flat" cmpd="sng" algn="ctr">
            <a:solidFill>
              <a:sysClr val="window" lastClr="FFFFFF">
                <a:lumMod val="85000"/>
              </a:sysClr>
            </a:solid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cs typeface="+mn-ea"/>
              <a:sym typeface="+mn-lt"/>
            </a:endParaRPr>
          </a:p>
        </p:txBody>
      </p:sp>
      <p:sp>
        <p:nvSpPr>
          <p:cNvPr id="25" name="Rectangle: Rounded Corners 116">
            <a:extLst>
              <a:ext uri="{FF2B5EF4-FFF2-40B4-BE49-F238E27FC236}">
                <a16:creationId xmlns:a16="http://schemas.microsoft.com/office/drawing/2014/main" xmlns="" id="{8D1CC26A-4263-4C34-ABC2-55959098A28B}"/>
              </a:ext>
            </a:extLst>
          </p:cNvPr>
          <p:cNvSpPr/>
          <p:nvPr/>
        </p:nvSpPr>
        <p:spPr>
          <a:xfrm>
            <a:off x="571317" y="4699873"/>
            <a:ext cx="6397355" cy="444982"/>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26" name="文本框 22">
            <a:extLst>
              <a:ext uri="{FF2B5EF4-FFF2-40B4-BE49-F238E27FC236}">
                <a16:creationId xmlns:a16="http://schemas.microsoft.com/office/drawing/2014/main" xmlns="" id="{0A252D4A-15B6-4221-8D70-C07537C87FA7}"/>
              </a:ext>
            </a:extLst>
          </p:cNvPr>
          <p:cNvSpPr txBox="1"/>
          <p:nvPr/>
        </p:nvSpPr>
        <p:spPr>
          <a:xfrm>
            <a:off x="701903" y="4755548"/>
            <a:ext cx="6092597" cy="307777"/>
          </a:xfrm>
          <a:prstGeom prst="rect">
            <a:avLst/>
          </a:prstGeom>
          <a:noFill/>
        </p:spPr>
        <p:txBody>
          <a:bodyPr wrap="square" rtlCol="0">
            <a:spAutoFit/>
          </a:bodyPr>
          <a:lstStyle/>
          <a:p>
            <a:pPr algn="dist"/>
            <a:r>
              <a:rPr lang="fi-FI" altLang="zh-CN" sz="1400" b="1" dirty="0" smtClean="0">
                <a:solidFill>
                  <a:schemeClr val="bg1"/>
                </a:solidFill>
                <a:cs typeface="+mn-ea"/>
                <a:sym typeface="+mn-lt"/>
              </a:rPr>
              <a:t>Sutanto</a:t>
            </a:r>
            <a:r>
              <a:rPr lang="fi-FI" altLang="zh-CN" sz="1400" b="1" dirty="0">
                <a:solidFill>
                  <a:schemeClr val="bg1"/>
                </a:solidFill>
                <a:cs typeface="+mn-ea"/>
                <a:sym typeface="+mn-lt"/>
              </a:rPr>
              <a:t>, Widyawati dan Dodi Iryawan (2019)</a:t>
            </a:r>
            <a:endParaRPr lang="zh-CN" altLang="en-US" sz="1600" b="1" dirty="0">
              <a:solidFill>
                <a:schemeClr val="bg1"/>
              </a:solidFill>
              <a:cs typeface="+mn-ea"/>
              <a:sym typeface="+mn-lt"/>
            </a:endParaRPr>
          </a:p>
        </p:txBody>
      </p:sp>
      <p:sp>
        <p:nvSpPr>
          <p:cNvPr id="27" name="Synergistically utilize technically sound portals with frictionless chains. Dramatically customize…">
            <a:extLst>
              <a:ext uri="{FF2B5EF4-FFF2-40B4-BE49-F238E27FC236}">
                <a16:creationId xmlns:a16="http://schemas.microsoft.com/office/drawing/2014/main" xmlns="" id="{726642AE-3E2F-47B2-B802-49DC9B72CDE0}"/>
              </a:ext>
            </a:extLst>
          </p:cNvPr>
          <p:cNvSpPr txBox="1"/>
          <p:nvPr/>
        </p:nvSpPr>
        <p:spPr>
          <a:xfrm>
            <a:off x="799458" y="5389442"/>
            <a:ext cx="10697671" cy="796757"/>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200000"/>
              </a:lnSpc>
              <a:defRPr sz="2000" b="0">
                <a:solidFill>
                  <a:srgbClr val="1C1F25"/>
                </a:solidFill>
                <a:latin typeface="Roboto Bold"/>
                <a:ea typeface="Roboto Bold"/>
                <a:cs typeface="Roboto Bold"/>
                <a:sym typeface="Roboto Bold"/>
              </a:defRPr>
            </a:pPr>
            <a:r>
              <a:rPr lang="id-ID" sz="1400" b="1" kern="0" dirty="0">
                <a:solidFill>
                  <a:sysClr val="windowText" lastClr="000000"/>
                </a:solidFill>
                <a:latin typeface="+mj-lt"/>
                <a:cs typeface="+mn-ea"/>
                <a:sym typeface="+mn-lt"/>
              </a:rPr>
              <a:t>“Perancangan Sistem Informasi Geografis Pelayanan Peta Tematik Nilai Tanah Pada Kantor Badan Pertanahan Nasional Kota Serang”</a:t>
            </a:r>
            <a:endParaRPr lang="en-US" sz="1400" b="1" kern="0" dirty="0">
              <a:solidFill>
                <a:sysClr val="windowText" lastClr="000000"/>
              </a:solidFill>
              <a:latin typeface="+mj-lt"/>
              <a:cs typeface="+mn-ea"/>
              <a:sym typeface="+mn-lt"/>
            </a:endParaRPr>
          </a:p>
        </p:txBody>
      </p:sp>
      <p:sp>
        <p:nvSpPr>
          <p:cNvPr id="28" name="iš1idé">
            <a:extLst>
              <a:ext uri="{FF2B5EF4-FFF2-40B4-BE49-F238E27FC236}">
                <a16:creationId xmlns:a16="http://schemas.microsoft.com/office/drawing/2014/main" xmlns="" id="{6AB83570-A40E-4A67-AB85-7718772C5187}"/>
              </a:ext>
            </a:extLst>
          </p:cNvPr>
          <p:cNvSpPr/>
          <p:nvPr/>
        </p:nvSpPr>
        <p:spPr>
          <a:xfrm>
            <a:off x="701902" y="5331938"/>
            <a:ext cx="11027455" cy="1047096"/>
          </a:xfrm>
          <a:prstGeom prst="rect">
            <a:avLst/>
          </a:prstGeom>
          <a:noFill/>
          <a:ln w="12700" cap="flat" cmpd="sng" algn="ctr">
            <a:solidFill>
              <a:sysClr val="window" lastClr="FFFFFF">
                <a:lumMod val="85000"/>
              </a:sysClr>
            </a:solid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cs typeface="+mn-ea"/>
              <a:sym typeface="+mn-lt"/>
            </a:endParaRPr>
          </a:p>
        </p:txBody>
      </p:sp>
    </p:spTree>
    <p:extLst>
      <p:ext uri="{BB962C8B-B14F-4D97-AF65-F5344CB8AC3E}">
        <p14:creationId xmlns:p14="http://schemas.microsoft.com/office/powerpoint/2010/main" val="3133623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randombar(horizontal)">
                                      <p:cBhvr>
                                        <p:cTn id="7" dur="500"/>
                                        <p:tgtEl>
                                          <p:spTgt spid="1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9"/>
                                        </p:tgtEl>
                                        <p:attrNameLst>
                                          <p:attrName>style.visibility</p:attrName>
                                        </p:attrNameLst>
                                      </p:cBhvr>
                                      <p:to>
                                        <p:strVal val="visible"/>
                                      </p:to>
                                    </p:set>
                                    <p:animEffect transition="in" filter="wipe(left)">
                                      <p:cBhvr>
                                        <p:cTn id="12" dur="500"/>
                                        <p:tgtEl>
                                          <p:spTgt spid="2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9"/>
                                        </p:tgtEl>
                                        <p:attrNameLst>
                                          <p:attrName>style.visibility</p:attrName>
                                        </p:attrNameLst>
                                      </p:cBhvr>
                                      <p:to>
                                        <p:strVal val="visible"/>
                                      </p:to>
                                    </p:set>
                                    <p:animEffect transition="in" filter="fade">
                                      <p:cBhvr>
                                        <p:cTn id="17" dur="500"/>
                                        <p:tgtEl>
                                          <p:spTgt spid="2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219" grpId="0"/>
      <p:bldP spid="229" grpId="0" animBg="1"/>
      <p:bldP spid="22" grpId="0"/>
      <p:bldP spid="23" grpId="0" animBg="1"/>
      <p:bldP spid="26" grpId="0"/>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KAVDJ\Pictures\administrasi-sulawesi-selatan-a1-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802" t="7736" r="18366" b="31917"/>
          <a:stretch/>
        </p:blipFill>
        <p:spPr bwMode="auto">
          <a:xfrm>
            <a:off x="-15687" y="0"/>
            <a:ext cx="12156499" cy="73124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1">
            <a:extLst>
              <a:ext uri="{FF2B5EF4-FFF2-40B4-BE49-F238E27FC236}">
                <a16:creationId xmlns:a16="http://schemas.microsoft.com/office/drawing/2014/main" xmlns="" id="{4DF4EF31-D7BE-4A6A-9652-6FB163E56489}"/>
              </a:ext>
            </a:extLst>
          </p:cNvPr>
          <p:cNvSpPr/>
          <p:nvPr/>
        </p:nvSpPr>
        <p:spPr>
          <a:xfrm>
            <a:off x="0" y="0"/>
            <a:ext cx="12221029"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Freeform 9">
            <a:extLst>
              <a:ext uri="{FF2B5EF4-FFF2-40B4-BE49-F238E27FC236}">
                <a16:creationId xmlns:a16="http://schemas.microsoft.com/office/drawing/2014/main" xmlns="" id="{C144709C-E4B9-44DC-AA66-84D2AA480608}"/>
              </a:ext>
            </a:extLst>
          </p:cNvPr>
          <p:cNvSpPr>
            <a:spLocks/>
          </p:cNvSpPr>
          <p:nvPr/>
        </p:nvSpPr>
        <p:spPr bwMode="auto">
          <a:xfrm>
            <a:off x="5101771" y="5476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7"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5" name="Freeform 33">
            <a:extLst>
              <a:ext uri="{FF2B5EF4-FFF2-40B4-BE49-F238E27FC236}">
                <a16:creationId xmlns:a16="http://schemas.microsoft.com/office/drawing/2014/main" xmlns="" id="{75DBEF94-F82D-4044-8145-388903B5B291}"/>
              </a:ext>
            </a:extLst>
          </p:cNvPr>
          <p:cNvSpPr/>
          <p:nvPr/>
        </p:nvSpPr>
        <p:spPr>
          <a:xfrm>
            <a:off x="9767819" y="385958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0" name="Freeform 6">
            <a:extLst>
              <a:ext uri="{FF2B5EF4-FFF2-40B4-BE49-F238E27FC236}">
                <a16:creationId xmlns:a16="http://schemas.microsoft.com/office/drawing/2014/main" xmlns="" id="{F4E3EADA-B24F-4287-9BFF-FEB1023EF702}"/>
              </a:ext>
            </a:extLst>
          </p:cNvPr>
          <p:cNvSpPr>
            <a:spLocks/>
          </p:cNvSpPr>
          <p:nvPr/>
        </p:nvSpPr>
        <p:spPr bwMode="auto">
          <a:xfrm>
            <a:off x="10248476" y="1170295"/>
            <a:ext cx="928635" cy="41723"/>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solidFill>
            <a:schemeClr val="bg1"/>
          </a:solid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Oval 8">
            <a:extLst>
              <a:ext uri="{FF2B5EF4-FFF2-40B4-BE49-F238E27FC236}">
                <a16:creationId xmlns:a16="http://schemas.microsoft.com/office/drawing/2014/main" xmlns="" id="{A8DD38F7-B973-4299-A22D-2BE123C3971B}"/>
              </a:ext>
            </a:extLst>
          </p:cNvPr>
          <p:cNvSpPr/>
          <p:nvPr/>
        </p:nvSpPr>
        <p:spPr>
          <a:xfrm>
            <a:off x="11177111" y="1402375"/>
            <a:ext cx="201536" cy="201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Pie 13">
            <a:extLst>
              <a:ext uri="{FF2B5EF4-FFF2-40B4-BE49-F238E27FC236}">
                <a16:creationId xmlns:a16="http://schemas.microsoft.com/office/drawing/2014/main" xmlns="" id="{D78EE538-8250-4C40-8951-D7DFEBA2C832}"/>
              </a:ext>
            </a:extLst>
          </p:cNvPr>
          <p:cNvSpPr/>
          <p:nvPr/>
        </p:nvSpPr>
        <p:spPr>
          <a:xfrm>
            <a:off x="10971197" y="5964104"/>
            <a:ext cx="613364" cy="613362"/>
          </a:xfrm>
          <a:prstGeom prst="pie">
            <a:avLst>
              <a:gd name="adj1" fmla="val 10792961"/>
              <a:gd name="adj2" fmla="val 2078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8">
            <a:extLst>
              <a:ext uri="{FF2B5EF4-FFF2-40B4-BE49-F238E27FC236}">
                <a16:creationId xmlns:a16="http://schemas.microsoft.com/office/drawing/2014/main" xmlns="" id="{86DFD6D0-AF45-4D91-AB8D-E520D936AD18}"/>
              </a:ext>
            </a:extLst>
          </p:cNvPr>
          <p:cNvSpPr/>
          <p:nvPr/>
        </p:nvSpPr>
        <p:spPr>
          <a:xfrm>
            <a:off x="540168" y="797458"/>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0" name="Oval 8">
            <a:extLst>
              <a:ext uri="{FF2B5EF4-FFF2-40B4-BE49-F238E27FC236}">
                <a16:creationId xmlns:a16="http://schemas.microsoft.com/office/drawing/2014/main" xmlns="" id="{86DFD6D0-AF45-4D91-AB8D-E520D936AD18}"/>
              </a:ext>
            </a:extLst>
          </p:cNvPr>
          <p:cNvSpPr/>
          <p:nvPr/>
        </p:nvSpPr>
        <p:spPr>
          <a:xfrm>
            <a:off x="871529" y="569793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17"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22"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3"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4"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5"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6" name="iṩ1îḓê">
            <a:extLst>
              <a:ext uri="{FF2B5EF4-FFF2-40B4-BE49-F238E27FC236}">
                <a16:creationId xmlns:a16="http://schemas.microsoft.com/office/drawing/2014/main" xmlns="" id="{B6BE2B4C-8235-4850-9093-48EAF09E3F51}"/>
              </a:ext>
            </a:extLst>
          </p:cNvPr>
          <p:cNvSpPr/>
          <p:nvPr/>
        </p:nvSpPr>
        <p:spPr>
          <a:xfrm rot="21333283">
            <a:off x="533438" y="399085"/>
            <a:ext cx="4081422" cy="539725"/>
          </a:xfrm>
          <a:prstGeom prst="roundRect">
            <a:avLst>
              <a:gd name="adj" fmla="val 50000"/>
            </a:avLst>
          </a:prstGeom>
          <a:solidFill>
            <a:srgbClr val="125E9F"/>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27" name="组合 66">
            <a:extLst>
              <a:ext uri="{FF2B5EF4-FFF2-40B4-BE49-F238E27FC236}">
                <a16:creationId xmlns:a16="http://schemas.microsoft.com/office/drawing/2014/main" xmlns="" id="{F75AB5A6-29B3-44F6-8AE0-477926BAF95E}"/>
              </a:ext>
            </a:extLst>
          </p:cNvPr>
          <p:cNvGrpSpPr/>
          <p:nvPr/>
        </p:nvGrpSpPr>
        <p:grpSpPr>
          <a:xfrm>
            <a:off x="368715" y="402708"/>
            <a:ext cx="5546287" cy="568475"/>
            <a:chOff x="368716" y="402708"/>
            <a:chExt cx="2869784" cy="568475"/>
          </a:xfrm>
        </p:grpSpPr>
        <p:sp>
          <p:nvSpPr>
            <p:cNvPr id="28"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1" name="TextBox 14">
              <a:extLst>
                <a:ext uri="{FF2B5EF4-FFF2-40B4-BE49-F238E27FC236}">
                  <a16:creationId xmlns:a16="http://schemas.microsoft.com/office/drawing/2014/main" xmlns="" id="{0A372C39-827D-416B-9959-F342A4F110A4}"/>
                </a:ext>
              </a:extLst>
            </p:cNvPr>
            <p:cNvSpPr txBox="1"/>
            <p:nvPr/>
          </p:nvSpPr>
          <p:spPr>
            <a:xfrm>
              <a:off x="660242" y="524301"/>
              <a:ext cx="2308104" cy="3077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600" normalizeH="0" baseline="0" noProof="0" dirty="0">
                <a:ln>
                  <a:noFill/>
                </a:ln>
                <a:solidFill>
                  <a:prstClr val="white"/>
                </a:solidFill>
                <a:effectLst/>
                <a:uLnTx/>
                <a:uFillTx/>
                <a:cs typeface="+mn-ea"/>
                <a:sym typeface="+mn-lt"/>
              </a:endParaRPr>
            </a:p>
          </p:txBody>
        </p:sp>
      </p:grpSp>
      <p:sp>
        <p:nvSpPr>
          <p:cNvPr id="32" name="TextBox 14">
            <a:extLst>
              <a:ext uri="{FF2B5EF4-FFF2-40B4-BE49-F238E27FC236}">
                <a16:creationId xmlns:a16="http://schemas.microsoft.com/office/drawing/2014/main" xmlns="" id="{0A372C39-827D-416B-9959-F342A4F110A4}"/>
              </a:ext>
            </a:extLst>
          </p:cNvPr>
          <p:cNvSpPr txBox="1"/>
          <p:nvPr/>
        </p:nvSpPr>
        <p:spPr>
          <a:xfrm>
            <a:off x="1551480" y="530878"/>
            <a:ext cx="3332644"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dirty="0" smtClean="0">
                <a:solidFill>
                  <a:prstClr val="white"/>
                </a:solidFill>
                <a:cs typeface="+mn-ea"/>
                <a:sym typeface="+mn-lt"/>
              </a:rPr>
              <a:t>KERANGKA PIKIR</a:t>
            </a:r>
            <a:endParaRPr kumimoji="0" lang="en-US" sz="2000" b="1" i="0" u="none" strike="noStrike" kern="1200" cap="none" spc="600" normalizeH="0" baseline="0" noProof="0" dirty="0">
              <a:ln>
                <a:noFill/>
              </a:ln>
              <a:solidFill>
                <a:prstClr val="white"/>
              </a:solidFill>
              <a:effectLst/>
              <a:uLnTx/>
              <a:uFillTx/>
              <a:cs typeface="+mn-ea"/>
              <a:sym typeface="+mn-lt"/>
            </a:endParaRPr>
          </a:p>
        </p:txBody>
      </p:sp>
      <p:sp>
        <p:nvSpPr>
          <p:cNvPr id="33" name="Oval 8">
            <a:extLst>
              <a:ext uri="{FF2B5EF4-FFF2-40B4-BE49-F238E27FC236}">
                <a16:creationId xmlns:a16="http://schemas.microsoft.com/office/drawing/2014/main" xmlns="" id="{86DFD6D0-AF45-4D91-AB8D-E520D936AD18}"/>
              </a:ext>
            </a:extLst>
          </p:cNvPr>
          <p:cNvSpPr/>
          <p:nvPr/>
        </p:nvSpPr>
        <p:spPr>
          <a:xfrm>
            <a:off x="540474" y="584330"/>
            <a:ext cx="178961" cy="187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pic>
        <p:nvPicPr>
          <p:cNvPr id="29" name="Picture 28" descr="C:\Users\DIKAVDJ\Downloads\Untitled Diagram.drawio (17).png"/>
          <p:cNvPicPr/>
          <p:nvPr/>
        </p:nvPicPr>
        <p:blipFill>
          <a:blip r:embed="rId4">
            <a:extLst>
              <a:ext uri="{28A0092B-C50C-407E-A947-70E740481C1C}">
                <a14:useLocalDpi xmlns:a14="http://schemas.microsoft.com/office/drawing/2010/main" val="0"/>
              </a:ext>
            </a:extLst>
          </a:blip>
          <a:srcRect/>
          <a:stretch>
            <a:fillRect/>
          </a:stretch>
        </p:blipFill>
        <p:spPr bwMode="auto">
          <a:xfrm>
            <a:off x="2683005" y="1212018"/>
            <a:ext cx="6691084" cy="5422085"/>
          </a:xfrm>
          <a:prstGeom prst="rect">
            <a:avLst/>
          </a:prstGeom>
          <a:noFill/>
          <a:ln>
            <a:noFill/>
          </a:ln>
        </p:spPr>
      </p:pic>
    </p:spTree>
    <p:custDataLst>
      <p:tags r:id="rId1"/>
    </p:custDataLst>
    <p:extLst>
      <p:ext uri="{BB962C8B-B14F-4D97-AF65-F5344CB8AC3E}">
        <p14:creationId xmlns:p14="http://schemas.microsoft.com/office/powerpoint/2010/main" val="42110608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randombar(horizontal)">
                                      <p:cBhvr>
                                        <p:cTn id="13" dur="500"/>
                                        <p:tgtEl>
                                          <p:spTgt spid="3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randombar(horizontal)">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5" grpId="0" animBg="1"/>
      <p:bldP spid="30" grpId="0" animBg="1"/>
      <p:bldP spid="3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ISLIDE.PICTURE" val="465439;"/>
</p:tagLst>
</file>

<file path=ppt/tags/tag11.xml><?xml version="1.0" encoding="utf-8"?>
<p:tagLst xmlns:a="http://schemas.openxmlformats.org/drawingml/2006/main" xmlns:r="http://schemas.openxmlformats.org/officeDocument/2006/relationships" xmlns:p="http://schemas.openxmlformats.org/presentationml/2006/main">
  <p:tag name="ISLIDE.PICTURE" val="465439;"/>
</p:tagLst>
</file>

<file path=ppt/tags/tag12.xml><?xml version="1.0" encoding="utf-8"?>
<p:tagLst xmlns:a="http://schemas.openxmlformats.org/drawingml/2006/main" xmlns:r="http://schemas.openxmlformats.org/officeDocument/2006/relationships" xmlns:p="http://schemas.openxmlformats.org/presentationml/2006/main">
  <p:tag name="ISLIDE.PICTURE" val="465439;"/>
</p:tagLst>
</file>

<file path=ppt/tags/tag13.xml><?xml version="1.0" encoding="utf-8"?>
<p:tagLst xmlns:a="http://schemas.openxmlformats.org/drawingml/2006/main" xmlns:r="http://schemas.openxmlformats.org/officeDocument/2006/relationships" xmlns:p="http://schemas.openxmlformats.org/presentationml/2006/main">
  <p:tag name="ISLIDE.PICTURE" val="465439;"/>
</p:tagLst>
</file>

<file path=ppt/tags/tag14.xml><?xml version="1.0" encoding="utf-8"?>
<p:tagLst xmlns:a="http://schemas.openxmlformats.org/drawingml/2006/main" xmlns:r="http://schemas.openxmlformats.org/officeDocument/2006/relationships" xmlns:p="http://schemas.openxmlformats.org/presentationml/2006/main">
  <p:tag name="ISLIDE.PICTURE" val="465439;"/>
</p:tagLst>
</file>

<file path=ppt/tags/tag15.xml><?xml version="1.0" encoding="utf-8"?>
<p:tagLst xmlns:a="http://schemas.openxmlformats.org/drawingml/2006/main" xmlns:r="http://schemas.openxmlformats.org/officeDocument/2006/relationships" xmlns:p="http://schemas.openxmlformats.org/presentationml/2006/main">
  <p:tag name="ISLIDE.PICTURE" val="465439;"/>
</p:tagLst>
</file>

<file path=ppt/tags/tag16.xml><?xml version="1.0" encoding="utf-8"?>
<p:tagLst xmlns:a="http://schemas.openxmlformats.org/drawingml/2006/main" xmlns:r="http://schemas.openxmlformats.org/officeDocument/2006/relationships" xmlns:p="http://schemas.openxmlformats.org/presentationml/2006/main">
  <p:tag name="ISLIDE.PICTURE" val="465439;"/>
</p:tagLst>
</file>

<file path=ppt/tags/tag17.xml><?xml version="1.0" encoding="utf-8"?>
<p:tagLst xmlns:a="http://schemas.openxmlformats.org/drawingml/2006/main" xmlns:r="http://schemas.openxmlformats.org/officeDocument/2006/relationships" xmlns:p="http://schemas.openxmlformats.org/presentationml/2006/main">
  <p:tag name="ISLIDE.PICTURE" val="465439;"/>
</p:tagLst>
</file>

<file path=ppt/tags/tag18.xml><?xml version="1.0" encoding="utf-8"?>
<p:tagLst xmlns:a="http://schemas.openxmlformats.org/drawingml/2006/main" xmlns:r="http://schemas.openxmlformats.org/officeDocument/2006/relationships" xmlns:p="http://schemas.openxmlformats.org/presentationml/2006/main">
  <p:tag name="ISLIDE.PICTURE" val="465439;"/>
</p:tagLst>
</file>

<file path=ppt/tags/tag19.xml><?xml version="1.0" encoding="utf-8"?>
<p:tagLst xmlns:a="http://schemas.openxmlformats.org/drawingml/2006/main" xmlns:r="http://schemas.openxmlformats.org/officeDocument/2006/relationships" xmlns:p="http://schemas.openxmlformats.org/presentationml/2006/main">
  <p:tag name="ISLIDE.PICTURE" val="465439;"/>
</p:tagLst>
</file>

<file path=ppt/tags/tag2.xml><?xml version="1.0" encoding="utf-8"?>
<p:tagLst xmlns:a="http://schemas.openxmlformats.org/drawingml/2006/main" xmlns:r="http://schemas.openxmlformats.org/officeDocument/2006/relationships" xmlns:p="http://schemas.openxmlformats.org/presentationml/2006/main">
  <p:tag name="ISLIDE.PICTURE" val="465439;"/>
</p:tagLst>
</file>

<file path=ppt/tags/tag20.xml><?xml version="1.0" encoding="utf-8"?>
<p:tagLst xmlns:a="http://schemas.openxmlformats.org/drawingml/2006/main" xmlns:r="http://schemas.openxmlformats.org/officeDocument/2006/relationships" xmlns:p="http://schemas.openxmlformats.org/presentationml/2006/main">
  <p:tag name="ISLIDE.PICTURE" val="465439;"/>
</p:tagLst>
</file>

<file path=ppt/tags/tag21.xml><?xml version="1.0" encoding="utf-8"?>
<p:tagLst xmlns:a="http://schemas.openxmlformats.org/drawingml/2006/main" xmlns:r="http://schemas.openxmlformats.org/officeDocument/2006/relationships" xmlns:p="http://schemas.openxmlformats.org/presentationml/2006/main">
  <p:tag name="ISLIDE.PICTURE" val="465439;"/>
</p:tagLst>
</file>

<file path=ppt/tags/tag22.xml><?xml version="1.0" encoding="utf-8"?>
<p:tagLst xmlns:a="http://schemas.openxmlformats.org/drawingml/2006/main" xmlns:r="http://schemas.openxmlformats.org/officeDocument/2006/relationships" xmlns:p="http://schemas.openxmlformats.org/presentationml/2006/main">
  <p:tag name="ISLIDE.PICTURE" val="465439;"/>
</p:tagLst>
</file>

<file path=ppt/tags/tag23.xml><?xml version="1.0" encoding="utf-8"?>
<p:tagLst xmlns:a="http://schemas.openxmlformats.org/drawingml/2006/main" xmlns:r="http://schemas.openxmlformats.org/officeDocument/2006/relationships" xmlns:p="http://schemas.openxmlformats.org/presentationml/2006/main">
  <p:tag name="ISLIDE.PICTURE" val="465439;"/>
</p:tagLst>
</file>

<file path=ppt/tags/tag24.xml><?xml version="1.0" encoding="utf-8"?>
<p:tagLst xmlns:a="http://schemas.openxmlformats.org/drawingml/2006/main" xmlns:r="http://schemas.openxmlformats.org/officeDocument/2006/relationships" xmlns:p="http://schemas.openxmlformats.org/presentationml/2006/main">
  <p:tag name="ISLIDE.DIAGRAM" val="#392714;"/>
</p:tagLst>
</file>

<file path=ppt/tags/tag25.xml><?xml version="1.0" encoding="utf-8"?>
<p:tagLst xmlns:a="http://schemas.openxmlformats.org/drawingml/2006/main" xmlns:r="http://schemas.openxmlformats.org/officeDocument/2006/relationships" xmlns:p="http://schemas.openxmlformats.org/presentationml/2006/main">
  <p:tag name="ISLIDE.PICTURE" val="465439;"/>
</p:tagLst>
</file>

<file path=ppt/tags/tag26.xml><?xml version="1.0" encoding="utf-8"?>
<p:tagLst xmlns:a="http://schemas.openxmlformats.org/drawingml/2006/main" xmlns:r="http://schemas.openxmlformats.org/officeDocument/2006/relationships" xmlns:p="http://schemas.openxmlformats.org/presentationml/2006/main">
  <p:tag name="ISLIDE.PICTURE" val="465439;"/>
</p:tagLst>
</file>

<file path=ppt/tags/tag3.xml><?xml version="1.0" encoding="utf-8"?>
<p:tagLst xmlns:a="http://schemas.openxmlformats.org/drawingml/2006/main" xmlns:r="http://schemas.openxmlformats.org/officeDocument/2006/relationships" xmlns:p="http://schemas.openxmlformats.org/presentationml/2006/main">
  <p:tag name="ISLIDE.PICTURE" val="465439;"/>
</p:tagLst>
</file>

<file path=ppt/tags/tag4.xml><?xml version="1.0" encoding="utf-8"?>
<p:tagLst xmlns:a="http://schemas.openxmlformats.org/drawingml/2006/main" xmlns:r="http://schemas.openxmlformats.org/officeDocument/2006/relationships" xmlns:p="http://schemas.openxmlformats.org/presentationml/2006/main">
  <p:tag name="ISLIDE.DIAGRAM" val="#490769;"/>
</p:tagLst>
</file>

<file path=ppt/tags/tag5.xml><?xml version="1.0" encoding="utf-8"?>
<p:tagLst xmlns:a="http://schemas.openxmlformats.org/drawingml/2006/main" xmlns:r="http://schemas.openxmlformats.org/officeDocument/2006/relationships" xmlns:p="http://schemas.openxmlformats.org/presentationml/2006/main">
  <p:tag name="ISLIDE.DIAGRAM" val="#490769;"/>
</p:tagLst>
</file>

<file path=ppt/tags/tag6.xml><?xml version="1.0" encoding="utf-8"?>
<p:tagLst xmlns:a="http://schemas.openxmlformats.org/drawingml/2006/main" xmlns:r="http://schemas.openxmlformats.org/officeDocument/2006/relationships" xmlns:p="http://schemas.openxmlformats.org/presentationml/2006/main">
  <p:tag name="ISLIDE.DIAGRAM" val="#490771;"/>
</p:tagLst>
</file>

<file path=ppt/tags/tag7.xml><?xml version="1.0" encoding="utf-8"?>
<p:tagLst xmlns:a="http://schemas.openxmlformats.org/drawingml/2006/main" xmlns:r="http://schemas.openxmlformats.org/officeDocument/2006/relationships" xmlns:p="http://schemas.openxmlformats.org/presentationml/2006/main">
  <p:tag name="ISLIDE.DIAGRAM" val="#490771;"/>
</p:tagLst>
</file>

<file path=ppt/tags/tag8.xml><?xml version="1.0" encoding="utf-8"?>
<p:tagLst xmlns:a="http://schemas.openxmlformats.org/drawingml/2006/main" xmlns:r="http://schemas.openxmlformats.org/officeDocument/2006/relationships" xmlns:p="http://schemas.openxmlformats.org/presentationml/2006/main">
  <p:tag name="ISLIDE.DIAGRAM" val="#490771;"/>
</p:tagLst>
</file>

<file path=ppt/tags/tag9.xml><?xml version="1.0" encoding="utf-8"?>
<p:tagLst xmlns:a="http://schemas.openxmlformats.org/drawingml/2006/main" xmlns:r="http://schemas.openxmlformats.org/officeDocument/2006/relationships" xmlns:p="http://schemas.openxmlformats.org/presentationml/2006/main">
  <p:tag name="ISLIDE.PICTURE" val="465439;"/>
</p:tagLst>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qxwcleuq">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qxwcleuq">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9199</TotalTime>
  <Words>1477</Words>
  <Application>Microsoft Office PowerPoint</Application>
  <PresentationFormat>Custom</PresentationFormat>
  <Paragraphs>344</Paragraphs>
  <Slides>37</Slides>
  <Notes>1</Notes>
  <HiddenSlides>0</HiddenSlides>
  <MMClips>0</MMClips>
  <ScaleCrop>false</ScaleCrop>
  <HeadingPairs>
    <vt:vector size="4" baseType="variant">
      <vt:variant>
        <vt:lpstr>Theme</vt:lpstr>
      </vt:variant>
      <vt:variant>
        <vt:i4>2</vt:i4>
      </vt:variant>
      <vt:variant>
        <vt:lpstr>Slide Titles</vt:lpstr>
      </vt:variant>
      <vt:variant>
        <vt:i4>37</vt:i4>
      </vt:variant>
    </vt:vector>
  </HeadingPairs>
  <TitlesOfParts>
    <vt:vector size="39" baseType="lpstr">
      <vt:lpstr>第一PPT，www.1ppt.com</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www.freeppt7.com</Manager>
  <Company>www.freeppt7.com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templates</dc:title>
  <dc:creator>www.freeppt7.com</dc:creator>
  <cp:keywords>www.freeppt7.com</cp:keywords>
  <dc:description>www.freeppt7.com</dc:description>
  <cp:lastModifiedBy>DIKAVDJ</cp:lastModifiedBy>
  <cp:revision>389</cp:revision>
  <dcterms:created xsi:type="dcterms:W3CDTF">2019-03-29T12:25:33Z</dcterms:created>
  <dcterms:modified xsi:type="dcterms:W3CDTF">2022-05-11T19:11:01Z</dcterms:modified>
</cp:coreProperties>
</file>